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9" r:id="rId3"/>
  </p:sldMasterIdLst>
  <p:notesMasterIdLst>
    <p:notesMasterId r:id="rId22"/>
  </p:notesMasterIdLst>
  <p:sldIdLst>
    <p:sldId id="256" r:id="rId4"/>
    <p:sldId id="309" r:id="rId5"/>
    <p:sldId id="278" r:id="rId6"/>
    <p:sldId id="288" r:id="rId7"/>
    <p:sldId id="289" r:id="rId8"/>
    <p:sldId id="290" r:id="rId9"/>
    <p:sldId id="291" r:id="rId10"/>
    <p:sldId id="292" r:id="rId11"/>
    <p:sldId id="294" r:id="rId12"/>
    <p:sldId id="296" r:id="rId13"/>
    <p:sldId id="298" r:id="rId14"/>
    <p:sldId id="299" r:id="rId15"/>
    <p:sldId id="304" r:id="rId16"/>
    <p:sldId id="305" r:id="rId17"/>
    <p:sldId id="306" r:id="rId18"/>
    <p:sldId id="307" r:id="rId19"/>
    <p:sldId id="308" r:id="rId20"/>
    <p:sldId id="265" r:id="rId21"/>
  </p:sldIdLst>
  <p:sldSz cx="12192000" cy="6858000"/>
  <p:notesSz cx="6858000" cy="9144000"/>
  <p:defaultTextStyle>
    <a:defPPr>
      <a:defRPr lang="en-US"/>
    </a:defPPr>
    <a:lvl1pPr marL="0" algn="l" defTabSz="913308" rtl="0" eaLnBrk="1" latinLnBrk="0" hangingPunct="1">
      <a:defRPr sz="1800" kern="1200">
        <a:solidFill>
          <a:schemeClr val="tx1"/>
        </a:solidFill>
        <a:latin typeface="+mn-lt"/>
        <a:ea typeface="+mn-ea"/>
        <a:cs typeface="+mn-cs"/>
      </a:defRPr>
    </a:lvl1pPr>
    <a:lvl2pPr marL="456648" algn="l" defTabSz="913308" rtl="0" eaLnBrk="1" latinLnBrk="0" hangingPunct="1">
      <a:defRPr sz="1800" kern="1200">
        <a:solidFill>
          <a:schemeClr val="tx1"/>
        </a:solidFill>
        <a:latin typeface="+mn-lt"/>
        <a:ea typeface="+mn-ea"/>
        <a:cs typeface="+mn-cs"/>
      </a:defRPr>
    </a:lvl2pPr>
    <a:lvl3pPr marL="913308" algn="l" defTabSz="913308" rtl="0" eaLnBrk="1" latinLnBrk="0" hangingPunct="1">
      <a:defRPr sz="1800" kern="1200">
        <a:solidFill>
          <a:schemeClr val="tx1"/>
        </a:solidFill>
        <a:latin typeface="+mn-lt"/>
        <a:ea typeface="+mn-ea"/>
        <a:cs typeface="+mn-cs"/>
      </a:defRPr>
    </a:lvl3pPr>
    <a:lvl4pPr marL="1369956" algn="l" defTabSz="913308" rtl="0" eaLnBrk="1" latinLnBrk="0" hangingPunct="1">
      <a:defRPr sz="1800" kern="1200">
        <a:solidFill>
          <a:schemeClr val="tx1"/>
        </a:solidFill>
        <a:latin typeface="+mn-lt"/>
        <a:ea typeface="+mn-ea"/>
        <a:cs typeface="+mn-cs"/>
      </a:defRPr>
    </a:lvl4pPr>
    <a:lvl5pPr marL="1826613" algn="l" defTabSz="913308" rtl="0" eaLnBrk="1" latinLnBrk="0" hangingPunct="1">
      <a:defRPr sz="1800" kern="1200">
        <a:solidFill>
          <a:schemeClr val="tx1"/>
        </a:solidFill>
        <a:latin typeface="+mn-lt"/>
        <a:ea typeface="+mn-ea"/>
        <a:cs typeface="+mn-cs"/>
      </a:defRPr>
    </a:lvl5pPr>
    <a:lvl6pPr marL="2283263" algn="l" defTabSz="913308" rtl="0" eaLnBrk="1" latinLnBrk="0" hangingPunct="1">
      <a:defRPr sz="1800" kern="1200">
        <a:solidFill>
          <a:schemeClr val="tx1"/>
        </a:solidFill>
        <a:latin typeface="+mn-lt"/>
        <a:ea typeface="+mn-ea"/>
        <a:cs typeface="+mn-cs"/>
      </a:defRPr>
    </a:lvl6pPr>
    <a:lvl7pPr marL="2739912" algn="l" defTabSz="913308" rtl="0" eaLnBrk="1" latinLnBrk="0" hangingPunct="1">
      <a:defRPr sz="1800" kern="1200">
        <a:solidFill>
          <a:schemeClr val="tx1"/>
        </a:solidFill>
        <a:latin typeface="+mn-lt"/>
        <a:ea typeface="+mn-ea"/>
        <a:cs typeface="+mn-cs"/>
      </a:defRPr>
    </a:lvl7pPr>
    <a:lvl8pPr marL="3196560" algn="l" defTabSz="913308" rtl="0" eaLnBrk="1" latinLnBrk="0" hangingPunct="1">
      <a:defRPr sz="1800" kern="1200">
        <a:solidFill>
          <a:schemeClr val="tx1"/>
        </a:solidFill>
        <a:latin typeface="+mn-lt"/>
        <a:ea typeface="+mn-ea"/>
        <a:cs typeface="+mn-cs"/>
      </a:defRPr>
    </a:lvl8pPr>
    <a:lvl9pPr marL="3653212" algn="l" defTabSz="91330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5E2"/>
    <a:srgbClr val="16A8FD"/>
    <a:srgbClr val="FA3E3E"/>
    <a:srgbClr val="BFD8EF"/>
    <a:srgbClr val="29487D"/>
    <a:srgbClr val="3D61D3"/>
    <a:srgbClr val="395594"/>
    <a:srgbClr val="014CA7"/>
    <a:srgbClr val="14223C"/>
    <a:srgbClr val="88C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4" autoAdjust="0"/>
    <p:restoredTop sz="96370" autoAdjust="0"/>
  </p:normalViewPr>
  <p:slideViewPr>
    <p:cSldViewPr snapToGrid="0" showGuides="1">
      <p:cViewPr varScale="1">
        <p:scale>
          <a:sx n="84" d="100"/>
          <a:sy n="84" d="100"/>
        </p:scale>
        <p:origin x="-312" y="-78"/>
      </p:cViewPr>
      <p:guideLst>
        <p:guide orient="horz" pos="2160"/>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7C66F-FF29-4322-9174-07677B690897}" type="datetimeFigureOut">
              <a:rPr lang="en-US" smtClean="0"/>
              <a:t>6/24/2023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24445-7E45-46E8-BA4B-348BBD2E363B}" type="slidenum">
              <a:rPr lang="en-US" smtClean="0"/>
              <a:t>‹#›</a:t>
            </a:fld>
            <a:endParaRPr lang="en-US"/>
          </a:p>
        </p:txBody>
      </p:sp>
    </p:spTree>
    <p:extLst>
      <p:ext uri="{BB962C8B-B14F-4D97-AF65-F5344CB8AC3E}">
        <p14:creationId xmlns:p14="http://schemas.microsoft.com/office/powerpoint/2010/main" val="1152733647"/>
      </p:ext>
    </p:extLst>
  </p:cSld>
  <p:clrMap bg1="lt1" tx1="dk1" bg2="lt2" tx2="dk2" accent1="accent1" accent2="accent2" accent3="accent3" accent4="accent4" accent5="accent5" accent6="accent6" hlink="hlink" folHlink="folHlink"/>
  <p:notesStyle>
    <a:lvl1pPr marL="0" algn="l" defTabSz="913308" rtl="0" eaLnBrk="1" latinLnBrk="0" hangingPunct="1">
      <a:defRPr sz="1200" kern="1200">
        <a:solidFill>
          <a:schemeClr val="tx1"/>
        </a:solidFill>
        <a:latin typeface="+mn-lt"/>
        <a:ea typeface="+mn-ea"/>
        <a:cs typeface="+mn-cs"/>
      </a:defRPr>
    </a:lvl1pPr>
    <a:lvl2pPr marL="456648" algn="l" defTabSz="913308" rtl="0" eaLnBrk="1" latinLnBrk="0" hangingPunct="1">
      <a:defRPr sz="1200" kern="1200">
        <a:solidFill>
          <a:schemeClr val="tx1"/>
        </a:solidFill>
        <a:latin typeface="+mn-lt"/>
        <a:ea typeface="+mn-ea"/>
        <a:cs typeface="+mn-cs"/>
      </a:defRPr>
    </a:lvl2pPr>
    <a:lvl3pPr marL="913308" algn="l" defTabSz="913308" rtl="0" eaLnBrk="1" latinLnBrk="0" hangingPunct="1">
      <a:defRPr sz="1200" kern="1200">
        <a:solidFill>
          <a:schemeClr val="tx1"/>
        </a:solidFill>
        <a:latin typeface="+mn-lt"/>
        <a:ea typeface="+mn-ea"/>
        <a:cs typeface="+mn-cs"/>
      </a:defRPr>
    </a:lvl3pPr>
    <a:lvl4pPr marL="1369956" algn="l" defTabSz="913308" rtl="0" eaLnBrk="1" latinLnBrk="0" hangingPunct="1">
      <a:defRPr sz="1200" kern="1200">
        <a:solidFill>
          <a:schemeClr val="tx1"/>
        </a:solidFill>
        <a:latin typeface="+mn-lt"/>
        <a:ea typeface="+mn-ea"/>
        <a:cs typeface="+mn-cs"/>
      </a:defRPr>
    </a:lvl4pPr>
    <a:lvl5pPr marL="1826613" algn="l" defTabSz="913308" rtl="0" eaLnBrk="1" latinLnBrk="0" hangingPunct="1">
      <a:defRPr sz="1200" kern="1200">
        <a:solidFill>
          <a:schemeClr val="tx1"/>
        </a:solidFill>
        <a:latin typeface="+mn-lt"/>
        <a:ea typeface="+mn-ea"/>
        <a:cs typeface="+mn-cs"/>
      </a:defRPr>
    </a:lvl5pPr>
    <a:lvl6pPr marL="2283263" algn="l" defTabSz="913308" rtl="0" eaLnBrk="1" latinLnBrk="0" hangingPunct="1">
      <a:defRPr sz="1200" kern="1200">
        <a:solidFill>
          <a:schemeClr val="tx1"/>
        </a:solidFill>
        <a:latin typeface="+mn-lt"/>
        <a:ea typeface="+mn-ea"/>
        <a:cs typeface="+mn-cs"/>
      </a:defRPr>
    </a:lvl6pPr>
    <a:lvl7pPr marL="2739912" algn="l" defTabSz="913308" rtl="0" eaLnBrk="1" latinLnBrk="0" hangingPunct="1">
      <a:defRPr sz="1200" kern="1200">
        <a:solidFill>
          <a:schemeClr val="tx1"/>
        </a:solidFill>
        <a:latin typeface="+mn-lt"/>
        <a:ea typeface="+mn-ea"/>
        <a:cs typeface="+mn-cs"/>
      </a:defRPr>
    </a:lvl7pPr>
    <a:lvl8pPr marL="3196560" algn="l" defTabSz="913308" rtl="0" eaLnBrk="1" latinLnBrk="0" hangingPunct="1">
      <a:defRPr sz="1200" kern="1200">
        <a:solidFill>
          <a:schemeClr val="tx1"/>
        </a:solidFill>
        <a:latin typeface="+mn-lt"/>
        <a:ea typeface="+mn-ea"/>
        <a:cs typeface="+mn-cs"/>
      </a:defRPr>
    </a:lvl8pPr>
    <a:lvl9pPr marL="3653212" algn="l" defTabSz="9133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reepik.com/free-vector/people-doing-different-actions_3521084.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reepik.com/free-vector/hand-drawn-people-doing-outdoor-activities_2620727.ht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reepik.com/free-vector/people-doing-different-actions_3521084.ht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reepik.com/free-vector/hand-drawn-people-doing-outdoor-activities_2620727.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reepik.com/free-vector/facebook-background-with-likes-hearts_2528207.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https://www.freepik.com/free-vector/people-doing-different-actions_3521084.htm</a:t>
            </a:r>
            <a:endParaRPr lang="en-US" dirty="0"/>
          </a:p>
          <a:p>
            <a:r>
              <a:rPr lang="en-US" dirty="0">
                <a:hlinkClick r:id="rId4"/>
              </a:rPr>
              <a:t>https://www.freepik.com/free-vector/hand-drawn-people-doing-outdoor-activities_2620727.htm</a:t>
            </a:r>
            <a:endParaRPr lang="en-US" dirty="0"/>
          </a:p>
        </p:txBody>
      </p:sp>
      <p:sp>
        <p:nvSpPr>
          <p:cNvPr id="4" name="Slide Number Placeholder 3"/>
          <p:cNvSpPr>
            <a:spLocks noGrp="1"/>
          </p:cNvSpPr>
          <p:nvPr>
            <p:ph type="sldNum" sz="quarter" idx="5"/>
          </p:nvPr>
        </p:nvSpPr>
        <p:spPr/>
        <p:txBody>
          <a:bodyPr/>
          <a:lstStyle/>
          <a:p>
            <a:fld id="{12C24445-7E45-46E8-BA4B-348BBD2E363B}" type="slidenum">
              <a:rPr lang="en-US" smtClean="0"/>
              <a:t>1</a:t>
            </a:fld>
            <a:endParaRPr lang="en-US"/>
          </a:p>
        </p:txBody>
      </p:sp>
    </p:spTree>
    <p:extLst>
      <p:ext uri="{BB962C8B-B14F-4D97-AF65-F5344CB8AC3E}">
        <p14:creationId xmlns:p14="http://schemas.microsoft.com/office/powerpoint/2010/main" val="362527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="https://www.freepik.com/free-photos-vectors/car"&gt;Car vector created by </a:t>
            </a:r>
            <a:r>
              <a:rPr lang="en-US" dirty="0" err="1"/>
              <a:t>macrovector</a:t>
            </a:r>
            <a:r>
              <a:rPr lang="en-US" dirty="0"/>
              <a:t> - www.freepik.com&lt;/a&gt;</a:t>
            </a:r>
          </a:p>
        </p:txBody>
      </p:sp>
      <p:sp>
        <p:nvSpPr>
          <p:cNvPr id="4" name="Slide Number Placeholder 3"/>
          <p:cNvSpPr>
            <a:spLocks noGrp="1"/>
          </p:cNvSpPr>
          <p:nvPr>
            <p:ph type="sldNum" sz="quarter" idx="5"/>
          </p:nvPr>
        </p:nvSpPr>
        <p:spPr/>
        <p:txBody>
          <a:bodyPr/>
          <a:lstStyle/>
          <a:p>
            <a:fld id="{B4A27D15-CF02-4BFE-A33D-E9B513CB894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8808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https://www.freepik.com/free-vector/people-doing-different-actions_3521084.htm</a:t>
            </a:r>
            <a:endParaRPr lang="en-US" dirty="0"/>
          </a:p>
          <a:p>
            <a:r>
              <a:rPr lang="en-US" dirty="0">
                <a:hlinkClick r:id="rId4"/>
              </a:rPr>
              <a:t>https://www.freepik.com/free-vector/hand-drawn-people-doing-outdoor-activities_2620727.htm</a:t>
            </a:r>
            <a:endParaRPr lang="en-US" dirty="0"/>
          </a:p>
        </p:txBody>
      </p:sp>
      <p:sp>
        <p:nvSpPr>
          <p:cNvPr id="4" name="Slide Number Placeholder 3"/>
          <p:cNvSpPr>
            <a:spLocks noGrp="1"/>
          </p:cNvSpPr>
          <p:nvPr>
            <p:ph type="sldNum" sz="quarter" idx="5"/>
          </p:nvPr>
        </p:nvSpPr>
        <p:spPr/>
        <p:txBody>
          <a:bodyPr/>
          <a:lstStyle/>
          <a:p>
            <a:fld id="{12C24445-7E45-46E8-BA4B-348BBD2E363B}" type="slidenum">
              <a:rPr lang="en-US" smtClean="0"/>
              <a:t>2</a:t>
            </a:fld>
            <a:endParaRPr lang="en-US"/>
          </a:p>
        </p:txBody>
      </p:sp>
    </p:spTree>
    <p:extLst>
      <p:ext uri="{BB962C8B-B14F-4D97-AF65-F5344CB8AC3E}">
        <p14:creationId xmlns:p14="http://schemas.microsoft.com/office/powerpoint/2010/main" val="362527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="https://www.freepik.com/free-photos-vectors/background"&gt;Background vector created by </a:t>
            </a:r>
            <a:r>
              <a:rPr lang="en-US" dirty="0" err="1"/>
              <a:t>freepik</a:t>
            </a:r>
            <a:r>
              <a:rPr lang="en-US" dirty="0"/>
              <a:t> - www.freepik.com&lt;/a&gt;</a:t>
            </a:r>
          </a:p>
        </p:txBody>
      </p:sp>
      <p:sp>
        <p:nvSpPr>
          <p:cNvPr id="4" name="Slide Number Placeholder 3"/>
          <p:cNvSpPr>
            <a:spLocks noGrp="1"/>
          </p:cNvSpPr>
          <p:nvPr>
            <p:ph type="sldNum" sz="quarter" idx="5"/>
          </p:nvPr>
        </p:nvSpPr>
        <p:spPr/>
        <p:txBody>
          <a:bodyPr/>
          <a:lstStyle/>
          <a:p>
            <a:fld id="{B4A27D15-CF02-4BFE-A33D-E9B513CB894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4675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27D15-CF02-4BFE-A33D-E9B513CB894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3081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27D15-CF02-4BFE-A33D-E9B513CB894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3081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="https://www.freepik.com/free-photos-vectors/car"&gt;Car vector created by </a:t>
            </a:r>
            <a:r>
              <a:rPr lang="en-US" dirty="0" err="1"/>
              <a:t>macrovector</a:t>
            </a:r>
            <a:r>
              <a:rPr lang="en-US" dirty="0"/>
              <a:t> - www.freepik.com&lt;/a&gt;</a:t>
            </a:r>
          </a:p>
        </p:txBody>
      </p:sp>
      <p:sp>
        <p:nvSpPr>
          <p:cNvPr id="4" name="Slide Number Placeholder 3"/>
          <p:cNvSpPr>
            <a:spLocks noGrp="1"/>
          </p:cNvSpPr>
          <p:nvPr>
            <p:ph type="sldNum" sz="quarter" idx="5"/>
          </p:nvPr>
        </p:nvSpPr>
        <p:spPr/>
        <p:txBody>
          <a:bodyPr/>
          <a:lstStyle/>
          <a:p>
            <a:fld id="{B4A27D15-CF02-4BFE-A33D-E9B513CB894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8808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https://www.freepik.com/free-vector/facebook-background-with-likes-hearts_2528207.htm</a:t>
            </a:r>
            <a:endParaRPr lang="en-US" dirty="0"/>
          </a:p>
        </p:txBody>
      </p:sp>
      <p:sp>
        <p:nvSpPr>
          <p:cNvPr id="4" name="Slide Number Placeholder 3"/>
          <p:cNvSpPr>
            <a:spLocks noGrp="1"/>
          </p:cNvSpPr>
          <p:nvPr>
            <p:ph type="sldNum" sz="quarter" idx="5"/>
          </p:nvPr>
        </p:nvSpPr>
        <p:spPr/>
        <p:txBody>
          <a:bodyPr/>
          <a:lstStyle/>
          <a:p>
            <a:fld id="{12C24445-7E45-46E8-BA4B-348BBD2E363B}" type="slidenum">
              <a:rPr lang="en-US" smtClean="0"/>
              <a:t>12</a:t>
            </a:fld>
            <a:endParaRPr lang="en-US"/>
          </a:p>
        </p:txBody>
      </p:sp>
    </p:spTree>
    <p:extLst>
      <p:ext uri="{BB962C8B-B14F-4D97-AF65-F5344CB8AC3E}">
        <p14:creationId xmlns:p14="http://schemas.microsoft.com/office/powerpoint/2010/main" val="3359845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="https://www.freepik.com/free-photos-vectors/car"&gt;Car vector created by </a:t>
            </a:r>
            <a:r>
              <a:rPr lang="en-US" dirty="0" err="1"/>
              <a:t>macrovector</a:t>
            </a:r>
            <a:r>
              <a:rPr lang="en-US" dirty="0"/>
              <a:t> - www.freepik.com&lt;/a&gt;</a:t>
            </a:r>
          </a:p>
        </p:txBody>
      </p:sp>
      <p:sp>
        <p:nvSpPr>
          <p:cNvPr id="4" name="Slide Number Placeholder 3"/>
          <p:cNvSpPr>
            <a:spLocks noGrp="1"/>
          </p:cNvSpPr>
          <p:nvPr>
            <p:ph type="sldNum" sz="quarter" idx="5"/>
          </p:nvPr>
        </p:nvSpPr>
        <p:spPr/>
        <p:txBody>
          <a:bodyPr/>
          <a:lstStyle/>
          <a:p>
            <a:fld id="{B4A27D15-CF02-4BFE-A33D-E9B513CB894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8808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="https://www.freepik.com/free-photos-vectors/car"&gt;Car vector created by </a:t>
            </a:r>
            <a:r>
              <a:rPr lang="en-US" dirty="0" err="1"/>
              <a:t>macrovector</a:t>
            </a:r>
            <a:r>
              <a:rPr lang="en-US" dirty="0"/>
              <a:t> - www.freepik.com&lt;/a&gt;</a:t>
            </a:r>
          </a:p>
        </p:txBody>
      </p:sp>
      <p:sp>
        <p:nvSpPr>
          <p:cNvPr id="4" name="Slide Number Placeholder 3"/>
          <p:cNvSpPr>
            <a:spLocks noGrp="1"/>
          </p:cNvSpPr>
          <p:nvPr>
            <p:ph type="sldNum" sz="quarter" idx="5"/>
          </p:nvPr>
        </p:nvSpPr>
        <p:spPr/>
        <p:txBody>
          <a:bodyPr/>
          <a:lstStyle/>
          <a:p>
            <a:fld id="{B4A27D15-CF02-4BFE-A33D-E9B513CB894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8808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BE044-79F3-4747-B556-9E42B01ADC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BF1F88F-D665-428E-909D-86BB5869ABA0}"/>
              </a:ext>
            </a:extLst>
          </p:cNvPr>
          <p:cNvSpPr>
            <a:spLocks noGrp="1"/>
          </p:cNvSpPr>
          <p:nvPr>
            <p:ph type="subTitle" idx="1"/>
          </p:nvPr>
        </p:nvSpPr>
        <p:spPr>
          <a:xfrm>
            <a:off x="1524000" y="3602038"/>
            <a:ext cx="9144000" cy="1655762"/>
          </a:xfrm>
        </p:spPr>
        <p:txBody>
          <a:bodyPr/>
          <a:lstStyle>
            <a:lvl1pPr marL="0" indent="0" algn="ctr">
              <a:buNone/>
              <a:defRPr sz="2400"/>
            </a:lvl1pPr>
            <a:lvl2pPr marL="456648" indent="0" algn="ctr">
              <a:buNone/>
              <a:defRPr sz="2000"/>
            </a:lvl2pPr>
            <a:lvl3pPr marL="913308" indent="0" algn="ctr">
              <a:buNone/>
              <a:defRPr sz="1800"/>
            </a:lvl3pPr>
            <a:lvl4pPr marL="1369956" indent="0" algn="ctr">
              <a:buNone/>
              <a:defRPr sz="1600"/>
            </a:lvl4pPr>
            <a:lvl5pPr marL="1826613" indent="0" algn="ctr">
              <a:buNone/>
              <a:defRPr sz="1600"/>
            </a:lvl5pPr>
            <a:lvl6pPr marL="2283263" indent="0" algn="ctr">
              <a:buNone/>
              <a:defRPr sz="1600"/>
            </a:lvl6pPr>
            <a:lvl7pPr marL="2739912" indent="0" algn="ctr">
              <a:buNone/>
              <a:defRPr sz="1600"/>
            </a:lvl7pPr>
            <a:lvl8pPr marL="3196560" indent="0" algn="ctr">
              <a:buNone/>
              <a:defRPr sz="1600"/>
            </a:lvl8pPr>
            <a:lvl9pPr marL="365321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3046325-44D7-4DE7-A12F-8BB6529A5C35}"/>
              </a:ext>
            </a:extLst>
          </p:cNvPr>
          <p:cNvSpPr>
            <a:spLocks noGrp="1"/>
          </p:cNvSpPr>
          <p:nvPr>
            <p:ph type="dt" sz="half" idx="10"/>
          </p:nvPr>
        </p:nvSpPr>
        <p:spPr/>
        <p:txBody>
          <a:bodyPr/>
          <a:lstStyle/>
          <a:p>
            <a:fld id="{B1AA9EF7-6854-43B2-A9CE-4E71A7BAE931}" type="datetimeFigureOut">
              <a:rPr lang="en-US" smtClean="0"/>
              <a:t>6/24/2023</a:t>
            </a:fld>
            <a:endParaRPr lang="en-US"/>
          </a:p>
        </p:txBody>
      </p:sp>
      <p:sp>
        <p:nvSpPr>
          <p:cNvPr id="5" name="Footer Placeholder 4">
            <a:extLst>
              <a:ext uri="{FF2B5EF4-FFF2-40B4-BE49-F238E27FC236}">
                <a16:creationId xmlns:a16="http://schemas.microsoft.com/office/drawing/2014/main" xmlns="" id="{D6CF48FC-929D-443C-B710-BD056173E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E703EA-CEF9-4465-9C85-DE886456599A}"/>
              </a:ext>
            </a:extLst>
          </p:cNvPr>
          <p:cNvSpPr>
            <a:spLocks noGrp="1"/>
          </p:cNvSpPr>
          <p:nvPr>
            <p:ph type="sldNum" sz="quarter" idx="12"/>
          </p:nvPr>
        </p:nvSpPr>
        <p:spPr/>
        <p:txBody>
          <a:bodyPr/>
          <a:lstStyle/>
          <a:p>
            <a:fld id="{E0BDCBD0-93B5-4B61-86F8-939F02C82BA8}" type="slidenum">
              <a:rPr lang="en-US" smtClean="0"/>
              <a:t>‹#›</a:t>
            </a:fld>
            <a:endParaRPr lang="en-US"/>
          </a:p>
        </p:txBody>
      </p:sp>
    </p:spTree>
    <p:extLst>
      <p:ext uri="{BB962C8B-B14F-4D97-AF65-F5344CB8AC3E}">
        <p14:creationId xmlns:p14="http://schemas.microsoft.com/office/powerpoint/2010/main" val="561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96D85-E185-4706-96F2-52C91D5A97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18ADB73-E987-42B3-8E2B-5916BBBC05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21B3D0-8879-407F-A48F-4C2B1D14BC65}"/>
              </a:ext>
            </a:extLst>
          </p:cNvPr>
          <p:cNvSpPr>
            <a:spLocks noGrp="1"/>
          </p:cNvSpPr>
          <p:nvPr>
            <p:ph type="dt" sz="half" idx="10"/>
          </p:nvPr>
        </p:nvSpPr>
        <p:spPr/>
        <p:txBody>
          <a:bodyPr/>
          <a:lstStyle/>
          <a:p>
            <a:fld id="{B1AA9EF7-6854-43B2-A9CE-4E71A7BAE931}" type="datetimeFigureOut">
              <a:rPr lang="en-US" smtClean="0"/>
              <a:t>6/24/2023</a:t>
            </a:fld>
            <a:endParaRPr lang="en-US"/>
          </a:p>
        </p:txBody>
      </p:sp>
      <p:sp>
        <p:nvSpPr>
          <p:cNvPr id="5" name="Footer Placeholder 4">
            <a:extLst>
              <a:ext uri="{FF2B5EF4-FFF2-40B4-BE49-F238E27FC236}">
                <a16:creationId xmlns:a16="http://schemas.microsoft.com/office/drawing/2014/main" xmlns="" id="{1518BFE6-71FE-43E4-98F2-7AFBA2B70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AC3321-52A5-4F21-91C5-9BAAA20B8412}"/>
              </a:ext>
            </a:extLst>
          </p:cNvPr>
          <p:cNvSpPr>
            <a:spLocks noGrp="1"/>
          </p:cNvSpPr>
          <p:nvPr>
            <p:ph type="sldNum" sz="quarter" idx="12"/>
          </p:nvPr>
        </p:nvSpPr>
        <p:spPr/>
        <p:txBody>
          <a:bodyPr/>
          <a:lstStyle/>
          <a:p>
            <a:fld id="{E0BDCBD0-93B5-4B61-86F8-939F02C82BA8}" type="slidenum">
              <a:rPr lang="en-US" smtClean="0"/>
              <a:t>‹#›</a:t>
            </a:fld>
            <a:endParaRPr lang="en-US"/>
          </a:p>
        </p:txBody>
      </p:sp>
    </p:spTree>
    <p:extLst>
      <p:ext uri="{BB962C8B-B14F-4D97-AF65-F5344CB8AC3E}">
        <p14:creationId xmlns:p14="http://schemas.microsoft.com/office/powerpoint/2010/main" val="49294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023EE5-7F18-47BD-AF3F-7FF1ABC32C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25BD538-2740-4B27-BC7D-2184BF2201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47D7FA-251E-4FC9-A8F2-4B8C08F3403E}"/>
              </a:ext>
            </a:extLst>
          </p:cNvPr>
          <p:cNvSpPr>
            <a:spLocks noGrp="1"/>
          </p:cNvSpPr>
          <p:nvPr>
            <p:ph type="dt" sz="half" idx="10"/>
          </p:nvPr>
        </p:nvSpPr>
        <p:spPr/>
        <p:txBody>
          <a:bodyPr/>
          <a:lstStyle/>
          <a:p>
            <a:fld id="{B1AA9EF7-6854-43B2-A9CE-4E71A7BAE931}" type="datetimeFigureOut">
              <a:rPr lang="en-US" smtClean="0"/>
              <a:t>6/24/2023</a:t>
            </a:fld>
            <a:endParaRPr lang="en-US"/>
          </a:p>
        </p:txBody>
      </p:sp>
      <p:sp>
        <p:nvSpPr>
          <p:cNvPr id="5" name="Footer Placeholder 4">
            <a:extLst>
              <a:ext uri="{FF2B5EF4-FFF2-40B4-BE49-F238E27FC236}">
                <a16:creationId xmlns:a16="http://schemas.microsoft.com/office/drawing/2014/main" xmlns="" id="{38929806-830D-4215-A8F0-4732E4377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3984BD-DFD0-4C17-B2D9-40DE9F7373FF}"/>
              </a:ext>
            </a:extLst>
          </p:cNvPr>
          <p:cNvSpPr>
            <a:spLocks noGrp="1"/>
          </p:cNvSpPr>
          <p:nvPr>
            <p:ph type="sldNum" sz="quarter" idx="12"/>
          </p:nvPr>
        </p:nvSpPr>
        <p:spPr/>
        <p:txBody>
          <a:bodyPr/>
          <a:lstStyle/>
          <a:p>
            <a:fld id="{E0BDCBD0-93B5-4B61-86F8-939F02C82BA8}" type="slidenum">
              <a:rPr lang="en-US" smtClean="0"/>
              <a:t>‹#›</a:t>
            </a:fld>
            <a:endParaRPr lang="en-US"/>
          </a:p>
        </p:txBody>
      </p:sp>
    </p:spTree>
    <p:extLst>
      <p:ext uri="{BB962C8B-B14F-4D97-AF65-F5344CB8AC3E}">
        <p14:creationId xmlns:p14="http://schemas.microsoft.com/office/powerpoint/2010/main" val="2244221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BEA012-0D46-49D2-AA02-6759FAC8B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E1F51AF-3967-4CC8-8A98-F286AEDBB6B0}"/>
              </a:ext>
            </a:extLst>
          </p:cNvPr>
          <p:cNvSpPr>
            <a:spLocks noGrp="1"/>
          </p:cNvSpPr>
          <p:nvPr>
            <p:ph type="subTitle" idx="1"/>
          </p:nvPr>
        </p:nvSpPr>
        <p:spPr>
          <a:xfrm>
            <a:off x="1524000" y="3602038"/>
            <a:ext cx="9144000" cy="1655762"/>
          </a:xfrm>
        </p:spPr>
        <p:txBody>
          <a:bodyPr/>
          <a:lstStyle>
            <a:lvl1pPr marL="0" indent="0" algn="ctr">
              <a:buNone/>
              <a:defRPr sz="2400"/>
            </a:lvl1pPr>
            <a:lvl2pPr marL="456740" indent="0" algn="ctr">
              <a:buNone/>
              <a:defRPr sz="2000"/>
            </a:lvl2pPr>
            <a:lvl3pPr marL="913490" indent="0" algn="ctr">
              <a:buNone/>
              <a:defRPr sz="1800"/>
            </a:lvl3pPr>
            <a:lvl4pPr marL="1370230" indent="0" algn="ctr">
              <a:buNone/>
              <a:defRPr sz="1600"/>
            </a:lvl4pPr>
            <a:lvl5pPr marL="1826977" indent="0" algn="ctr">
              <a:buNone/>
              <a:defRPr sz="1600"/>
            </a:lvl5pPr>
            <a:lvl6pPr marL="2283719" indent="0" algn="ctr">
              <a:buNone/>
              <a:defRPr sz="1600"/>
            </a:lvl6pPr>
            <a:lvl7pPr marL="2740460" indent="0" algn="ctr">
              <a:buNone/>
              <a:defRPr sz="1600"/>
            </a:lvl7pPr>
            <a:lvl8pPr marL="3197200" indent="0" algn="ctr">
              <a:buNone/>
              <a:defRPr sz="1600"/>
            </a:lvl8pPr>
            <a:lvl9pPr marL="365394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3AA5C1A-7759-49E4-ADF5-7BAF9935D592}"/>
              </a:ext>
            </a:extLst>
          </p:cNvPr>
          <p:cNvSpPr>
            <a:spLocks noGrp="1"/>
          </p:cNvSpPr>
          <p:nvPr>
            <p:ph type="dt" sz="half" idx="10"/>
          </p:nvPr>
        </p:nvSpPr>
        <p:spPr/>
        <p:txBody>
          <a:bodyPr/>
          <a:lstStyle/>
          <a:p>
            <a:fld id="{9385C76F-3CD9-4152-A9B4-3E0739EBC7D1}" type="datetime1">
              <a:rPr lang="en-US" smtClean="0">
                <a:solidFill>
                  <a:prstClr val="black">
                    <a:tint val="75000"/>
                  </a:prstClr>
                </a:solidFill>
              </a:rPr>
              <a:pPr/>
              <a:t>6/24/2023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CB6318-A2BB-4184-81B9-8505A79A2B3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15977B5-771A-4DDD-AD7C-29E4C0CB825B}"/>
              </a:ext>
            </a:extLst>
          </p:cNvPr>
          <p:cNvSpPr>
            <a:spLocks noGrp="1"/>
          </p:cNvSpPr>
          <p:nvPr>
            <p:ph type="sldNum" sz="quarter" idx="12"/>
          </p:nvPr>
        </p:nvSpPr>
        <p:spPr/>
        <p:txBody>
          <a:bodyPr/>
          <a:lstStyle/>
          <a:p>
            <a:fld id="{B31ECF42-ACCC-4DC0-AC91-117E3A0AC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120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ADDC2FDA-9A13-4383-A5E8-D45EEB4865E5}"/>
              </a:ext>
            </a:extLst>
          </p:cNvPr>
          <p:cNvGrpSpPr/>
          <p:nvPr userDrawn="1"/>
        </p:nvGrpSpPr>
        <p:grpSpPr>
          <a:xfrm>
            <a:off x="0" y="0"/>
            <a:ext cx="12192000" cy="6858000"/>
            <a:chOff x="0" y="0"/>
            <a:chExt cx="12192000" cy="6858000"/>
          </a:xfrm>
        </p:grpSpPr>
        <p:pic>
          <p:nvPicPr>
            <p:cNvPr id="8" name="Picture 7" descr="A close up of a garden&#10;&#10;Description automatically generated">
              <a:extLst>
                <a:ext uri="{FF2B5EF4-FFF2-40B4-BE49-F238E27FC236}">
                  <a16:creationId xmlns:a16="http://schemas.microsoft.com/office/drawing/2014/main" xmlns="" id="{63036F7D-6EA7-4940-942D-922321DA81D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9" name="Rectangle 8">
              <a:extLst>
                <a:ext uri="{FF2B5EF4-FFF2-40B4-BE49-F238E27FC236}">
                  <a16:creationId xmlns:a16="http://schemas.microsoft.com/office/drawing/2014/main" xmlns="" id="{6D0117A7-A926-43F8-BE20-9701F8F172BA}"/>
                </a:ext>
              </a:extLst>
            </p:cNvPr>
            <p:cNvSpPr/>
            <p:nvPr/>
          </p:nvSpPr>
          <p:spPr>
            <a:xfrm>
              <a:off x="0" y="0"/>
              <a:ext cx="12192000" cy="68580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90"/>
              <a:endParaRPr lang="en-US">
                <a:solidFill>
                  <a:prstClr val="white"/>
                </a:solidFill>
              </a:endParaRPr>
            </a:p>
          </p:txBody>
        </p:sp>
      </p:grpSp>
      <p:sp>
        <p:nvSpPr>
          <p:cNvPr id="2" name="Title 1">
            <a:extLst>
              <a:ext uri="{FF2B5EF4-FFF2-40B4-BE49-F238E27FC236}">
                <a16:creationId xmlns:a16="http://schemas.microsoft.com/office/drawing/2014/main" xmlns="" id="{BAEC81F7-7C09-474E-833C-32F061A7485A}"/>
              </a:ext>
            </a:extLst>
          </p:cNvPr>
          <p:cNvSpPr>
            <a:spLocks noGrp="1"/>
          </p:cNvSpPr>
          <p:nvPr>
            <p:ph type="title"/>
          </p:nvPr>
        </p:nvSpPr>
        <p:spPr>
          <a:xfrm>
            <a:off x="482600" y="261143"/>
            <a:ext cx="11226800" cy="839788"/>
          </a:xfrm>
        </p:spPr>
        <p:txBody>
          <a:bodyPr>
            <a:normAutofit/>
          </a:bodyPr>
          <a:lstStyle>
            <a:lvl1pPr algn="ctr">
              <a:defRPr sz="4000" b="1">
                <a:solidFill>
                  <a:srgbClr val="223F99"/>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F88F0BE2-6C8E-4A55-A9EA-B066E640F377}"/>
              </a:ext>
            </a:extLst>
          </p:cNvPr>
          <p:cNvSpPr>
            <a:spLocks noGrp="1"/>
          </p:cNvSpPr>
          <p:nvPr>
            <p:ph idx="1"/>
          </p:nvPr>
        </p:nvSpPr>
        <p:spPr>
          <a:xfrm>
            <a:off x="482600" y="1422402"/>
            <a:ext cx="11226800" cy="4754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C16E07F-8416-4257-A3E4-A8AEFA8A1DD4}"/>
              </a:ext>
            </a:extLst>
          </p:cNvPr>
          <p:cNvSpPr>
            <a:spLocks noGrp="1"/>
          </p:cNvSpPr>
          <p:nvPr>
            <p:ph type="dt" sz="half" idx="10"/>
          </p:nvPr>
        </p:nvSpPr>
        <p:spPr>
          <a:xfrm>
            <a:off x="482600" y="6356360"/>
            <a:ext cx="2743200" cy="365125"/>
          </a:xfrm>
        </p:spPr>
        <p:txBody>
          <a:bodyPr/>
          <a:lstStyle/>
          <a:p>
            <a:fld id="{5C294523-3C72-434D-8D54-4B2ABE119B70}" type="datetime1">
              <a:rPr lang="en-US" smtClean="0">
                <a:solidFill>
                  <a:prstClr val="black">
                    <a:tint val="75000"/>
                  </a:prstClr>
                </a:solidFill>
              </a:rPr>
              <a:pPr/>
              <a:t>6/24/2023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57E52B-64E9-49D0-BF59-8A124BAF120C}"/>
              </a:ext>
            </a:extLst>
          </p:cNvPr>
          <p:cNvSpPr>
            <a:spLocks noGrp="1"/>
          </p:cNvSpPr>
          <p:nvPr>
            <p:ph type="ftr" sz="quarter" idx="11"/>
          </p:nvPr>
        </p:nvSpPr>
        <p:spPr/>
        <p:txBody>
          <a:bodyPr/>
          <a:lstStyle/>
          <a:p>
            <a:endParaRPr lang="en-US">
              <a:solidFill>
                <a:prstClr val="black">
                  <a:tint val="75000"/>
                </a:prstClr>
              </a:solidFill>
            </a:endParaRPr>
          </a:p>
        </p:txBody>
      </p:sp>
      <p:sp>
        <p:nvSpPr>
          <p:cNvPr id="11" name="Freeform: Shape 10">
            <a:extLst>
              <a:ext uri="{FF2B5EF4-FFF2-40B4-BE49-F238E27FC236}">
                <a16:creationId xmlns:a16="http://schemas.microsoft.com/office/drawing/2014/main" xmlns="" id="{E2DD51CF-843D-48D4-9058-9C757FD5CC3B}"/>
              </a:ext>
            </a:extLst>
          </p:cNvPr>
          <p:cNvSpPr/>
          <p:nvPr userDrawn="1"/>
        </p:nvSpPr>
        <p:spPr>
          <a:xfrm>
            <a:off x="11487150" y="-1"/>
            <a:ext cx="704850" cy="477469"/>
          </a:xfrm>
          <a:custGeom>
            <a:avLst/>
            <a:gdLst>
              <a:gd name="connsiteX0" fmla="*/ 0 w 584288"/>
              <a:gd name="connsiteY0" fmla="*/ 0 h 395800"/>
              <a:gd name="connsiteX1" fmla="*/ 584288 w 584288"/>
              <a:gd name="connsiteY1" fmla="*/ 0 h 395800"/>
              <a:gd name="connsiteX2" fmla="*/ 584288 w 584288"/>
              <a:gd name="connsiteY2" fmla="*/ 346011 h 395800"/>
              <a:gd name="connsiteX3" fmla="*/ 549863 w 584288"/>
              <a:gd name="connsiteY3" fmla="*/ 364696 h 395800"/>
              <a:gd name="connsiteX4" fmla="*/ 395800 w 584288"/>
              <a:gd name="connsiteY4" fmla="*/ 395800 h 395800"/>
              <a:gd name="connsiteX5" fmla="*/ 0 w 584288"/>
              <a:gd name="connsiteY5" fmla="*/ 0 h 3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88" h="395800">
                <a:moveTo>
                  <a:pt x="0" y="0"/>
                </a:moveTo>
                <a:lnTo>
                  <a:pt x="584288" y="0"/>
                </a:lnTo>
                <a:lnTo>
                  <a:pt x="584288" y="346011"/>
                </a:lnTo>
                <a:lnTo>
                  <a:pt x="549863" y="364696"/>
                </a:lnTo>
                <a:cubicBezTo>
                  <a:pt x="502510" y="384725"/>
                  <a:pt x="450449" y="395800"/>
                  <a:pt x="395800" y="395800"/>
                </a:cubicBezTo>
                <a:cubicBezTo>
                  <a:pt x="177206" y="395800"/>
                  <a:pt x="0" y="218594"/>
                  <a:pt x="0" y="0"/>
                </a:cubicBezTo>
                <a:close/>
              </a:path>
            </a:pathLst>
          </a:custGeom>
          <a:solidFill>
            <a:srgbClr val="FF65A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679" rIns="91350" bIns="45679" rtlCol="0" anchor="ctr"/>
          <a:lstStyle/>
          <a:p>
            <a:pPr algn="ctr" defTabSz="913490"/>
            <a:endParaRPr lang="en-US">
              <a:solidFill>
                <a:prstClr val="white"/>
              </a:solidFill>
            </a:endParaRPr>
          </a:p>
        </p:txBody>
      </p:sp>
      <p:sp>
        <p:nvSpPr>
          <p:cNvPr id="6" name="Slide Number Placeholder 5">
            <a:extLst>
              <a:ext uri="{FF2B5EF4-FFF2-40B4-BE49-F238E27FC236}">
                <a16:creationId xmlns:a16="http://schemas.microsoft.com/office/drawing/2014/main" xmlns="" id="{BC4FD894-1BF8-49DB-B89A-69111C8215C1}"/>
              </a:ext>
            </a:extLst>
          </p:cNvPr>
          <p:cNvSpPr>
            <a:spLocks noGrp="1"/>
          </p:cNvSpPr>
          <p:nvPr>
            <p:ph type="sldNum" sz="quarter" idx="12"/>
          </p:nvPr>
        </p:nvSpPr>
        <p:spPr>
          <a:xfrm>
            <a:off x="11715760" y="56171"/>
            <a:ext cx="353219" cy="365125"/>
          </a:xfrm>
        </p:spPr>
        <p:txBody>
          <a:bodyPr/>
          <a:lstStyle>
            <a:lvl1pPr algn="ctr">
              <a:defRPr sz="1100">
                <a:solidFill>
                  <a:schemeClr val="bg1"/>
                </a:solidFill>
              </a:defRPr>
            </a:lvl1pPr>
          </a:lstStyle>
          <a:p>
            <a:fld id="{B31ECF42-ACCC-4DC0-AC91-117E3A0ACEC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343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C81F7-7C09-474E-833C-32F061A7485A}"/>
              </a:ext>
            </a:extLst>
          </p:cNvPr>
          <p:cNvSpPr>
            <a:spLocks noGrp="1"/>
          </p:cNvSpPr>
          <p:nvPr>
            <p:ph type="title"/>
          </p:nvPr>
        </p:nvSpPr>
        <p:spPr>
          <a:xfrm>
            <a:off x="482600" y="261143"/>
            <a:ext cx="11226800" cy="839788"/>
          </a:xfrm>
        </p:spPr>
        <p:txBody>
          <a:bodyPr>
            <a:normAutofit/>
          </a:bodyPr>
          <a:lstStyle>
            <a:lvl1pPr algn="ctr">
              <a:defRPr sz="4000" b="1">
                <a:solidFill>
                  <a:srgbClr val="223F99"/>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F88F0BE2-6C8E-4A55-A9EA-B066E640F377}"/>
              </a:ext>
            </a:extLst>
          </p:cNvPr>
          <p:cNvSpPr>
            <a:spLocks noGrp="1"/>
          </p:cNvSpPr>
          <p:nvPr>
            <p:ph idx="1"/>
          </p:nvPr>
        </p:nvSpPr>
        <p:spPr>
          <a:xfrm>
            <a:off x="482600" y="1422402"/>
            <a:ext cx="11226800" cy="4754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C16E07F-8416-4257-A3E4-A8AEFA8A1DD4}"/>
              </a:ext>
            </a:extLst>
          </p:cNvPr>
          <p:cNvSpPr>
            <a:spLocks noGrp="1"/>
          </p:cNvSpPr>
          <p:nvPr>
            <p:ph type="dt" sz="half" idx="10"/>
          </p:nvPr>
        </p:nvSpPr>
        <p:spPr>
          <a:xfrm>
            <a:off x="482600" y="6356360"/>
            <a:ext cx="2743200" cy="365125"/>
          </a:xfrm>
        </p:spPr>
        <p:txBody>
          <a:bodyPr/>
          <a:lstStyle/>
          <a:p>
            <a:fld id="{87097D73-6A14-470C-87FA-463D4E4F35DE}" type="datetime1">
              <a:rPr lang="en-US" smtClean="0">
                <a:solidFill>
                  <a:prstClr val="black">
                    <a:tint val="75000"/>
                  </a:prstClr>
                </a:solidFill>
              </a:rPr>
              <a:pPr/>
              <a:t>6/24/2023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57E52B-64E9-49D0-BF59-8A124BAF12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C4FD894-1BF8-49DB-B89A-69111C8215C1}"/>
              </a:ext>
            </a:extLst>
          </p:cNvPr>
          <p:cNvSpPr>
            <a:spLocks noGrp="1"/>
          </p:cNvSpPr>
          <p:nvPr>
            <p:ph type="sldNum" sz="quarter" idx="12"/>
          </p:nvPr>
        </p:nvSpPr>
        <p:spPr>
          <a:xfrm>
            <a:off x="8966200" y="6356360"/>
            <a:ext cx="2743200" cy="365125"/>
          </a:xfrm>
        </p:spPr>
        <p:txBody>
          <a:bodyPr/>
          <a:lstStyle/>
          <a:p>
            <a:fld id="{B31ECF42-ACCC-4DC0-AC91-117E3A0AC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398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95D62D-D1EB-47B3-AAF5-22096C1AA8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F8046C-CD0B-4F4D-B103-7B7D4E819582}"/>
              </a:ext>
            </a:extLst>
          </p:cNvPr>
          <p:cNvSpPr>
            <a:spLocks noGrp="1"/>
          </p:cNvSpPr>
          <p:nvPr>
            <p:ph type="body" idx="1"/>
          </p:nvPr>
        </p:nvSpPr>
        <p:spPr>
          <a:xfrm>
            <a:off x="831850" y="4589473"/>
            <a:ext cx="10515600" cy="1500187"/>
          </a:xfrm>
        </p:spPr>
        <p:txBody>
          <a:bodyPr/>
          <a:lstStyle>
            <a:lvl1pPr marL="0" indent="0">
              <a:buNone/>
              <a:defRPr sz="2400">
                <a:solidFill>
                  <a:schemeClr val="tx1">
                    <a:tint val="75000"/>
                  </a:schemeClr>
                </a:solidFill>
              </a:defRPr>
            </a:lvl1pPr>
            <a:lvl2pPr marL="456740" indent="0">
              <a:buNone/>
              <a:defRPr sz="2000">
                <a:solidFill>
                  <a:schemeClr val="tx1">
                    <a:tint val="75000"/>
                  </a:schemeClr>
                </a:solidFill>
              </a:defRPr>
            </a:lvl2pPr>
            <a:lvl3pPr marL="913490" indent="0">
              <a:buNone/>
              <a:defRPr sz="1800">
                <a:solidFill>
                  <a:schemeClr val="tx1">
                    <a:tint val="75000"/>
                  </a:schemeClr>
                </a:solidFill>
              </a:defRPr>
            </a:lvl3pPr>
            <a:lvl4pPr marL="1370230" indent="0">
              <a:buNone/>
              <a:defRPr sz="1600">
                <a:solidFill>
                  <a:schemeClr val="tx1">
                    <a:tint val="75000"/>
                  </a:schemeClr>
                </a:solidFill>
              </a:defRPr>
            </a:lvl4pPr>
            <a:lvl5pPr marL="1826977" indent="0">
              <a:buNone/>
              <a:defRPr sz="1600">
                <a:solidFill>
                  <a:schemeClr val="tx1">
                    <a:tint val="75000"/>
                  </a:schemeClr>
                </a:solidFill>
              </a:defRPr>
            </a:lvl5pPr>
            <a:lvl6pPr marL="2283719" indent="0">
              <a:buNone/>
              <a:defRPr sz="1600">
                <a:solidFill>
                  <a:schemeClr val="tx1">
                    <a:tint val="75000"/>
                  </a:schemeClr>
                </a:solidFill>
              </a:defRPr>
            </a:lvl6pPr>
            <a:lvl7pPr marL="2740460" indent="0">
              <a:buNone/>
              <a:defRPr sz="1600">
                <a:solidFill>
                  <a:schemeClr val="tx1">
                    <a:tint val="75000"/>
                  </a:schemeClr>
                </a:solidFill>
              </a:defRPr>
            </a:lvl7pPr>
            <a:lvl8pPr marL="3197200" indent="0">
              <a:buNone/>
              <a:defRPr sz="1600">
                <a:solidFill>
                  <a:schemeClr val="tx1">
                    <a:tint val="75000"/>
                  </a:schemeClr>
                </a:solidFill>
              </a:defRPr>
            </a:lvl8pPr>
            <a:lvl9pPr marL="365394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C2B8544-157B-4A5A-93B5-22999159D1AC}"/>
              </a:ext>
            </a:extLst>
          </p:cNvPr>
          <p:cNvSpPr>
            <a:spLocks noGrp="1"/>
          </p:cNvSpPr>
          <p:nvPr>
            <p:ph type="dt" sz="half" idx="10"/>
          </p:nvPr>
        </p:nvSpPr>
        <p:spPr/>
        <p:txBody>
          <a:bodyPr/>
          <a:lstStyle/>
          <a:p>
            <a:fld id="{7AE56509-6DB0-478E-ABEB-5974D75DE87F}" type="datetime1">
              <a:rPr lang="en-US" smtClean="0">
                <a:solidFill>
                  <a:prstClr val="black">
                    <a:tint val="75000"/>
                  </a:prstClr>
                </a:solidFill>
              </a:rPr>
              <a:pPr/>
              <a:t>6/24/2023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2EF617C-7AAC-45CE-990E-E9F1758D24E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8FE861A-F0DF-4283-8FF0-EF05CAFFE939}"/>
              </a:ext>
            </a:extLst>
          </p:cNvPr>
          <p:cNvSpPr>
            <a:spLocks noGrp="1"/>
          </p:cNvSpPr>
          <p:nvPr>
            <p:ph type="sldNum" sz="quarter" idx="12"/>
          </p:nvPr>
        </p:nvSpPr>
        <p:spPr/>
        <p:txBody>
          <a:bodyPr/>
          <a:lstStyle/>
          <a:p>
            <a:fld id="{B31ECF42-ACCC-4DC0-AC91-117E3A0AC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305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8DC7D-0420-4F3C-9B65-999672015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FFE8B5D-CC8E-488E-8DEE-D7F8E1120C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49DA5AE-6B94-4386-B4D5-156F16B16C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885059E-792E-4CFF-806F-4F2C6DE9F3E4}"/>
              </a:ext>
            </a:extLst>
          </p:cNvPr>
          <p:cNvSpPr>
            <a:spLocks noGrp="1"/>
          </p:cNvSpPr>
          <p:nvPr>
            <p:ph type="dt" sz="half" idx="10"/>
          </p:nvPr>
        </p:nvSpPr>
        <p:spPr/>
        <p:txBody>
          <a:bodyPr/>
          <a:lstStyle/>
          <a:p>
            <a:fld id="{78F7F74F-97AF-4244-9424-FBCEE6BAC734}" type="datetime1">
              <a:rPr lang="en-US" smtClean="0">
                <a:solidFill>
                  <a:prstClr val="black">
                    <a:tint val="75000"/>
                  </a:prstClr>
                </a:solidFill>
              </a:rPr>
              <a:pPr/>
              <a:t>6/24/2023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9C81D54-D7EE-46CC-B13B-C1F1DF64416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BE5D5A0-85A5-4682-BEDF-7755EF7E178B}"/>
              </a:ext>
            </a:extLst>
          </p:cNvPr>
          <p:cNvSpPr>
            <a:spLocks noGrp="1"/>
          </p:cNvSpPr>
          <p:nvPr>
            <p:ph type="sldNum" sz="quarter" idx="12"/>
          </p:nvPr>
        </p:nvSpPr>
        <p:spPr/>
        <p:txBody>
          <a:bodyPr/>
          <a:lstStyle/>
          <a:p>
            <a:fld id="{B31ECF42-ACCC-4DC0-AC91-117E3A0AC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346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5491A-2C69-4DB1-9F24-9F74CA0BE039}"/>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C7472E0-D188-4A98-B9C1-289FCFC93402}"/>
              </a:ext>
            </a:extLst>
          </p:cNvPr>
          <p:cNvSpPr>
            <a:spLocks noGrp="1"/>
          </p:cNvSpPr>
          <p:nvPr>
            <p:ph type="body" idx="1"/>
          </p:nvPr>
        </p:nvSpPr>
        <p:spPr>
          <a:xfrm>
            <a:off x="839792" y="1681163"/>
            <a:ext cx="5157787" cy="823912"/>
          </a:xfrm>
        </p:spPr>
        <p:txBody>
          <a:bodyPr anchor="b"/>
          <a:lstStyle>
            <a:lvl1pPr marL="0" indent="0">
              <a:buNone/>
              <a:defRPr sz="2400" b="1"/>
            </a:lvl1pPr>
            <a:lvl2pPr marL="456740" indent="0">
              <a:buNone/>
              <a:defRPr sz="2000" b="1"/>
            </a:lvl2pPr>
            <a:lvl3pPr marL="913490" indent="0">
              <a:buNone/>
              <a:defRPr sz="1800" b="1"/>
            </a:lvl3pPr>
            <a:lvl4pPr marL="1370230" indent="0">
              <a:buNone/>
              <a:defRPr sz="1600" b="1"/>
            </a:lvl4pPr>
            <a:lvl5pPr marL="1826977" indent="0">
              <a:buNone/>
              <a:defRPr sz="1600" b="1"/>
            </a:lvl5pPr>
            <a:lvl6pPr marL="2283719" indent="0">
              <a:buNone/>
              <a:defRPr sz="1600" b="1"/>
            </a:lvl6pPr>
            <a:lvl7pPr marL="2740460" indent="0">
              <a:buNone/>
              <a:defRPr sz="1600" b="1"/>
            </a:lvl7pPr>
            <a:lvl8pPr marL="3197200" indent="0">
              <a:buNone/>
              <a:defRPr sz="1600" b="1"/>
            </a:lvl8pPr>
            <a:lvl9pPr marL="365394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3CCF27-9F27-4F48-B5D3-70FA29FCCC17}"/>
              </a:ext>
            </a:extLst>
          </p:cNvPr>
          <p:cNvSpPr>
            <a:spLocks noGrp="1"/>
          </p:cNvSpPr>
          <p:nvPr>
            <p:ph sz="half" idx="2"/>
          </p:nvPr>
        </p:nvSpPr>
        <p:spPr>
          <a:xfrm>
            <a:off x="83979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002B658-9C0A-46A3-9DF9-3F4CC83379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6740" indent="0">
              <a:buNone/>
              <a:defRPr sz="2000" b="1"/>
            </a:lvl2pPr>
            <a:lvl3pPr marL="913490" indent="0">
              <a:buNone/>
              <a:defRPr sz="1800" b="1"/>
            </a:lvl3pPr>
            <a:lvl4pPr marL="1370230" indent="0">
              <a:buNone/>
              <a:defRPr sz="1600" b="1"/>
            </a:lvl4pPr>
            <a:lvl5pPr marL="1826977" indent="0">
              <a:buNone/>
              <a:defRPr sz="1600" b="1"/>
            </a:lvl5pPr>
            <a:lvl6pPr marL="2283719" indent="0">
              <a:buNone/>
              <a:defRPr sz="1600" b="1"/>
            </a:lvl6pPr>
            <a:lvl7pPr marL="2740460" indent="0">
              <a:buNone/>
              <a:defRPr sz="1600" b="1"/>
            </a:lvl7pPr>
            <a:lvl8pPr marL="3197200" indent="0">
              <a:buNone/>
              <a:defRPr sz="1600" b="1"/>
            </a:lvl8pPr>
            <a:lvl9pPr marL="365394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CE7F317-B831-4616-9231-4CAB62BE10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53B4E00-7FB1-46FC-B73D-187D39CEF236}"/>
              </a:ext>
            </a:extLst>
          </p:cNvPr>
          <p:cNvSpPr>
            <a:spLocks noGrp="1"/>
          </p:cNvSpPr>
          <p:nvPr>
            <p:ph type="dt" sz="half" idx="10"/>
          </p:nvPr>
        </p:nvSpPr>
        <p:spPr/>
        <p:txBody>
          <a:bodyPr/>
          <a:lstStyle/>
          <a:p>
            <a:fld id="{432BF90F-2FCC-4C15-8ABF-DE8D84E0B62D}" type="datetime1">
              <a:rPr lang="en-US" smtClean="0">
                <a:solidFill>
                  <a:prstClr val="black">
                    <a:tint val="75000"/>
                  </a:prstClr>
                </a:solidFill>
              </a:rPr>
              <a:pPr/>
              <a:t>6/24/2023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2ABDF1D-76CB-40B3-A3D7-E4E31220004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4D15BB9-DBBF-47FB-9841-950287E3BD13}"/>
              </a:ext>
            </a:extLst>
          </p:cNvPr>
          <p:cNvSpPr>
            <a:spLocks noGrp="1"/>
          </p:cNvSpPr>
          <p:nvPr>
            <p:ph type="sldNum" sz="quarter" idx="12"/>
          </p:nvPr>
        </p:nvSpPr>
        <p:spPr/>
        <p:txBody>
          <a:bodyPr/>
          <a:lstStyle/>
          <a:p>
            <a:fld id="{B31ECF42-ACCC-4DC0-AC91-117E3A0AC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390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BD8838-F14B-4C3F-9D83-67540C5F1E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9D6A613-4023-42BF-A691-F901E1A7B9EC}"/>
              </a:ext>
            </a:extLst>
          </p:cNvPr>
          <p:cNvSpPr>
            <a:spLocks noGrp="1"/>
          </p:cNvSpPr>
          <p:nvPr>
            <p:ph type="dt" sz="half" idx="10"/>
          </p:nvPr>
        </p:nvSpPr>
        <p:spPr/>
        <p:txBody>
          <a:bodyPr/>
          <a:lstStyle/>
          <a:p>
            <a:fld id="{9D45D9DD-1B67-414B-853A-391E0D5EE4BE}" type="datetime1">
              <a:rPr lang="en-US" smtClean="0">
                <a:solidFill>
                  <a:prstClr val="black">
                    <a:tint val="75000"/>
                  </a:prstClr>
                </a:solidFill>
              </a:rPr>
              <a:pPr/>
              <a:t>6/24/2023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265CD3B6-31C2-4A26-900C-721657494D1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D4CE3574-FA76-4C24-B1C8-DF1AF3EABDA9}"/>
              </a:ext>
            </a:extLst>
          </p:cNvPr>
          <p:cNvSpPr>
            <a:spLocks noGrp="1"/>
          </p:cNvSpPr>
          <p:nvPr>
            <p:ph type="sldNum" sz="quarter" idx="12"/>
          </p:nvPr>
        </p:nvSpPr>
        <p:spPr/>
        <p:txBody>
          <a:bodyPr/>
          <a:lstStyle/>
          <a:p>
            <a:fld id="{B31ECF42-ACCC-4DC0-AC91-117E3A0AC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74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18A4CC-C094-40D0-9D9A-E22321116D0B}"/>
              </a:ext>
            </a:extLst>
          </p:cNvPr>
          <p:cNvSpPr>
            <a:spLocks noGrp="1"/>
          </p:cNvSpPr>
          <p:nvPr>
            <p:ph type="dt" sz="half" idx="10"/>
          </p:nvPr>
        </p:nvSpPr>
        <p:spPr/>
        <p:txBody>
          <a:bodyPr/>
          <a:lstStyle/>
          <a:p>
            <a:fld id="{C3B6A87C-5C0E-46BC-9774-42B4117B7433}" type="datetime1">
              <a:rPr lang="en-US" smtClean="0">
                <a:solidFill>
                  <a:prstClr val="black">
                    <a:tint val="75000"/>
                  </a:prstClr>
                </a:solidFill>
              </a:rPr>
              <a:pPr/>
              <a:t>6/24/2023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96ADFBF-8F56-4BA0-BF40-6785ECD557A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A1B2943C-12A9-4B47-9A88-D38DC2C6A2AB}"/>
              </a:ext>
            </a:extLst>
          </p:cNvPr>
          <p:cNvSpPr>
            <a:spLocks noGrp="1"/>
          </p:cNvSpPr>
          <p:nvPr>
            <p:ph type="sldNum" sz="quarter" idx="12"/>
          </p:nvPr>
        </p:nvSpPr>
        <p:spPr/>
        <p:txBody>
          <a:bodyPr/>
          <a:lstStyle/>
          <a:p>
            <a:fld id="{B31ECF42-ACCC-4DC0-AC91-117E3A0AC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64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AB586-F0EF-462B-97D3-E99481B8F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6FD0BA-8649-4A1C-84D7-C1678DD64F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3F541C-480C-4E00-998D-2D427BACFB13}"/>
              </a:ext>
            </a:extLst>
          </p:cNvPr>
          <p:cNvSpPr>
            <a:spLocks noGrp="1"/>
          </p:cNvSpPr>
          <p:nvPr>
            <p:ph type="dt" sz="half" idx="10"/>
          </p:nvPr>
        </p:nvSpPr>
        <p:spPr/>
        <p:txBody>
          <a:bodyPr/>
          <a:lstStyle/>
          <a:p>
            <a:fld id="{B1AA9EF7-6854-43B2-A9CE-4E71A7BAE931}" type="datetimeFigureOut">
              <a:rPr lang="en-US" smtClean="0"/>
              <a:t>6/24/2023</a:t>
            </a:fld>
            <a:endParaRPr lang="en-US"/>
          </a:p>
        </p:txBody>
      </p:sp>
      <p:sp>
        <p:nvSpPr>
          <p:cNvPr id="5" name="Footer Placeholder 4">
            <a:extLst>
              <a:ext uri="{FF2B5EF4-FFF2-40B4-BE49-F238E27FC236}">
                <a16:creationId xmlns:a16="http://schemas.microsoft.com/office/drawing/2014/main" xmlns="" id="{9D561A16-0D7C-4AA1-AE79-968E3CBA4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C01159-CFC5-47B5-BF6E-27AD412D4311}"/>
              </a:ext>
            </a:extLst>
          </p:cNvPr>
          <p:cNvSpPr>
            <a:spLocks noGrp="1"/>
          </p:cNvSpPr>
          <p:nvPr>
            <p:ph type="sldNum" sz="quarter" idx="12"/>
          </p:nvPr>
        </p:nvSpPr>
        <p:spPr/>
        <p:txBody>
          <a:bodyPr/>
          <a:lstStyle>
            <a:lvl1pPr>
              <a:defRPr b="1">
                <a:solidFill>
                  <a:srgbClr val="29487D"/>
                </a:solidFill>
              </a:defRPr>
            </a:lvl1pPr>
          </a:lstStyle>
          <a:p>
            <a:fld id="{E0BDCBD0-93B5-4B61-86F8-939F02C82BA8}" type="slidenum">
              <a:rPr lang="en-US" smtClean="0"/>
              <a:pPr/>
              <a:t>‹#›</a:t>
            </a:fld>
            <a:endParaRPr lang="en-US"/>
          </a:p>
        </p:txBody>
      </p:sp>
    </p:spTree>
    <p:extLst>
      <p:ext uri="{BB962C8B-B14F-4D97-AF65-F5344CB8AC3E}">
        <p14:creationId xmlns:p14="http://schemas.microsoft.com/office/powerpoint/2010/main" val="733103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098E1-87C3-47C8-B7A4-56DDBA38596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2F2E24-F75E-484E-97C4-5CDD5D059F9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3EB7098-1CC6-4475-A0CD-EB8C1E6B9AA9}"/>
              </a:ext>
            </a:extLst>
          </p:cNvPr>
          <p:cNvSpPr>
            <a:spLocks noGrp="1"/>
          </p:cNvSpPr>
          <p:nvPr>
            <p:ph type="body" sz="half" idx="2"/>
          </p:nvPr>
        </p:nvSpPr>
        <p:spPr>
          <a:xfrm>
            <a:off x="839789" y="2057400"/>
            <a:ext cx="3932237" cy="3811588"/>
          </a:xfrm>
        </p:spPr>
        <p:txBody>
          <a:bodyPr/>
          <a:lstStyle>
            <a:lvl1pPr marL="0" indent="0">
              <a:buNone/>
              <a:defRPr sz="1600"/>
            </a:lvl1pPr>
            <a:lvl2pPr marL="456740" indent="0">
              <a:buNone/>
              <a:defRPr sz="1400"/>
            </a:lvl2pPr>
            <a:lvl3pPr marL="913490" indent="0">
              <a:buNone/>
              <a:defRPr sz="1200"/>
            </a:lvl3pPr>
            <a:lvl4pPr marL="1370230" indent="0">
              <a:buNone/>
              <a:defRPr sz="1000"/>
            </a:lvl4pPr>
            <a:lvl5pPr marL="1826977" indent="0">
              <a:buNone/>
              <a:defRPr sz="1000"/>
            </a:lvl5pPr>
            <a:lvl6pPr marL="2283719" indent="0">
              <a:buNone/>
              <a:defRPr sz="1000"/>
            </a:lvl6pPr>
            <a:lvl7pPr marL="2740460" indent="0">
              <a:buNone/>
              <a:defRPr sz="1000"/>
            </a:lvl7pPr>
            <a:lvl8pPr marL="3197200" indent="0">
              <a:buNone/>
              <a:defRPr sz="1000"/>
            </a:lvl8pPr>
            <a:lvl9pPr marL="365394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8B91FDF-A474-4972-8367-23C9B2B1AC31}"/>
              </a:ext>
            </a:extLst>
          </p:cNvPr>
          <p:cNvSpPr>
            <a:spLocks noGrp="1"/>
          </p:cNvSpPr>
          <p:nvPr>
            <p:ph type="dt" sz="half" idx="10"/>
          </p:nvPr>
        </p:nvSpPr>
        <p:spPr/>
        <p:txBody>
          <a:bodyPr/>
          <a:lstStyle/>
          <a:p>
            <a:fld id="{91A489CC-22B5-4174-AF72-B246A4F70232}" type="datetime1">
              <a:rPr lang="en-US" smtClean="0">
                <a:solidFill>
                  <a:prstClr val="black">
                    <a:tint val="75000"/>
                  </a:prstClr>
                </a:solidFill>
              </a:rPr>
              <a:pPr/>
              <a:t>6/24/2023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DC9C052-6DA6-4251-B911-FF2D85549A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81F9697-667F-4895-B243-C5DFAAC73682}"/>
              </a:ext>
            </a:extLst>
          </p:cNvPr>
          <p:cNvSpPr>
            <a:spLocks noGrp="1"/>
          </p:cNvSpPr>
          <p:nvPr>
            <p:ph type="sldNum" sz="quarter" idx="12"/>
          </p:nvPr>
        </p:nvSpPr>
        <p:spPr/>
        <p:txBody>
          <a:bodyPr/>
          <a:lstStyle/>
          <a:p>
            <a:fld id="{B31ECF42-ACCC-4DC0-AC91-117E3A0AC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734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ED1503-69F4-4516-A8C7-7E4BA5AC6BF9}"/>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C1D57D4-1B9F-4E4A-B1BF-F58040B5E973}"/>
              </a:ext>
            </a:extLst>
          </p:cNvPr>
          <p:cNvSpPr>
            <a:spLocks noGrp="1"/>
          </p:cNvSpPr>
          <p:nvPr>
            <p:ph type="pic" idx="1"/>
          </p:nvPr>
        </p:nvSpPr>
        <p:spPr>
          <a:xfrm>
            <a:off x="5183188" y="987426"/>
            <a:ext cx="6172200" cy="4873625"/>
          </a:xfrm>
        </p:spPr>
        <p:txBody>
          <a:bodyPr/>
          <a:lstStyle>
            <a:lvl1pPr marL="0" indent="0">
              <a:buNone/>
              <a:defRPr sz="3200"/>
            </a:lvl1pPr>
            <a:lvl2pPr marL="456740" indent="0">
              <a:buNone/>
              <a:defRPr sz="2800"/>
            </a:lvl2pPr>
            <a:lvl3pPr marL="913490" indent="0">
              <a:buNone/>
              <a:defRPr sz="2400"/>
            </a:lvl3pPr>
            <a:lvl4pPr marL="1370230" indent="0">
              <a:buNone/>
              <a:defRPr sz="2000"/>
            </a:lvl4pPr>
            <a:lvl5pPr marL="1826977" indent="0">
              <a:buNone/>
              <a:defRPr sz="2000"/>
            </a:lvl5pPr>
            <a:lvl6pPr marL="2283719" indent="0">
              <a:buNone/>
              <a:defRPr sz="2000"/>
            </a:lvl6pPr>
            <a:lvl7pPr marL="2740460" indent="0">
              <a:buNone/>
              <a:defRPr sz="2000"/>
            </a:lvl7pPr>
            <a:lvl8pPr marL="3197200" indent="0">
              <a:buNone/>
              <a:defRPr sz="2000"/>
            </a:lvl8pPr>
            <a:lvl9pPr marL="3653942" indent="0">
              <a:buNone/>
              <a:defRPr sz="2000"/>
            </a:lvl9pPr>
          </a:lstStyle>
          <a:p>
            <a:endParaRPr lang="en-US"/>
          </a:p>
        </p:txBody>
      </p:sp>
      <p:sp>
        <p:nvSpPr>
          <p:cNvPr id="4" name="Text Placeholder 3">
            <a:extLst>
              <a:ext uri="{FF2B5EF4-FFF2-40B4-BE49-F238E27FC236}">
                <a16:creationId xmlns:a16="http://schemas.microsoft.com/office/drawing/2014/main" xmlns="" id="{7C7D629C-11E2-4214-8D8B-DCF51EDA879D}"/>
              </a:ext>
            </a:extLst>
          </p:cNvPr>
          <p:cNvSpPr>
            <a:spLocks noGrp="1"/>
          </p:cNvSpPr>
          <p:nvPr>
            <p:ph type="body" sz="half" idx="2"/>
          </p:nvPr>
        </p:nvSpPr>
        <p:spPr>
          <a:xfrm>
            <a:off x="839789" y="2057400"/>
            <a:ext cx="3932237" cy="3811588"/>
          </a:xfrm>
        </p:spPr>
        <p:txBody>
          <a:bodyPr/>
          <a:lstStyle>
            <a:lvl1pPr marL="0" indent="0">
              <a:buNone/>
              <a:defRPr sz="1600"/>
            </a:lvl1pPr>
            <a:lvl2pPr marL="456740" indent="0">
              <a:buNone/>
              <a:defRPr sz="1400"/>
            </a:lvl2pPr>
            <a:lvl3pPr marL="913490" indent="0">
              <a:buNone/>
              <a:defRPr sz="1200"/>
            </a:lvl3pPr>
            <a:lvl4pPr marL="1370230" indent="0">
              <a:buNone/>
              <a:defRPr sz="1000"/>
            </a:lvl4pPr>
            <a:lvl5pPr marL="1826977" indent="0">
              <a:buNone/>
              <a:defRPr sz="1000"/>
            </a:lvl5pPr>
            <a:lvl6pPr marL="2283719" indent="0">
              <a:buNone/>
              <a:defRPr sz="1000"/>
            </a:lvl6pPr>
            <a:lvl7pPr marL="2740460" indent="0">
              <a:buNone/>
              <a:defRPr sz="1000"/>
            </a:lvl7pPr>
            <a:lvl8pPr marL="3197200" indent="0">
              <a:buNone/>
              <a:defRPr sz="1000"/>
            </a:lvl8pPr>
            <a:lvl9pPr marL="365394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DCD5D3-4E2D-49AB-92BB-DDBB8C95773C}"/>
              </a:ext>
            </a:extLst>
          </p:cNvPr>
          <p:cNvSpPr>
            <a:spLocks noGrp="1"/>
          </p:cNvSpPr>
          <p:nvPr>
            <p:ph type="dt" sz="half" idx="10"/>
          </p:nvPr>
        </p:nvSpPr>
        <p:spPr/>
        <p:txBody>
          <a:bodyPr/>
          <a:lstStyle/>
          <a:p>
            <a:fld id="{0E1BFF3B-53FD-4093-A274-6FCA77E874A6}" type="datetime1">
              <a:rPr lang="en-US" smtClean="0">
                <a:solidFill>
                  <a:prstClr val="black">
                    <a:tint val="75000"/>
                  </a:prstClr>
                </a:solidFill>
              </a:rPr>
              <a:pPr/>
              <a:t>6/24/2023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109B9B6-A14E-4520-8D94-CF2F2BB3DCA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C1F81B6-B2B4-4C67-BFFE-6FFACCC56063}"/>
              </a:ext>
            </a:extLst>
          </p:cNvPr>
          <p:cNvSpPr>
            <a:spLocks noGrp="1"/>
          </p:cNvSpPr>
          <p:nvPr>
            <p:ph type="sldNum" sz="quarter" idx="12"/>
          </p:nvPr>
        </p:nvSpPr>
        <p:spPr/>
        <p:txBody>
          <a:bodyPr/>
          <a:lstStyle/>
          <a:p>
            <a:fld id="{B31ECF42-ACCC-4DC0-AC91-117E3A0AC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59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9C44AB-DEE0-4B1B-93B2-6B19007F89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6C23977-C0D3-42EF-AA0F-40D168E010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334EFA-41A8-44D4-8583-4122CE4EA141}"/>
              </a:ext>
            </a:extLst>
          </p:cNvPr>
          <p:cNvSpPr>
            <a:spLocks noGrp="1"/>
          </p:cNvSpPr>
          <p:nvPr>
            <p:ph type="dt" sz="half" idx="10"/>
          </p:nvPr>
        </p:nvSpPr>
        <p:spPr/>
        <p:txBody>
          <a:bodyPr/>
          <a:lstStyle/>
          <a:p>
            <a:fld id="{1F3FB822-FC0B-432A-B6A5-E0F70B87F452}" type="datetime1">
              <a:rPr lang="en-US" smtClean="0">
                <a:solidFill>
                  <a:prstClr val="black">
                    <a:tint val="75000"/>
                  </a:prstClr>
                </a:solidFill>
              </a:rPr>
              <a:pPr/>
              <a:t>6/24/2023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4ACDCDA-0998-4F2F-BDC3-C505E26788F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A8C3F6B-21C4-4179-AE7A-1DC2D1E9E184}"/>
              </a:ext>
            </a:extLst>
          </p:cNvPr>
          <p:cNvSpPr>
            <a:spLocks noGrp="1"/>
          </p:cNvSpPr>
          <p:nvPr>
            <p:ph type="sldNum" sz="quarter" idx="12"/>
          </p:nvPr>
        </p:nvSpPr>
        <p:spPr/>
        <p:txBody>
          <a:bodyPr/>
          <a:lstStyle/>
          <a:p>
            <a:fld id="{B31ECF42-ACCC-4DC0-AC91-117E3A0AC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382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D5D668-FD6F-4207-B01D-AE21C65467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272C10-2DF7-4175-AA44-244C202339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41A221-877F-450E-B546-16CAF4680F20}"/>
              </a:ext>
            </a:extLst>
          </p:cNvPr>
          <p:cNvSpPr>
            <a:spLocks noGrp="1"/>
          </p:cNvSpPr>
          <p:nvPr>
            <p:ph type="dt" sz="half" idx="10"/>
          </p:nvPr>
        </p:nvSpPr>
        <p:spPr/>
        <p:txBody>
          <a:bodyPr/>
          <a:lstStyle/>
          <a:p>
            <a:fld id="{CF12A728-7D29-4CF2-9762-11659C662F35}" type="datetime1">
              <a:rPr lang="en-US" smtClean="0">
                <a:solidFill>
                  <a:prstClr val="black">
                    <a:tint val="75000"/>
                  </a:prstClr>
                </a:solidFill>
              </a:rPr>
              <a:pPr/>
              <a:t>6/24/2023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EBDD66E-804A-49BF-8892-C47EFCFFA98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B40CF6F-03EE-4250-A7B0-89E1F74A896F}"/>
              </a:ext>
            </a:extLst>
          </p:cNvPr>
          <p:cNvSpPr>
            <a:spLocks noGrp="1"/>
          </p:cNvSpPr>
          <p:nvPr>
            <p:ph type="sldNum" sz="quarter" idx="12"/>
          </p:nvPr>
        </p:nvSpPr>
        <p:spPr/>
        <p:txBody>
          <a:bodyPr/>
          <a:lstStyle/>
          <a:p>
            <a:fld id="{B31ECF42-ACCC-4DC0-AC91-117E3A0AC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598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70" indent="0" algn="ctr">
              <a:buNone/>
              <a:defRPr>
                <a:solidFill>
                  <a:schemeClr val="tx1">
                    <a:tint val="75000"/>
                  </a:schemeClr>
                </a:solidFill>
              </a:defRPr>
            </a:lvl2pPr>
            <a:lvl3pPr marL="609539" indent="0" algn="ctr">
              <a:buNone/>
              <a:defRPr>
                <a:solidFill>
                  <a:schemeClr val="tx1">
                    <a:tint val="75000"/>
                  </a:schemeClr>
                </a:solidFill>
              </a:defRPr>
            </a:lvl3pPr>
            <a:lvl4pPr marL="914309" indent="0" algn="ctr">
              <a:buNone/>
              <a:defRPr>
                <a:solidFill>
                  <a:schemeClr val="tx1">
                    <a:tint val="75000"/>
                  </a:schemeClr>
                </a:solidFill>
              </a:defRPr>
            </a:lvl4pPr>
            <a:lvl5pPr marL="1219078" indent="0" algn="ctr">
              <a:buNone/>
              <a:defRPr>
                <a:solidFill>
                  <a:schemeClr val="tx1">
                    <a:tint val="75000"/>
                  </a:schemeClr>
                </a:solidFill>
              </a:defRPr>
            </a:lvl5pPr>
            <a:lvl6pPr marL="1523848" indent="0" algn="ctr">
              <a:buNone/>
              <a:defRPr>
                <a:solidFill>
                  <a:schemeClr val="tx1">
                    <a:tint val="75000"/>
                  </a:schemeClr>
                </a:solidFill>
              </a:defRPr>
            </a:lvl6pPr>
            <a:lvl7pPr marL="1828617" indent="0" algn="ctr">
              <a:buNone/>
              <a:defRPr>
                <a:solidFill>
                  <a:schemeClr val="tx1">
                    <a:tint val="75000"/>
                  </a:schemeClr>
                </a:solidFill>
              </a:defRPr>
            </a:lvl7pPr>
            <a:lvl8pPr marL="2133387" indent="0" algn="ctr">
              <a:buNone/>
              <a:defRPr>
                <a:solidFill>
                  <a:schemeClr val="tx1">
                    <a:tint val="75000"/>
                  </a:schemeClr>
                </a:solidFill>
              </a:defRPr>
            </a:lvl8pPr>
            <a:lvl9pPr marL="24381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89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684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00">
                <a:solidFill>
                  <a:schemeClr val="tx1">
                    <a:tint val="75000"/>
                  </a:schemeClr>
                </a:solidFill>
              </a:defRPr>
            </a:lvl1pPr>
            <a:lvl2pPr marL="304770" indent="0">
              <a:buNone/>
              <a:defRPr sz="1200">
                <a:solidFill>
                  <a:schemeClr val="tx1">
                    <a:tint val="75000"/>
                  </a:schemeClr>
                </a:solidFill>
              </a:defRPr>
            </a:lvl2pPr>
            <a:lvl3pPr marL="609539" indent="0">
              <a:buNone/>
              <a:defRPr sz="1100">
                <a:solidFill>
                  <a:schemeClr val="tx1">
                    <a:tint val="75000"/>
                  </a:schemeClr>
                </a:solidFill>
              </a:defRPr>
            </a:lvl3pPr>
            <a:lvl4pPr marL="914309" indent="0">
              <a:buNone/>
              <a:defRPr sz="900">
                <a:solidFill>
                  <a:schemeClr val="tx1">
                    <a:tint val="75000"/>
                  </a:schemeClr>
                </a:solidFill>
              </a:defRPr>
            </a:lvl4pPr>
            <a:lvl5pPr marL="1219078" indent="0">
              <a:buNone/>
              <a:defRPr sz="900">
                <a:solidFill>
                  <a:schemeClr val="tx1">
                    <a:tint val="75000"/>
                  </a:schemeClr>
                </a:solidFill>
              </a:defRPr>
            </a:lvl5pPr>
            <a:lvl6pPr marL="1523848" indent="0">
              <a:buNone/>
              <a:defRPr sz="900">
                <a:solidFill>
                  <a:schemeClr val="tx1">
                    <a:tint val="75000"/>
                  </a:schemeClr>
                </a:solidFill>
              </a:defRPr>
            </a:lvl6pPr>
            <a:lvl7pPr marL="1828617" indent="0">
              <a:buNone/>
              <a:defRPr sz="900">
                <a:solidFill>
                  <a:schemeClr val="tx1">
                    <a:tint val="75000"/>
                  </a:schemeClr>
                </a:solidFill>
              </a:defRPr>
            </a:lvl7pPr>
            <a:lvl8pPr marL="2133387" indent="0">
              <a:buNone/>
              <a:defRPr sz="900">
                <a:solidFill>
                  <a:schemeClr val="tx1">
                    <a:tint val="75000"/>
                  </a:schemeClr>
                </a:solidFill>
              </a:defRPr>
            </a:lvl8pPr>
            <a:lvl9pPr marL="2438156"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338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203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70" indent="0">
              <a:buNone/>
              <a:defRPr sz="1300" b="1"/>
            </a:lvl2pPr>
            <a:lvl3pPr marL="609539" indent="0">
              <a:buNone/>
              <a:defRPr sz="1200" b="1"/>
            </a:lvl3pPr>
            <a:lvl4pPr marL="914309" indent="0">
              <a:buNone/>
              <a:defRPr sz="1100" b="1"/>
            </a:lvl4pPr>
            <a:lvl5pPr marL="1219078" indent="0">
              <a:buNone/>
              <a:defRPr sz="1100" b="1"/>
            </a:lvl5pPr>
            <a:lvl6pPr marL="1523848" indent="0">
              <a:buNone/>
              <a:defRPr sz="1100" b="1"/>
            </a:lvl6pPr>
            <a:lvl7pPr marL="1828617" indent="0">
              <a:buNone/>
              <a:defRPr sz="1100" b="1"/>
            </a:lvl7pPr>
            <a:lvl8pPr marL="2133387" indent="0">
              <a:buNone/>
              <a:defRPr sz="1100" b="1"/>
            </a:lvl8pPr>
            <a:lvl9pPr marL="243815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70" indent="0">
              <a:buNone/>
              <a:defRPr sz="1300" b="1"/>
            </a:lvl2pPr>
            <a:lvl3pPr marL="609539" indent="0">
              <a:buNone/>
              <a:defRPr sz="1200" b="1"/>
            </a:lvl3pPr>
            <a:lvl4pPr marL="914309" indent="0">
              <a:buNone/>
              <a:defRPr sz="1100" b="1"/>
            </a:lvl4pPr>
            <a:lvl5pPr marL="1219078" indent="0">
              <a:buNone/>
              <a:defRPr sz="1100" b="1"/>
            </a:lvl5pPr>
            <a:lvl6pPr marL="1523848" indent="0">
              <a:buNone/>
              <a:defRPr sz="1100" b="1"/>
            </a:lvl6pPr>
            <a:lvl7pPr marL="1828617" indent="0">
              <a:buNone/>
              <a:defRPr sz="1100" b="1"/>
            </a:lvl7pPr>
            <a:lvl8pPr marL="2133387" indent="0">
              <a:buNone/>
              <a:defRPr sz="1100" b="1"/>
            </a:lvl8pPr>
            <a:lvl9pPr marL="243815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27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56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0EF37-D15C-4B71-B472-4FDB35191E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341145E-5716-40A0-A597-1463E48035EE}"/>
              </a:ext>
            </a:extLst>
          </p:cNvPr>
          <p:cNvSpPr>
            <a:spLocks noGrp="1"/>
          </p:cNvSpPr>
          <p:nvPr>
            <p:ph type="body" idx="1"/>
          </p:nvPr>
        </p:nvSpPr>
        <p:spPr>
          <a:xfrm>
            <a:off x="831850" y="4589475"/>
            <a:ext cx="10515600" cy="1500187"/>
          </a:xfrm>
        </p:spPr>
        <p:txBody>
          <a:bodyPr/>
          <a:lstStyle>
            <a:lvl1pPr marL="0" indent="0">
              <a:buNone/>
              <a:defRPr sz="2400">
                <a:solidFill>
                  <a:schemeClr val="tx1">
                    <a:tint val="75000"/>
                  </a:schemeClr>
                </a:solidFill>
              </a:defRPr>
            </a:lvl1pPr>
            <a:lvl2pPr marL="456648" indent="0">
              <a:buNone/>
              <a:defRPr sz="2000">
                <a:solidFill>
                  <a:schemeClr val="tx1">
                    <a:tint val="75000"/>
                  </a:schemeClr>
                </a:solidFill>
              </a:defRPr>
            </a:lvl2pPr>
            <a:lvl3pPr marL="913308" indent="0">
              <a:buNone/>
              <a:defRPr sz="1800">
                <a:solidFill>
                  <a:schemeClr val="tx1">
                    <a:tint val="75000"/>
                  </a:schemeClr>
                </a:solidFill>
              </a:defRPr>
            </a:lvl3pPr>
            <a:lvl4pPr marL="1369956" indent="0">
              <a:buNone/>
              <a:defRPr sz="1600">
                <a:solidFill>
                  <a:schemeClr val="tx1">
                    <a:tint val="75000"/>
                  </a:schemeClr>
                </a:solidFill>
              </a:defRPr>
            </a:lvl4pPr>
            <a:lvl5pPr marL="1826613" indent="0">
              <a:buNone/>
              <a:defRPr sz="1600">
                <a:solidFill>
                  <a:schemeClr val="tx1">
                    <a:tint val="75000"/>
                  </a:schemeClr>
                </a:solidFill>
              </a:defRPr>
            </a:lvl5pPr>
            <a:lvl6pPr marL="2283263" indent="0">
              <a:buNone/>
              <a:defRPr sz="1600">
                <a:solidFill>
                  <a:schemeClr val="tx1">
                    <a:tint val="75000"/>
                  </a:schemeClr>
                </a:solidFill>
              </a:defRPr>
            </a:lvl6pPr>
            <a:lvl7pPr marL="2739912" indent="0">
              <a:buNone/>
              <a:defRPr sz="1600">
                <a:solidFill>
                  <a:schemeClr val="tx1">
                    <a:tint val="75000"/>
                  </a:schemeClr>
                </a:solidFill>
              </a:defRPr>
            </a:lvl7pPr>
            <a:lvl8pPr marL="3196560" indent="0">
              <a:buNone/>
              <a:defRPr sz="1600">
                <a:solidFill>
                  <a:schemeClr val="tx1">
                    <a:tint val="75000"/>
                  </a:schemeClr>
                </a:solidFill>
              </a:defRPr>
            </a:lvl8pPr>
            <a:lvl9pPr marL="365321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036066-6323-4049-80A4-6A1314D3511C}"/>
              </a:ext>
            </a:extLst>
          </p:cNvPr>
          <p:cNvSpPr>
            <a:spLocks noGrp="1"/>
          </p:cNvSpPr>
          <p:nvPr>
            <p:ph type="dt" sz="half" idx="10"/>
          </p:nvPr>
        </p:nvSpPr>
        <p:spPr/>
        <p:txBody>
          <a:bodyPr/>
          <a:lstStyle/>
          <a:p>
            <a:fld id="{B1AA9EF7-6854-43B2-A9CE-4E71A7BAE931}" type="datetimeFigureOut">
              <a:rPr lang="en-US" smtClean="0"/>
              <a:t>6/24/2023</a:t>
            </a:fld>
            <a:endParaRPr lang="en-US"/>
          </a:p>
        </p:txBody>
      </p:sp>
      <p:sp>
        <p:nvSpPr>
          <p:cNvPr id="5" name="Footer Placeholder 4">
            <a:extLst>
              <a:ext uri="{FF2B5EF4-FFF2-40B4-BE49-F238E27FC236}">
                <a16:creationId xmlns:a16="http://schemas.microsoft.com/office/drawing/2014/main" xmlns="" id="{41E94393-BAE5-4631-88DD-B6145F645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1D8A96-DB6D-47F1-A999-1CB1395467AF}"/>
              </a:ext>
            </a:extLst>
          </p:cNvPr>
          <p:cNvSpPr>
            <a:spLocks noGrp="1"/>
          </p:cNvSpPr>
          <p:nvPr>
            <p:ph type="sldNum" sz="quarter" idx="12"/>
          </p:nvPr>
        </p:nvSpPr>
        <p:spPr/>
        <p:txBody>
          <a:bodyPr/>
          <a:lstStyle/>
          <a:p>
            <a:fld id="{E0BDCBD0-93B5-4B61-86F8-939F02C82BA8}" type="slidenum">
              <a:rPr lang="en-US" smtClean="0"/>
              <a:t>‹#›</a:t>
            </a:fld>
            <a:endParaRPr lang="en-US"/>
          </a:p>
        </p:txBody>
      </p:sp>
    </p:spTree>
    <p:extLst>
      <p:ext uri="{BB962C8B-B14F-4D97-AF65-F5344CB8AC3E}">
        <p14:creationId xmlns:p14="http://schemas.microsoft.com/office/powerpoint/2010/main" val="1368183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417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00"/>
            </a:lvl1pPr>
            <a:lvl2pPr marL="304770" indent="0">
              <a:buNone/>
              <a:defRPr sz="800"/>
            </a:lvl2pPr>
            <a:lvl3pPr marL="609539" indent="0">
              <a:buNone/>
              <a:defRPr sz="700"/>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653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00"/>
            </a:lvl1pPr>
            <a:lvl2pPr marL="304770" indent="0">
              <a:buNone/>
              <a:defRPr sz="1900"/>
            </a:lvl2pPr>
            <a:lvl3pPr marL="609539" indent="0">
              <a:buNone/>
              <a:defRPr sz="1600"/>
            </a:lvl3pPr>
            <a:lvl4pPr marL="914309" indent="0">
              <a:buNone/>
              <a:defRPr sz="1300"/>
            </a:lvl4pPr>
            <a:lvl5pPr marL="1219078" indent="0">
              <a:buNone/>
              <a:defRPr sz="1300"/>
            </a:lvl5pPr>
            <a:lvl6pPr marL="1523848" indent="0">
              <a:buNone/>
              <a:defRPr sz="1300"/>
            </a:lvl6pPr>
            <a:lvl7pPr marL="1828617" indent="0">
              <a:buNone/>
              <a:defRPr sz="1300"/>
            </a:lvl7pPr>
            <a:lvl8pPr marL="2133387" indent="0">
              <a:buNone/>
              <a:defRPr sz="1300"/>
            </a:lvl8pPr>
            <a:lvl9pPr marL="2438156" indent="0">
              <a:buNone/>
              <a:defRPr sz="1300"/>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00"/>
            </a:lvl1pPr>
            <a:lvl2pPr marL="304770" indent="0">
              <a:buNone/>
              <a:defRPr sz="800"/>
            </a:lvl2pPr>
            <a:lvl3pPr marL="609539" indent="0">
              <a:buNone/>
              <a:defRPr sz="700"/>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561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096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22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54AAE-BBA1-475F-8163-90C5C942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F441B3C-6886-4536-991D-C111BFB3C1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2D529F1-D50A-43B9-8B53-034BA40B36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ECDAD2B-76DA-48A3-AF36-7B54DB8E0AF4}"/>
              </a:ext>
            </a:extLst>
          </p:cNvPr>
          <p:cNvSpPr>
            <a:spLocks noGrp="1"/>
          </p:cNvSpPr>
          <p:nvPr>
            <p:ph type="dt" sz="half" idx="10"/>
          </p:nvPr>
        </p:nvSpPr>
        <p:spPr/>
        <p:txBody>
          <a:bodyPr/>
          <a:lstStyle/>
          <a:p>
            <a:fld id="{B1AA9EF7-6854-43B2-A9CE-4E71A7BAE931}" type="datetimeFigureOut">
              <a:rPr lang="en-US" smtClean="0"/>
              <a:t>6/24/2023</a:t>
            </a:fld>
            <a:endParaRPr lang="en-US"/>
          </a:p>
        </p:txBody>
      </p:sp>
      <p:sp>
        <p:nvSpPr>
          <p:cNvPr id="6" name="Footer Placeholder 5">
            <a:extLst>
              <a:ext uri="{FF2B5EF4-FFF2-40B4-BE49-F238E27FC236}">
                <a16:creationId xmlns:a16="http://schemas.microsoft.com/office/drawing/2014/main" xmlns="" id="{20B9A759-A3D0-4E95-9A30-39AB5B477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7409E8-6C85-421B-AF29-61166B3C702A}"/>
              </a:ext>
            </a:extLst>
          </p:cNvPr>
          <p:cNvSpPr>
            <a:spLocks noGrp="1"/>
          </p:cNvSpPr>
          <p:nvPr>
            <p:ph type="sldNum" sz="quarter" idx="12"/>
          </p:nvPr>
        </p:nvSpPr>
        <p:spPr/>
        <p:txBody>
          <a:bodyPr/>
          <a:lstStyle/>
          <a:p>
            <a:fld id="{E0BDCBD0-93B5-4B61-86F8-939F02C82BA8}" type="slidenum">
              <a:rPr lang="en-US" smtClean="0"/>
              <a:t>‹#›</a:t>
            </a:fld>
            <a:endParaRPr lang="en-US"/>
          </a:p>
        </p:txBody>
      </p:sp>
    </p:spTree>
    <p:extLst>
      <p:ext uri="{BB962C8B-B14F-4D97-AF65-F5344CB8AC3E}">
        <p14:creationId xmlns:p14="http://schemas.microsoft.com/office/powerpoint/2010/main" val="241998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BE3932-4A05-4D11-BC03-DAD1E5001FB3}"/>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D94CC54-3CFB-4569-A7A5-9D5FC0C620E9}"/>
              </a:ext>
            </a:extLst>
          </p:cNvPr>
          <p:cNvSpPr>
            <a:spLocks noGrp="1"/>
          </p:cNvSpPr>
          <p:nvPr>
            <p:ph type="body" idx="1"/>
          </p:nvPr>
        </p:nvSpPr>
        <p:spPr>
          <a:xfrm>
            <a:off x="839792" y="1681163"/>
            <a:ext cx="5157787" cy="823912"/>
          </a:xfrm>
        </p:spPr>
        <p:txBody>
          <a:bodyPr anchor="b"/>
          <a:lstStyle>
            <a:lvl1pPr marL="0" indent="0">
              <a:buNone/>
              <a:defRPr sz="2400" b="1"/>
            </a:lvl1pPr>
            <a:lvl2pPr marL="456648" indent="0">
              <a:buNone/>
              <a:defRPr sz="2000" b="1"/>
            </a:lvl2pPr>
            <a:lvl3pPr marL="913308" indent="0">
              <a:buNone/>
              <a:defRPr sz="1800" b="1"/>
            </a:lvl3pPr>
            <a:lvl4pPr marL="1369956" indent="0">
              <a:buNone/>
              <a:defRPr sz="1600" b="1"/>
            </a:lvl4pPr>
            <a:lvl5pPr marL="1826613" indent="0">
              <a:buNone/>
              <a:defRPr sz="1600" b="1"/>
            </a:lvl5pPr>
            <a:lvl6pPr marL="2283263" indent="0">
              <a:buNone/>
              <a:defRPr sz="1600" b="1"/>
            </a:lvl6pPr>
            <a:lvl7pPr marL="2739912" indent="0">
              <a:buNone/>
              <a:defRPr sz="1600" b="1"/>
            </a:lvl7pPr>
            <a:lvl8pPr marL="3196560" indent="0">
              <a:buNone/>
              <a:defRPr sz="1600" b="1"/>
            </a:lvl8pPr>
            <a:lvl9pPr marL="365321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817F044-E347-4445-9968-E6DC5AB127DD}"/>
              </a:ext>
            </a:extLst>
          </p:cNvPr>
          <p:cNvSpPr>
            <a:spLocks noGrp="1"/>
          </p:cNvSpPr>
          <p:nvPr>
            <p:ph sz="half" idx="2"/>
          </p:nvPr>
        </p:nvSpPr>
        <p:spPr>
          <a:xfrm>
            <a:off x="83979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C42246A-B812-457B-BC43-E4C2D4228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6648" indent="0">
              <a:buNone/>
              <a:defRPr sz="2000" b="1"/>
            </a:lvl2pPr>
            <a:lvl3pPr marL="913308" indent="0">
              <a:buNone/>
              <a:defRPr sz="1800" b="1"/>
            </a:lvl3pPr>
            <a:lvl4pPr marL="1369956" indent="0">
              <a:buNone/>
              <a:defRPr sz="1600" b="1"/>
            </a:lvl4pPr>
            <a:lvl5pPr marL="1826613" indent="0">
              <a:buNone/>
              <a:defRPr sz="1600" b="1"/>
            </a:lvl5pPr>
            <a:lvl6pPr marL="2283263" indent="0">
              <a:buNone/>
              <a:defRPr sz="1600" b="1"/>
            </a:lvl6pPr>
            <a:lvl7pPr marL="2739912" indent="0">
              <a:buNone/>
              <a:defRPr sz="1600" b="1"/>
            </a:lvl7pPr>
            <a:lvl8pPr marL="3196560" indent="0">
              <a:buNone/>
              <a:defRPr sz="1600" b="1"/>
            </a:lvl8pPr>
            <a:lvl9pPr marL="365321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ED1D6B-8FC6-4639-89CD-34FC036D9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BAD861C-3C4C-4904-B47D-1F80354F1E6E}"/>
              </a:ext>
            </a:extLst>
          </p:cNvPr>
          <p:cNvSpPr>
            <a:spLocks noGrp="1"/>
          </p:cNvSpPr>
          <p:nvPr>
            <p:ph type="dt" sz="half" idx="10"/>
          </p:nvPr>
        </p:nvSpPr>
        <p:spPr/>
        <p:txBody>
          <a:bodyPr/>
          <a:lstStyle/>
          <a:p>
            <a:fld id="{B1AA9EF7-6854-43B2-A9CE-4E71A7BAE931}" type="datetimeFigureOut">
              <a:rPr lang="en-US" smtClean="0"/>
              <a:t>6/24/2023</a:t>
            </a:fld>
            <a:endParaRPr lang="en-US"/>
          </a:p>
        </p:txBody>
      </p:sp>
      <p:sp>
        <p:nvSpPr>
          <p:cNvPr id="8" name="Footer Placeholder 7">
            <a:extLst>
              <a:ext uri="{FF2B5EF4-FFF2-40B4-BE49-F238E27FC236}">
                <a16:creationId xmlns:a16="http://schemas.microsoft.com/office/drawing/2014/main" xmlns="" id="{89B43655-7C92-420A-9FAD-2DD50FB59B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FE16DB4-F9C0-43DE-AEA2-9D6F441F5F22}"/>
              </a:ext>
            </a:extLst>
          </p:cNvPr>
          <p:cNvSpPr>
            <a:spLocks noGrp="1"/>
          </p:cNvSpPr>
          <p:nvPr>
            <p:ph type="sldNum" sz="quarter" idx="12"/>
          </p:nvPr>
        </p:nvSpPr>
        <p:spPr/>
        <p:txBody>
          <a:bodyPr/>
          <a:lstStyle/>
          <a:p>
            <a:fld id="{E0BDCBD0-93B5-4B61-86F8-939F02C82BA8}" type="slidenum">
              <a:rPr lang="en-US" smtClean="0"/>
              <a:t>‹#›</a:t>
            </a:fld>
            <a:endParaRPr lang="en-US"/>
          </a:p>
        </p:txBody>
      </p:sp>
    </p:spTree>
    <p:extLst>
      <p:ext uri="{BB962C8B-B14F-4D97-AF65-F5344CB8AC3E}">
        <p14:creationId xmlns:p14="http://schemas.microsoft.com/office/powerpoint/2010/main" val="401549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C621F3-3BB3-45A1-B9C0-102DE7FCD3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8D6B1D2-618B-4F90-B03B-4798FC0B1FE0}"/>
              </a:ext>
            </a:extLst>
          </p:cNvPr>
          <p:cNvSpPr>
            <a:spLocks noGrp="1"/>
          </p:cNvSpPr>
          <p:nvPr>
            <p:ph type="dt" sz="half" idx="10"/>
          </p:nvPr>
        </p:nvSpPr>
        <p:spPr/>
        <p:txBody>
          <a:bodyPr/>
          <a:lstStyle/>
          <a:p>
            <a:fld id="{B1AA9EF7-6854-43B2-A9CE-4E71A7BAE931}" type="datetimeFigureOut">
              <a:rPr lang="en-US" smtClean="0"/>
              <a:t>6/24/2023</a:t>
            </a:fld>
            <a:endParaRPr lang="en-US"/>
          </a:p>
        </p:txBody>
      </p:sp>
      <p:sp>
        <p:nvSpPr>
          <p:cNvPr id="4" name="Footer Placeholder 3">
            <a:extLst>
              <a:ext uri="{FF2B5EF4-FFF2-40B4-BE49-F238E27FC236}">
                <a16:creationId xmlns:a16="http://schemas.microsoft.com/office/drawing/2014/main" xmlns="" id="{E96BF457-214C-445B-9136-92C6DBC786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388F5AB-3EBF-45E2-B8D8-EFEB3F54762D}"/>
              </a:ext>
            </a:extLst>
          </p:cNvPr>
          <p:cNvSpPr>
            <a:spLocks noGrp="1"/>
          </p:cNvSpPr>
          <p:nvPr>
            <p:ph type="sldNum" sz="quarter" idx="12"/>
          </p:nvPr>
        </p:nvSpPr>
        <p:spPr/>
        <p:txBody>
          <a:bodyPr/>
          <a:lstStyle/>
          <a:p>
            <a:fld id="{E0BDCBD0-93B5-4B61-86F8-939F02C82BA8}" type="slidenum">
              <a:rPr lang="en-US" smtClean="0"/>
              <a:t>‹#›</a:t>
            </a:fld>
            <a:endParaRPr lang="en-US"/>
          </a:p>
        </p:txBody>
      </p:sp>
    </p:spTree>
    <p:extLst>
      <p:ext uri="{BB962C8B-B14F-4D97-AF65-F5344CB8AC3E}">
        <p14:creationId xmlns:p14="http://schemas.microsoft.com/office/powerpoint/2010/main" val="352565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F0F7A4-EDC0-4BEB-8694-4D175BD992D6}"/>
              </a:ext>
            </a:extLst>
          </p:cNvPr>
          <p:cNvSpPr>
            <a:spLocks noGrp="1"/>
          </p:cNvSpPr>
          <p:nvPr>
            <p:ph type="dt" sz="half" idx="10"/>
          </p:nvPr>
        </p:nvSpPr>
        <p:spPr/>
        <p:txBody>
          <a:bodyPr/>
          <a:lstStyle/>
          <a:p>
            <a:fld id="{B1AA9EF7-6854-43B2-A9CE-4E71A7BAE931}" type="datetimeFigureOut">
              <a:rPr lang="en-US" smtClean="0"/>
              <a:t>6/24/2023</a:t>
            </a:fld>
            <a:endParaRPr lang="en-US"/>
          </a:p>
        </p:txBody>
      </p:sp>
      <p:sp>
        <p:nvSpPr>
          <p:cNvPr id="3" name="Footer Placeholder 2">
            <a:extLst>
              <a:ext uri="{FF2B5EF4-FFF2-40B4-BE49-F238E27FC236}">
                <a16:creationId xmlns:a16="http://schemas.microsoft.com/office/drawing/2014/main" xmlns="" id="{701D128C-D8C8-43F6-9CBF-DAF5FECF38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2FD11CD-024F-4B40-B4AD-B8E2A40A0129}"/>
              </a:ext>
            </a:extLst>
          </p:cNvPr>
          <p:cNvSpPr>
            <a:spLocks noGrp="1"/>
          </p:cNvSpPr>
          <p:nvPr>
            <p:ph type="sldNum" sz="quarter" idx="12"/>
          </p:nvPr>
        </p:nvSpPr>
        <p:spPr/>
        <p:txBody>
          <a:bodyPr/>
          <a:lstStyle/>
          <a:p>
            <a:fld id="{E0BDCBD0-93B5-4B61-86F8-939F02C82BA8}" type="slidenum">
              <a:rPr lang="en-US" smtClean="0"/>
              <a:t>‹#›</a:t>
            </a:fld>
            <a:endParaRPr lang="en-US"/>
          </a:p>
        </p:txBody>
      </p:sp>
    </p:spTree>
    <p:extLst>
      <p:ext uri="{BB962C8B-B14F-4D97-AF65-F5344CB8AC3E}">
        <p14:creationId xmlns:p14="http://schemas.microsoft.com/office/powerpoint/2010/main" val="320349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584BD-252D-4DFB-82F5-7B259F1363C6}"/>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776665E-2025-42B6-B2AD-7B53C96DCAC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2AD65CB-5DF3-404E-B8A0-91D8266923CD}"/>
              </a:ext>
            </a:extLst>
          </p:cNvPr>
          <p:cNvSpPr>
            <a:spLocks noGrp="1"/>
          </p:cNvSpPr>
          <p:nvPr>
            <p:ph type="body" sz="half" idx="2"/>
          </p:nvPr>
        </p:nvSpPr>
        <p:spPr>
          <a:xfrm>
            <a:off x="839789" y="2057400"/>
            <a:ext cx="3932237" cy="3811588"/>
          </a:xfrm>
        </p:spPr>
        <p:txBody>
          <a:bodyPr/>
          <a:lstStyle>
            <a:lvl1pPr marL="0" indent="0">
              <a:buNone/>
              <a:defRPr sz="1600"/>
            </a:lvl1pPr>
            <a:lvl2pPr marL="456648" indent="0">
              <a:buNone/>
              <a:defRPr sz="1400"/>
            </a:lvl2pPr>
            <a:lvl3pPr marL="913308" indent="0">
              <a:buNone/>
              <a:defRPr sz="1200"/>
            </a:lvl3pPr>
            <a:lvl4pPr marL="1369956" indent="0">
              <a:buNone/>
              <a:defRPr sz="1000"/>
            </a:lvl4pPr>
            <a:lvl5pPr marL="1826613" indent="0">
              <a:buNone/>
              <a:defRPr sz="1000"/>
            </a:lvl5pPr>
            <a:lvl6pPr marL="2283263" indent="0">
              <a:buNone/>
              <a:defRPr sz="1000"/>
            </a:lvl6pPr>
            <a:lvl7pPr marL="2739912" indent="0">
              <a:buNone/>
              <a:defRPr sz="1000"/>
            </a:lvl7pPr>
            <a:lvl8pPr marL="3196560" indent="0">
              <a:buNone/>
              <a:defRPr sz="1000"/>
            </a:lvl8pPr>
            <a:lvl9pPr marL="365321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6563B6-F0FD-42AD-BDC5-C48B065597D5}"/>
              </a:ext>
            </a:extLst>
          </p:cNvPr>
          <p:cNvSpPr>
            <a:spLocks noGrp="1"/>
          </p:cNvSpPr>
          <p:nvPr>
            <p:ph type="dt" sz="half" idx="10"/>
          </p:nvPr>
        </p:nvSpPr>
        <p:spPr/>
        <p:txBody>
          <a:bodyPr/>
          <a:lstStyle/>
          <a:p>
            <a:fld id="{B1AA9EF7-6854-43B2-A9CE-4E71A7BAE931}" type="datetimeFigureOut">
              <a:rPr lang="en-US" smtClean="0"/>
              <a:t>6/24/2023</a:t>
            </a:fld>
            <a:endParaRPr lang="en-US"/>
          </a:p>
        </p:txBody>
      </p:sp>
      <p:sp>
        <p:nvSpPr>
          <p:cNvPr id="6" name="Footer Placeholder 5">
            <a:extLst>
              <a:ext uri="{FF2B5EF4-FFF2-40B4-BE49-F238E27FC236}">
                <a16:creationId xmlns:a16="http://schemas.microsoft.com/office/drawing/2014/main" xmlns="" id="{9B440CC1-0B5C-4714-98F3-F433849D6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1BACB8-A64B-49AB-B747-5CD6DF16CF31}"/>
              </a:ext>
            </a:extLst>
          </p:cNvPr>
          <p:cNvSpPr>
            <a:spLocks noGrp="1"/>
          </p:cNvSpPr>
          <p:nvPr>
            <p:ph type="sldNum" sz="quarter" idx="12"/>
          </p:nvPr>
        </p:nvSpPr>
        <p:spPr/>
        <p:txBody>
          <a:bodyPr/>
          <a:lstStyle/>
          <a:p>
            <a:fld id="{E0BDCBD0-93B5-4B61-86F8-939F02C82BA8}" type="slidenum">
              <a:rPr lang="en-US" smtClean="0"/>
              <a:t>‹#›</a:t>
            </a:fld>
            <a:endParaRPr lang="en-US"/>
          </a:p>
        </p:txBody>
      </p:sp>
    </p:spTree>
    <p:extLst>
      <p:ext uri="{BB962C8B-B14F-4D97-AF65-F5344CB8AC3E}">
        <p14:creationId xmlns:p14="http://schemas.microsoft.com/office/powerpoint/2010/main" val="351731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8342F-0C8B-476D-828D-9A68D565C94F}"/>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6ACF13B-1E4F-476F-92BA-C63CB19B0FE9}"/>
              </a:ext>
            </a:extLst>
          </p:cNvPr>
          <p:cNvSpPr>
            <a:spLocks noGrp="1"/>
          </p:cNvSpPr>
          <p:nvPr>
            <p:ph type="pic" idx="1"/>
          </p:nvPr>
        </p:nvSpPr>
        <p:spPr>
          <a:xfrm>
            <a:off x="5183188" y="987426"/>
            <a:ext cx="6172200" cy="4873625"/>
          </a:xfrm>
        </p:spPr>
        <p:txBody>
          <a:bodyPr/>
          <a:lstStyle>
            <a:lvl1pPr marL="0" indent="0">
              <a:buNone/>
              <a:defRPr sz="3200"/>
            </a:lvl1pPr>
            <a:lvl2pPr marL="456648" indent="0">
              <a:buNone/>
              <a:defRPr sz="2800"/>
            </a:lvl2pPr>
            <a:lvl3pPr marL="913308" indent="0">
              <a:buNone/>
              <a:defRPr sz="2400"/>
            </a:lvl3pPr>
            <a:lvl4pPr marL="1369956" indent="0">
              <a:buNone/>
              <a:defRPr sz="2000"/>
            </a:lvl4pPr>
            <a:lvl5pPr marL="1826613" indent="0">
              <a:buNone/>
              <a:defRPr sz="2000"/>
            </a:lvl5pPr>
            <a:lvl6pPr marL="2283263" indent="0">
              <a:buNone/>
              <a:defRPr sz="2000"/>
            </a:lvl6pPr>
            <a:lvl7pPr marL="2739912" indent="0">
              <a:buNone/>
              <a:defRPr sz="2000"/>
            </a:lvl7pPr>
            <a:lvl8pPr marL="3196560" indent="0">
              <a:buNone/>
              <a:defRPr sz="2000"/>
            </a:lvl8pPr>
            <a:lvl9pPr marL="3653212" indent="0">
              <a:buNone/>
              <a:defRPr sz="2000"/>
            </a:lvl9pPr>
          </a:lstStyle>
          <a:p>
            <a:endParaRPr lang="en-US"/>
          </a:p>
        </p:txBody>
      </p:sp>
      <p:sp>
        <p:nvSpPr>
          <p:cNvPr id="4" name="Text Placeholder 3">
            <a:extLst>
              <a:ext uri="{FF2B5EF4-FFF2-40B4-BE49-F238E27FC236}">
                <a16:creationId xmlns:a16="http://schemas.microsoft.com/office/drawing/2014/main" xmlns="" id="{2C6DD1E6-4582-4376-AA4B-6DB7EB0F1C1B}"/>
              </a:ext>
            </a:extLst>
          </p:cNvPr>
          <p:cNvSpPr>
            <a:spLocks noGrp="1"/>
          </p:cNvSpPr>
          <p:nvPr>
            <p:ph type="body" sz="half" idx="2"/>
          </p:nvPr>
        </p:nvSpPr>
        <p:spPr>
          <a:xfrm>
            <a:off x="839789" y="2057400"/>
            <a:ext cx="3932237" cy="3811588"/>
          </a:xfrm>
        </p:spPr>
        <p:txBody>
          <a:bodyPr/>
          <a:lstStyle>
            <a:lvl1pPr marL="0" indent="0">
              <a:buNone/>
              <a:defRPr sz="1600"/>
            </a:lvl1pPr>
            <a:lvl2pPr marL="456648" indent="0">
              <a:buNone/>
              <a:defRPr sz="1400"/>
            </a:lvl2pPr>
            <a:lvl3pPr marL="913308" indent="0">
              <a:buNone/>
              <a:defRPr sz="1200"/>
            </a:lvl3pPr>
            <a:lvl4pPr marL="1369956" indent="0">
              <a:buNone/>
              <a:defRPr sz="1000"/>
            </a:lvl4pPr>
            <a:lvl5pPr marL="1826613" indent="0">
              <a:buNone/>
              <a:defRPr sz="1000"/>
            </a:lvl5pPr>
            <a:lvl6pPr marL="2283263" indent="0">
              <a:buNone/>
              <a:defRPr sz="1000"/>
            </a:lvl6pPr>
            <a:lvl7pPr marL="2739912" indent="0">
              <a:buNone/>
              <a:defRPr sz="1000"/>
            </a:lvl7pPr>
            <a:lvl8pPr marL="3196560" indent="0">
              <a:buNone/>
              <a:defRPr sz="1000"/>
            </a:lvl8pPr>
            <a:lvl9pPr marL="365321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0A0715-DFCF-4F00-9647-15AB521D21D2}"/>
              </a:ext>
            </a:extLst>
          </p:cNvPr>
          <p:cNvSpPr>
            <a:spLocks noGrp="1"/>
          </p:cNvSpPr>
          <p:nvPr>
            <p:ph type="dt" sz="half" idx="10"/>
          </p:nvPr>
        </p:nvSpPr>
        <p:spPr/>
        <p:txBody>
          <a:bodyPr/>
          <a:lstStyle/>
          <a:p>
            <a:fld id="{B1AA9EF7-6854-43B2-A9CE-4E71A7BAE931}" type="datetimeFigureOut">
              <a:rPr lang="en-US" smtClean="0"/>
              <a:t>6/24/2023</a:t>
            </a:fld>
            <a:endParaRPr lang="en-US"/>
          </a:p>
        </p:txBody>
      </p:sp>
      <p:sp>
        <p:nvSpPr>
          <p:cNvPr id="6" name="Footer Placeholder 5">
            <a:extLst>
              <a:ext uri="{FF2B5EF4-FFF2-40B4-BE49-F238E27FC236}">
                <a16:creationId xmlns:a16="http://schemas.microsoft.com/office/drawing/2014/main" xmlns="" id="{D6B0C28C-8DF3-49A5-8E15-39791428C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52620B2-D015-468D-B609-172DADB9F046}"/>
              </a:ext>
            </a:extLst>
          </p:cNvPr>
          <p:cNvSpPr>
            <a:spLocks noGrp="1"/>
          </p:cNvSpPr>
          <p:nvPr>
            <p:ph type="sldNum" sz="quarter" idx="12"/>
          </p:nvPr>
        </p:nvSpPr>
        <p:spPr/>
        <p:txBody>
          <a:bodyPr/>
          <a:lstStyle/>
          <a:p>
            <a:fld id="{E0BDCBD0-93B5-4B61-86F8-939F02C82BA8}" type="slidenum">
              <a:rPr lang="en-US" smtClean="0"/>
              <a:t>‹#›</a:t>
            </a:fld>
            <a:endParaRPr lang="en-US"/>
          </a:p>
        </p:txBody>
      </p:sp>
    </p:spTree>
    <p:extLst>
      <p:ext uri="{BB962C8B-B14F-4D97-AF65-F5344CB8AC3E}">
        <p14:creationId xmlns:p14="http://schemas.microsoft.com/office/powerpoint/2010/main" val="232500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2DF08D-FAA2-43FF-993A-1F0C37726E91}"/>
              </a:ext>
            </a:extLst>
          </p:cNvPr>
          <p:cNvSpPr>
            <a:spLocks noGrp="1"/>
          </p:cNvSpPr>
          <p:nvPr>
            <p:ph type="title"/>
          </p:nvPr>
        </p:nvSpPr>
        <p:spPr>
          <a:xfrm>
            <a:off x="300038" y="333375"/>
            <a:ext cx="11591925" cy="1357313"/>
          </a:xfrm>
          <a:prstGeom prst="rect">
            <a:avLst/>
          </a:prstGeom>
        </p:spPr>
        <p:txBody>
          <a:bodyPr vert="horz" lIns="91332" tIns="45671" rIns="91332" bIns="45671"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23C8F750-3ACA-4F5D-80F6-31E8CF312732}"/>
              </a:ext>
            </a:extLst>
          </p:cNvPr>
          <p:cNvSpPr>
            <a:spLocks noGrp="1"/>
          </p:cNvSpPr>
          <p:nvPr>
            <p:ph type="body" idx="1"/>
          </p:nvPr>
        </p:nvSpPr>
        <p:spPr>
          <a:xfrm>
            <a:off x="300038" y="1787526"/>
            <a:ext cx="11591925" cy="4351338"/>
          </a:xfrm>
          <a:prstGeom prst="rect">
            <a:avLst/>
          </a:prstGeom>
        </p:spPr>
        <p:txBody>
          <a:bodyPr vert="horz" lIns="91332" tIns="45671" rIns="91332" bIns="4567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6B8815E7-38CC-4568-AE0C-CB68B19C3C04}"/>
              </a:ext>
            </a:extLst>
          </p:cNvPr>
          <p:cNvSpPr>
            <a:spLocks noGrp="1"/>
          </p:cNvSpPr>
          <p:nvPr>
            <p:ph type="dt" sz="half" idx="2"/>
          </p:nvPr>
        </p:nvSpPr>
        <p:spPr>
          <a:xfrm>
            <a:off x="300038" y="6453200"/>
            <a:ext cx="2743200" cy="268287"/>
          </a:xfrm>
          <a:prstGeom prst="rect">
            <a:avLst/>
          </a:prstGeom>
        </p:spPr>
        <p:txBody>
          <a:bodyPr vert="horz" lIns="91332" tIns="45671" rIns="91332" bIns="45671" rtlCol="0" anchor="ctr"/>
          <a:lstStyle>
            <a:lvl1pPr algn="l">
              <a:defRPr sz="1200">
                <a:solidFill>
                  <a:schemeClr val="tx1"/>
                </a:solidFill>
                <a:latin typeface="Franklin Gothic Book" panose="020B0503020102020204" pitchFamily="34" charset="0"/>
              </a:defRPr>
            </a:lvl1pPr>
          </a:lstStyle>
          <a:p>
            <a:fld id="{B1AA9EF7-6854-43B2-A9CE-4E71A7BAE931}" type="datetimeFigureOut">
              <a:rPr lang="en-US" smtClean="0"/>
              <a:pPr/>
              <a:t>6/24/2023</a:t>
            </a:fld>
            <a:endParaRPr lang="en-US" dirty="0"/>
          </a:p>
        </p:txBody>
      </p:sp>
      <p:sp>
        <p:nvSpPr>
          <p:cNvPr id="5" name="Footer Placeholder 4">
            <a:extLst>
              <a:ext uri="{FF2B5EF4-FFF2-40B4-BE49-F238E27FC236}">
                <a16:creationId xmlns:a16="http://schemas.microsoft.com/office/drawing/2014/main" xmlns="" id="{E38B99C5-5055-4CE7-B4B6-47A4C59D353E}"/>
              </a:ext>
            </a:extLst>
          </p:cNvPr>
          <p:cNvSpPr>
            <a:spLocks noGrp="1"/>
          </p:cNvSpPr>
          <p:nvPr>
            <p:ph type="ftr" sz="quarter" idx="3"/>
          </p:nvPr>
        </p:nvSpPr>
        <p:spPr>
          <a:xfrm>
            <a:off x="4038600" y="6453200"/>
            <a:ext cx="4114800" cy="268287"/>
          </a:xfrm>
          <a:prstGeom prst="rect">
            <a:avLst/>
          </a:prstGeom>
        </p:spPr>
        <p:txBody>
          <a:bodyPr vert="horz" lIns="91332" tIns="45671" rIns="91332" bIns="45671" rtlCol="0" anchor="ctr"/>
          <a:lstStyle>
            <a:lvl1pPr algn="ctr">
              <a:defRPr sz="1200">
                <a:solidFill>
                  <a:schemeClr val="tx1"/>
                </a:solidFill>
                <a:latin typeface="Franklin Gothic Book" panose="020B0503020102020204" pitchFamily="34" charset="0"/>
              </a:defRPr>
            </a:lvl1pPr>
          </a:lstStyle>
          <a:p>
            <a:endParaRPr lang="en-US"/>
          </a:p>
        </p:txBody>
      </p:sp>
      <p:sp>
        <p:nvSpPr>
          <p:cNvPr id="6" name="Slide Number Placeholder 5">
            <a:extLst>
              <a:ext uri="{FF2B5EF4-FFF2-40B4-BE49-F238E27FC236}">
                <a16:creationId xmlns:a16="http://schemas.microsoft.com/office/drawing/2014/main" xmlns="" id="{5992F5F0-92C4-48DC-8694-F6821F166262}"/>
              </a:ext>
            </a:extLst>
          </p:cNvPr>
          <p:cNvSpPr>
            <a:spLocks noGrp="1"/>
          </p:cNvSpPr>
          <p:nvPr>
            <p:ph type="sldNum" sz="quarter" idx="4"/>
          </p:nvPr>
        </p:nvSpPr>
        <p:spPr>
          <a:xfrm>
            <a:off x="9148762" y="6453200"/>
            <a:ext cx="2743200" cy="268287"/>
          </a:xfrm>
          <a:prstGeom prst="rect">
            <a:avLst/>
          </a:prstGeom>
        </p:spPr>
        <p:txBody>
          <a:bodyPr vert="horz" lIns="91332" tIns="45671" rIns="91332" bIns="45671" rtlCol="0" anchor="ctr"/>
          <a:lstStyle>
            <a:lvl1pPr algn="r">
              <a:defRPr sz="1200" b="0">
                <a:solidFill>
                  <a:srgbClr val="29487D"/>
                </a:solidFill>
                <a:latin typeface="Franklin Gothic Heavy" panose="020B0903020102020204" pitchFamily="34" charset="0"/>
              </a:defRPr>
            </a:lvl1pPr>
          </a:lstStyle>
          <a:p>
            <a:fld id="{E0BDCBD0-93B5-4B61-86F8-939F02C82BA8}" type="slidenum">
              <a:rPr lang="en-US" smtClean="0"/>
              <a:pPr/>
              <a:t>‹#›</a:t>
            </a:fld>
            <a:endParaRPr lang="en-US" dirty="0"/>
          </a:p>
        </p:txBody>
      </p:sp>
    </p:spTree>
    <p:extLst>
      <p:ext uri="{BB962C8B-B14F-4D97-AF65-F5344CB8AC3E}">
        <p14:creationId xmlns:p14="http://schemas.microsoft.com/office/powerpoint/2010/main" val="1638599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3308" rtl="0" eaLnBrk="1" latinLnBrk="0" hangingPunct="1">
        <a:lnSpc>
          <a:spcPct val="90000"/>
        </a:lnSpc>
        <a:spcBef>
          <a:spcPct val="0"/>
        </a:spcBef>
        <a:buNone/>
        <a:defRPr sz="4400" kern="1200">
          <a:solidFill>
            <a:srgbClr val="29487D"/>
          </a:solidFill>
          <a:latin typeface="Franklin Gothic Demi" panose="020B0703020102020204" pitchFamily="34" charset="0"/>
          <a:ea typeface="+mj-ea"/>
          <a:cs typeface="+mj-cs"/>
        </a:defRPr>
      </a:lvl1pPr>
    </p:titleStyle>
    <p:bodyStyle>
      <a:lvl1pPr marL="228324" indent="-228324" algn="l" defTabSz="913308"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4983" indent="-228324" algn="l" defTabSz="913308"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1632" indent="-228324" algn="l" defTabSz="913308"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598280" indent="-228324" algn="l" defTabSz="913308"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4928" indent="-228324" algn="l" defTabSz="913308"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1588" indent="-228324" algn="l" defTabSz="913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236" indent="-228324" algn="l" defTabSz="913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4893" indent="-228324" algn="l" defTabSz="913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1543" indent="-228324" algn="l" defTabSz="913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308" rtl="0" eaLnBrk="1" latinLnBrk="0" hangingPunct="1">
        <a:defRPr sz="1800" kern="1200">
          <a:solidFill>
            <a:schemeClr val="tx1"/>
          </a:solidFill>
          <a:latin typeface="+mn-lt"/>
          <a:ea typeface="+mn-ea"/>
          <a:cs typeface="+mn-cs"/>
        </a:defRPr>
      </a:lvl1pPr>
      <a:lvl2pPr marL="456648" algn="l" defTabSz="913308" rtl="0" eaLnBrk="1" latinLnBrk="0" hangingPunct="1">
        <a:defRPr sz="1800" kern="1200">
          <a:solidFill>
            <a:schemeClr val="tx1"/>
          </a:solidFill>
          <a:latin typeface="+mn-lt"/>
          <a:ea typeface="+mn-ea"/>
          <a:cs typeface="+mn-cs"/>
        </a:defRPr>
      </a:lvl2pPr>
      <a:lvl3pPr marL="913308" algn="l" defTabSz="913308" rtl="0" eaLnBrk="1" latinLnBrk="0" hangingPunct="1">
        <a:defRPr sz="1800" kern="1200">
          <a:solidFill>
            <a:schemeClr val="tx1"/>
          </a:solidFill>
          <a:latin typeface="+mn-lt"/>
          <a:ea typeface="+mn-ea"/>
          <a:cs typeface="+mn-cs"/>
        </a:defRPr>
      </a:lvl3pPr>
      <a:lvl4pPr marL="1369956" algn="l" defTabSz="913308" rtl="0" eaLnBrk="1" latinLnBrk="0" hangingPunct="1">
        <a:defRPr sz="1800" kern="1200">
          <a:solidFill>
            <a:schemeClr val="tx1"/>
          </a:solidFill>
          <a:latin typeface="+mn-lt"/>
          <a:ea typeface="+mn-ea"/>
          <a:cs typeface="+mn-cs"/>
        </a:defRPr>
      </a:lvl4pPr>
      <a:lvl5pPr marL="1826613" algn="l" defTabSz="913308" rtl="0" eaLnBrk="1" latinLnBrk="0" hangingPunct="1">
        <a:defRPr sz="1800" kern="1200">
          <a:solidFill>
            <a:schemeClr val="tx1"/>
          </a:solidFill>
          <a:latin typeface="+mn-lt"/>
          <a:ea typeface="+mn-ea"/>
          <a:cs typeface="+mn-cs"/>
        </a:defRPr>
      </a:lvl5pPr>
      <a:lvl6pPr marL="2283263" algn="l" defTabSz="913308" rtl="0" eaLnBrk="1" latinLnBrk="0" hangingPunct="1">
        <a:defRPr sz="1800" kern="1200">
          <a:solidFill>
            <a:schemeClr val="tx1"/>
          </a:solidFill>
          <a:latin typeface="+mn-lt"/>
          <a:ea typeface="+mn-ea"/>
          <a:cs typeface="+mn-cs"/>
        </a:defRPr>
      </a:lvl6pPr>
      <a:lvl7pPr marL="2739912" algn="l" defTabSz="913308" rtl="0" eaLnBrk="1" latinLnBrk="0" hangingPunct="1">
        <a:defRPr sz="1800" kern="1200">
          <a:solidFill>
            <a:schemeClr val="tx1"/>
          </a:solidFill>
          <a:latin typeface="+mn-lt"/>
          <a:ea typeface="+mn-ea"/>
          <a:cs typeface="+mn-cs"/>
        </a:defRPr>
      </a:lvl7pPr>
      <a:lvl8pPr marL="3196560" algn="l" defTabSz="913308" rtl="0" eaLnBrk="1" latinLnBrk="0" hangingPunct="1">
        <a:defRPr sz="1800" kern="1200">
          <a:solidFill>
            <a:schemeClr val="tx1"/>
          </a:solidFill>
          <a:latin typeface="+mn-lt"/>
          <a:ea typeface="+mn-ea"/>
          <a:cs typeface="+mn-cs"/>
        </a:defRPr>
      </a:lvl8pPr>
      <a:lvl9pPr marL="3653212" algn="l" defTabSz="91330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9" userDrawn="1">
          <p15:clr>
            <a:srgbClr val="F26B43"/>
          </p15:clr>
        </p15:guide>
        <p15:guide id="2" pos="7491" userDrawn="1">
          <p15:clr>
            <a:srgbClr val="F26B43"/>
          </p15:clr>
        </p15:guide>
        <p15:guide id="3" orient="horz" pos="210" userDrawn="1">
          <p15:clr>
            <a:srgbClr val="F26B43"/>
          </p15:clr>
        </p15:guide>
        <p15:guide id="4" orient="horz" pos="4065" userDrawn="1">
          <p15:clr>
            <a:srgbClr val="F26B43"/>
          </p15:clr>
        </p15:guide>
        <p15:guide id="5" orient="horz" pos="39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0CDF1BD-B37C-404C-A531-77AB553F46F9}"/>
              </a:ext>
            </a:extLst>
          </p:cNvPr>
          <p:cNvSpPr>
            <a:spLocks noGrp="1"/>
          </p:cNvSpPr>
          <p:nvPr>
            <p:ph type="title"/>
          </p:nvPr>
        </p:nvSpPr>
        <p:spPr>
          <a:xfrm>
            <a:off x="838200" y="365126"/>
            <a:ext cx="10515600" cy="1325563"/>
          </a:xfrm>
          <a:prstGeom prst="rect">
            <a:avLst/>
          </a:prstGeom>
        </p:spPr>
        <p:txBody>
          <a:bodyPr vert="horz" lIns="91350" tIns="45679" rIns="91350" bIns="4567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10BC106-B344-4405-AC12-1B533B08B245}"/>
              </a:ext>
            </a:extLst>
          </p:cNvPr>
          <p:cNvSpPr>
            <a:spLocks noGrp="1"/>
          </p:cNvSpPr>
          <p:nvPr>
            <p:ph type="body" idx="1"/>
          </p:nvPr>
        </p:nvSpPr>
        <p:spPr>
          <a:xfrm>
            <a:off x="838200" y="1825625"/>
            <a:ext cx="10515600" cy="4351338"/>
          </a:xfrm>
          <a:prstGeom prst="rect">
            <a:avLst/>
          </a:prstGeom>
        </p:spPr>
        <p:txBody>
          <a:bodyPr vert="horz" lIns="91350" tIns="45679" rIns="91350" bIns="456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3030B0-2754-4BB0-BCF1-2D38C0584D90}"/>
              </a:ext>
            </a:extLst>
          </p:cNvPr>
          <p:cNvSpPr>
            <a:spLocks noGrp="1"/>
          </p:cNvSpPr>
          <p:nvPr>
            <p:ph type="dt" sz="half" idx="2"/>
          </p:nvPr>
        </p:nvSpPr>
        <p:spPr>
          <a:xfrm>
            <a:off x="838200" y="6356360"/>
            <a:ext cx="2743200" cy="365125"/>
          </a:xfrm>
          <a:prstGeom prst="rect">
            <a:avLst/>
          </a:prstGeom>
        </p:spPr>
        <p:txBody>
          <a:bodyPr vert="horz" lIns="91350" tIns="45679" rIns="91350" bIns="45679" rtlCol="0" anchor="ctr"/>
          <a:lstStyle>
            <a:lvl1pPr algn="l">
              <a:defRPr sz="1200">
                <a:solidFill>
                  <a:schemeClr val="tx1">
                    <a:tint val="75000"/>
                  </a:schemeClr>
                </a:solidFill>
              </a:defRPr>
            </a:lvl1pPr>
          </a:lstStyle>
          <a:p>
            <a:pPr defTabSz="913490"/>
            <a:fld id="{0EF61F2F-463A-4A9E-89BA-9A85D5A80CA4}" type="datetime1">
              <a:rPr lang="en-US" smtClean="0">
                <a:solidFill>
                  <a:prstClr val="black">
                    <a:tint val="75000"/>
                  </a:prstClr>
                </a:solidFill>
              </a:rPr>
              <a:pPr defTabSz="913490"/>
              <a:t>6/24/2023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C021F56-7980-4001-B421-6A47503A70B3}"/>
              </a:ext>
            </a:extLst>
          </p:cNvPr>
          <p:cNvSpPr>
            <a:spLocks noGrp="1"/>
          </p:cNvSpPr>
          <p:nvPr>
            <p:ph type="ftr" sz="quarter" idx="3"/>
          </p:nvPr>
        </p:nvSpPr>
        <p:spPr>
          <a:xfrm>
            <a:off x="4038600" y="6356360"/>
            <a:ext cx="4114800" cy="365125"/>
          </a:xfrm>
          <a:prstGeom prst="rect">
            <a:avLst/>
          </a:prstGeom>
        </p:spPr>
        <p:txBody>
          <a:bodyPr vert="horz" lIns="91350" tIns="45679" rIns="91350" bIns="45679" rtlCol="0" anchor="ctr"/>
          <a:lstStyle>
            <a:lvl1pPr algn="ctr">
              <a:defRPr sz="1200">
                <a:solidFill>
                  <a:schemeClr val="tx1">
                    <a:tint val="75000"/>
                  </a:schemeClr>
                </a:solidFill>
              </a:defRPr>
            </a:lvl1pPr>
          </a:lstStyle>
          <a:p>
            <a:pPr defTabSz="91349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EB2C43-8C36-442F-8A31-6EC82FB03C3B}"/>
              </a:ext>
            </a:extLst>
          </p:cNvPr>
          <p:cNvSpPr>
            <a:spLocks noGrp="1"/>
          </p:cNvSpPr>
          <p:nvPr>
            <p:ph type="sldNum" sz="quarter" idx="4"/>
          </p:nvPr>
        </p:nvSpPr>
        <p:spPr>
          <a:xfrm>
            <a:off x="8610600" y="6356360"/>
            <a:ext cx="2743200" cy="365125"/>
          </a:xfrm>
          <a:prstGeom prst="rect">
            <a:avLst/>
          </a:prstGeom>
        </p:spPr>
        <p:txBody>
          <a:bodyPr vert="horz" lIns="91350" tIns="45679" rIns="91350" bIns="45679" rtlCol="0" anchor="ctr"/>
          <a:lstStyle>
            <a:lvl1pPr algn="r">
              <a:defRPr sz="1200">
                <a:solidFill>
                  <a:schemeClr val="tx1">
                    <a:tint val="75000"/>
                  </a:schemeClr>
                </a:solidFill>
              </a:defRPr>
            </a:lvl1pPr>
          </a:lstStyle>
          <a:p>
            <a:pPr defTabSz="913490"/>
            <a:fld id="{B31ECF42-ACCC-4DC0-AC91-117E3A0ACECD}" type="slidenum">
              <a:rPr lang="en-US" smtClean="0">
                <a:solidFill>
                  <a:prstClr val="black">
                    <a:tint val="75000"/>
                  </a:prstClr>
                </a:solidFill>
              </a:rPr>
              <a:pPr defTabSz="913490"/>
              <a:t>‹#›</a:t>
            </a:fld>
            <a:endParaRPr lang="en-US">
              <a:solidFill>
                <a:prstClr val="black">
                  <a:tint val="75000"/>
                </a:prstClr>
              </a:solidFill>
            </a:endParaRPr>
          </a:p>
        </p:txBody>
      </p:sp>
    </p:spTree>
    <p:extLst>
      <p:ext uri="{BB962C8B-B14F-4D97-AF65-F5344CB8AC3E}">
        <p14:creationId xmlns:p14="http://schemas.microsoft.com/office/powerpoint/2010/main" val="26131924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349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70" indent="-228370" algn="l" defTabSz="9134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119" indent="-228370" algn="l" defTabSz="9134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860" indent="-228370" algn="l" defTabSz="91349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600" indent="-228370" algn="l" defTabSz="9134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5340" indent="-228370" algn="l" defTabSz="9134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2090" indent="-228370" algn="l" defTabSz="9134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830" indent="-228370" algn="l" defTabSz="9134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577" indent="-228370" algn="l" defTabSz="9134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319" indent="-228370" algn="l" defTabSz="9134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490" rtl="0" eaLnBrk="1" latinLnBrk="0" hangingPunct="1">
        <a:defRPr sz="1800" kern="1200">
          <a:solidFill>
            <a:schemeClr val="tx1"/>
          </a:solidFill>
          <a:latin typeface="+mn-lt"/>
          <a:ea typeface="+mn-ea"/>
          <a:cs typeface="+mn-cs"/>
        </a:defRPr>
      </a:lvl1pPr>
      <a:lvl2pPr marL="456740" algn="l" defTabSz="913490" rtl="0" eaLnBrk="1" latinLnBrk="0" hangingPunct="1">
        <a:defRPr sz="1800" kern="1200">
          <a:solidFill>
            <a:schemeClr val="tx1"/>
          </a:solidFill>
          <a:latin typeface="+mn-lt"/>
          <a:ea typeface="+mn-ea"/>
          <a:cs typeface="+mn-cs"/>
        </a:defRPr>
      </a:lvl2pPr>
      <a:lvl3pPr marL="913490" algn="l" defTabSz="913490" rtl="0" eaLnBrk="1" latinLnBrk="0" hangingPunct="1">
        <a:defRPr sz="1800" kern="1200">
          <a:solidFill>
            <a:schemeClr val="tx1"/>
          </a:solidFill>
          <a:latin typeface="+mn-lt"/>
          <a:ea typeface="+mn-ea"/>
          <a:cs typeface="+mn-cs"/>
        </a:defRPr>
      </a:lvl3pPr>
      <a:lvl4pPr marL="1370230" algn="l" defTabSz="913490" rtl="0" eaLnBrk="1" latinLnBrk="0" hangingPunct="1">
        <a:defRPr sz="1800" kern="1200">
          <a:solidFill>
            <a:schemeClr val="tx1"/>
          </a:solidFill>
          <a:latin typeface="+mn-lt"/>
          <a:ea typeface="+mn-ea"/>
          <a:cs typeface="+mn-cs"/>
        </a:defRPr>
      </a:lvl4pPr>
      <a:lvl5pPr marL="1826977" algn="l" defTabSz="913490" rtl="0" eaLnBrk="1" latinLnBrk="0" hangingPunct="1">
        <a:defRPr sz="1800" kern="1200">
          <a:solidFill>
            <a:schemeClr val="tx1"/>
          </a:solidFill>
          <a:latin typeface="+mn-lt"/>
          <a:ea typeface="+mn-ea"/>
          <a:cs typeface="+mn-cs"/>
        </a:defRPr>
      </a:lvl5pPr>
      <a:lvl6pPr marL="2283719" algn="l" defTabSz="913490" rtl="0" eaLnBrk="1" latinLnBrk="0" hangingPunct="1">
        <a:defRPr sz="1800" kern="1200">
          <a:solidFill>
            <a:schemeClr val="tx1"/>
          </a:solidFill>
          <a:latin typeface="+mn-lt"/>
          <a:ea typeface="+mn-ea"/>
          <a:cs typeface="+mn-cs"/>
        </a:defRPr>
      </a:lvl6pPr>
      <a:lvl7pPr marL="2740460" algn="l" defTabSz="913490" rtl="0" eaLnBrk="1" latinLnBrk="0" hangingPunct="1">
        <a:defRPr sz="1800" kern="1200">
          <a:solidFill>
            <a:schemeClr val="tx1"/>
          </a:solidFill>
          <a:latin typeface="+mn-lt"/>
          <a:ea typeface="+mn-ea"/>
          <a:cs typeface="+mn-cs"/>
        </a:defRPr>
      </a:lvl7pPr>
      <a:lvl8pPr marL="3197200" algn="l" defTabSz="913490" rtl="0" eaLnBrk="1" latinLnBrk="0" hangingPunct="1">
        <a:defRPr sz="1800" kern="1200">
          <a:solidFill>
            <a:schemeClr val="tx1"/>
          </a:solidFill>
          <a:latin typeface="+mn-lt"/>
          <a:ea typeface="+mn-ea"/>
          <a:cs typeface="+mn-cs"/>
        </a:defRPr>
      </a:lvl8pPr>
      <a:lvl9pPr marL="3653942" algn="l" defTabSz="9134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60954" tIns="30477" rIns="60954" bIns="3047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60954" tIns="30477" rIns="60954" bIns="304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60954" tIns="30477" rIns="60954" bIns="30477" rtlCol="0" anchor="ctr"/>
          <a:lstStyle>
            <a:lvl1pPr algn="l">
              <a:defRPr sz="800">
                <a:solidFill>
                  <a:schemeClr val="tx1">
                    <a:tint val="75000"/>
                  </a:schemeClr>
                </a:solidFill>
              </a:defRPr>
            </a:lvl1pPr>
          </a:lstStyle>
          <a:p>
            <a:pPr defTabSz="609539"/>
            <a:fld id="{1D8BD707-D9CF-40AE-B4C6-C98DA3205C09}" type="datetimeFigureOut">
              <a:rPr lang="en-US" smtClean="0">
                <a:solidFill>
                  <a:prstClr val="black">
                    <a:tint val="75000"/>
                  </a:prstClr>
                </a:solidFill>
              </a:rPr>
              <a:pPr defTabSz="609539"/>
              <a:t>6/24/2023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60954" tIns="30477" rIns="60954" bIns="30477" rtlCol="0" anchor="ctr"/>
          <a:lstStyle>
            <a:lvl1pPr algn="ctr">
              <a:defRPr sz="800">
                <a:solidFill>
                  <a:schemeClr val="tx1">
                    <a:tint val="75000"/>
                  </a:schemeClr>
                </a:solidFill>
              </a:defRPr>
            </a:lvl1pPr>
          </a:lstStyle>
          <a:p>
            <a:pPr defTabSz="609539"/>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60954" tIns="30477" rIns="60954" bIns="30477" rtlCol="0" anchor="ctr"/>
          <a:lstStyle>
            <a:lvl1pPr algn="r">
              <a:defRPr sz="800">
                <a:solidFill>
                  <a:schemeClr val="tx1">
                    <a:tint val="75000"/>
                  </a:schemeClr>
                </a:solidFill>
              </a:defRPr>
            </a:lvl1p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76531664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609539" rtl="0" eaLnBrk="1" latinLnBrk="0" hangingPunct="1">
        <a:spcBef>
          <a:spcPct val="0"/>
        </a:spcBef>
        <a:buNone/>
        <a:defRPr sz="2900" kern="1200">
          <a:solidFill>
            <a:schemeClr val="tx1"/>
          </a:solidFill>
          <a:latin typeface="+mj-lt"/>
          <a:ea typeface="+mj-ea"/>
          <a:cs typeface="+mj-cs"/>
        </a:defRPr>
      </a:lvl1pPr>
    </p:titleStyle>
    <p:bodyStyle>
      <a:lvl1pPr marL="228577" indent="-228577" algn="l" defTabSz="609539"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495250" indent="-190481" algn="l" defTabSz="609539"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1924" indent="-152385" algn="l" defTabSz="609539"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693"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1463"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76232"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1002"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771"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541"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10" Type="http://schemas.openxmlformats.org/officeDocument/2006/relationships/image" Target="../media/image4.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Layout" Target="../slideLayouts/slideLayout19.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sv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6.png"/><Relationship Id="rId1" Type="http://schemas.openxmlformats.org/officeDocument/2006/relationships/slideLayout" Target="../slideLayouts/slideLayout13.xml"/><Relationship Id="rId10" Type="http://schemas.openxmlformats.org/officeDocument/2006/relationships/image" Target="../media/image5.pn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6.sv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59625A3-EAB5-4353-A2E2-DFF00C93C515}"/>
              </a:ext>
            </a:extLst>
          </p:cNvPr>
          <p:cNvSpPr/>
          <p:nvPr/>
        </p:nvSpPr>
        <p:spPr>
          <a:xfrm>
            <a:off x="0" y="25758"/>
            <a:ext cx="12192000" cy="6858000"/>
          </a:xfrm>
          <a:prstGeom prst="rect">
            <a:avLst/>
          </a:prstGeom>
          <a:gradFill>
            <a:gsLst>
              <a:gs pos="100000">
                <a:srgbClr val="29487D"/>
              </a:gs>
              <a:gs pos="0">
                <a:srgbClr val="3C589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xmlns="" id="{630470CC-75D1-4E73-9F9D-60745A51609D}"/>
              </a:ext>
            </a:extLst>
          </p:cNvPr>
          <p:cNvSpPr txBox="1"/>
          <p:nvPr/>
        </p:nvSpPr>
        <p:spPr>
          <a:xfrm>
            <a:off x="5933079" y="4385616"/>
            <a:ext cx="4940391" cy="461566"/>
          </a:xfrm>
          <a:prstGeom prst="rect">
            <a:avLst/>
          </a:prstGeom>
          <a:noFill/>
        </p:spPr>
        <p:txBody>
          <a:bodyPr wrap="square" lIns="91332" tIns="45671" rIns="91332" bIns="45671" rtlCol="0">
            <a:spAutoFit/>
          </a:bodyPr>
          <a:lstStyle/>
          <a:p>
            <a:pPr algn="ctr"/>
            <a:r>
              <a:rPr lang="en-US" sz="2400" i="1" dirty="0" err="1" smtClean="0">
                <a:solidFill>
                  <a:srgbClr val="FFFF00"/>
                </a:solidFill>
                <a:latin typeface="Times New Roman" pitchFamily="18" charset="0"/>
                <a:ea typeface="Tahoma" pitchFamily="34" charset="0"/>
                <a:cs typeface="Times New Roman" pitchFamily="18" charset="0"/>
              </a:rPr>
              <a:t>Gia</a:t>
            </a:r>
            <a:r>
              <a:rPr lang="en-US" sz="2400" i="1" dirty="0" smtClean="0">
                <a:solidFill>
                  <a:srgbClr val="FFFF00"/>
                </a:solidFill>
                <a:latin typeface="Times New Roman" pitchFamily="18" charset="0"/>
                <a:ea typeface="Tahoma" pitchFamily="34" charset="0"/>
                <a:cs typeface="Times New Roman" pitchFamily="18" charset="0"/>
              </a:rPr>
              <a:t> Lai, </a:t>
            </a:r>
            <a:r>
              <a:rPr lang="en-US" sz="2400" i="1" dirty="0" err="1" smtClean="0">
                <a:solidFill>
                  <a:srgbClr val="FFFF00"/>
                </a:solidFill>
                <a:latin typeface="Times New Roman" pitchFamily="18" charset="0"/>
                <a:ea typeface="Tahoma" pitchFamily="34" charset="0"/>
                <a:cs typeface="Times New Roman" pitchFamily="18" charset="0"/>
              </a:rPr>
              <a:t>ngày</a:t>
            </a:r>
            <a:r>
              <a:rPr lang="en-US" sz="2400" i="1" dirty="0" smtClean="0">
                <a:solidFill>
                  <a:srgbClr val="FFFF00"/>
                </a:solidFill>
                <a:latin typeface="Times New Roman" pitchFamily="18" charset="0"/>
                <a:ea typeface="Tahoma" pitchFamily="34" charset="0"/>
                <a:cs typeface="Times New Roman" pitchFamily="18" charset="0"/>
              </a:rPr>
              <a:t> 22 </a:t>
            </a:r>
            <a:r>
              <a:rPr lang="en-US" sz="2400" i="1" dirty="0" err="1" smtClean="0">
                <a:solidFill>
                  <a:srgbClr val="FFFF00"/>
                </a:solidFill>
                <a:latin typeface="Times New Roman" pitchFamily="18" charset="0"/>
                <a:ea typeface="Tahoma" pitchFamily="34" charset="0"/>
                <a:cs typeface="Times New Roman" pitchFamily="18" charset="0"/>
              </a:rPr>
              <a:t>tháng</a:t>
            </a:r>
            <a:r>
              <a:rPr lang="en-US" sz="2400" i="1" dirty="0" smtClean="0">
                <a:solidFill>
                  <a:srgbClr val="FFFF00"/>
                </a:solidFill>
                <a:latin typeface="Times New Roman" pitchFamily="18" charset="0"/>
                <a:ea typeface="Tahoma" pitchFamily="34" charset="0"/>
                <a:cs typeface="Times New Roman" pitchFamily="18" charset="0"/>
              </a:rPr>
              <a:t> 6 </a:t>
            </a:r>
            <a:r>
              <a:rPr lang="en-US" sz="2400" i="1" dirty="0" err="1" smtClean="0">
                <a:solidFill>
                  <a:srgbClr val="FFFF00"/>
                </a:solidFill>
                <a:latin typeface="Times New Roman" pitchFamily="18" charset="0"/>
                <a:ea typeface="Tahoma" pitchFamily="34" charset="0"/>
                <a:cs typeface="Times New Roman" pitchFamily="18" charset="0"/>
              </a:rPr>
              <a:t>năm</a:t>
            </a:r>
            <a:r>
              <a:rPr lang="en-US" sz="2400" i="1" dirty="0" smtClean="0">
                <a:solidFill>
                  <a:srgbClr val="FFFF00"/>
                </a:solidFill>
                <a:latin typeface="Times New Roman" pitchFamily="18" charset="0"/>
                <a:ea typeface="Tahoma" pitchFamily="34" charset="0"/>
                <a:cs typeface="Times New Roman" pitchFamily="18" charset="0"/>
              </a:rPr>
              <a:t> 2023</a:t>
            </a:r>
            <a:endParaRPr lang="en-US" sz="2400" i="1" dirty="0">
              <a:solidFill>
                <a:srgbClr val="FFFF00"/>
              </a:solidFill>
              <a:latin typeface="Times New Roman" pitchFamily="18" charset="0"/>
              <a:ea typeface="Tahoma" pitchFamily="34" charset="0"/>
              <a:cs typeface="Times New Roman" pitchFamily="18" charset="0"/>
            </a:endParaRPr>
          </a:p>
        </p:txBody>
      </p:sp>
      <p:pic>
        <p:nvPicPr>
          <p:cNvPr id="69" name="Graphic 68">
            <a:extLst>
              <a:ext uri="{FF2B5EF4-FFF2-40B4-BE49-F238E27FC236}">
                <a16:creationId xmlns:a16="http://schemas.microsoft.com/office/drawing/2014/main" xmlns="" id="{8E3C0E8E-8654-4855-B599-01564EDC13C2}"/>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7854872" y="5084382"/>
            <a:ext cx="3018598" cy="1989531"/>
          </a:xfrm>
          <a:prstGeom prst="rect">
            <a:avLst/>
          </a:prstGeom>
        </p:spPr>
      </p:pic>
      <p:sp>
        <p:nvSpPr>
          <p:cNvPr id="35" name="Title 1"/>
          <p:cNvSpPr>
            <a:spLocks noGrp="1"/>
          </p:cNvSpPr>
          <p:nvPr>
            <p:ph type="ctrTitle"/>
          </p:nvPr>
        </p:nvSpPr>
        <p:spPr>
          <a:xfrm>
            <a:off x="180304" y="1094705"/>
            <a:ext cx="12330221" cy="3181082"/>
          </a:xfrm>
        </p:spPr>
        <p:txBody>
          <a:bodyPr>
            <a:noAutofit/>
          </a:bodyPr>
          <a:lstStyle/>
          <a:p>
            <a:pPr>
              <a:lnSpc>
                <a:spcPct val="100000"/>
              </a:lnSpc>
              <a:spcBef>
                <a:spcPts val="0"/>
              </a:spcBef>
            </a:pPr>
            <a:r>
              <a:rPr lang="cy-GB" sz="6600" b="1" dirty="0" smtClean="0">
                <a:solidFill>
                  <a:srgbClr val="FFFF00"/>
                </a:solidFill>
                <a:latin typeface="Times New Roman" pitchFamily="18" charset="0"/>
                <a:cs typeface="Times New Roman" pitchFamily="18" charset="0"/>
              </a:rPr>
              <a:t>HỘI NGHỊ </a:t>
            </a:r>
            <a:r>
              <a:rPr lang="cy-GB" sz="6600" b="1" dirty="0" smtClean="0">
                <a:solidFill>
                  <a:srgbClr val="FFFF00"/>
                </a:solidFill>
                <a:latin typeface="Times New Roman" pitchFamily="18" charset="0"/>
                <a:cs typeface="Times New Roman" pitchFamily="18" charset="0"/>
              </a:rPr>
              <a:t/>
            </a:r>
            <a:br>
              <a:rPr lang="cy-GB" sz="6600" b="1" dirty="0" smtClean="0">
                <a:solidFill>
                  <a:srgbClr val="FFFF00"/>
                </a:solidFill>
                <a:latin typeface="Times New Roman" pitchFamily="18" charset="0"/>
                <a:cs typeface="Times New Roman" pitchFamily="18" charset="0"/>
              </a:rPr>
            </a:br>
            <a:r>
              <a:rPr lang="cy-GB" sz="4000" b="1" dirty="0" smtClean="0">
                <a:solidFill>
                  <a:schemeClr val="bg1"/>
                </a:solidFill>
                <a:latin typeface="Times New Roman" pitchFamily="18" charset="0"/>
                <a:cs typeface="Times New Roman" pitchFamily="18" charset="0"/>
              </a:rPr>
              <a:t>TẬP HUẤN </a:t>
            </a:r>
            <a:r>
              <a:rPr lang="cy-GB" sz="4000" b="1" dirty="0" smtClean="0">
                <a:solidFill>
                  <a:schemeClr val="bg1"/>
                </a:solidFill>
                <a:latin typeface="Times New Roman" pitchFamily="18" charset="0"/>
                <a:cs typeface="Times New Roman" pitchFamily="18" charset="0"/>
              </a:rPr>
              <a:t>ĐIỀU </a:t>
            </a:r>
            <a:r>
              <a:rPr lang="cy-GB" sz="4000" b="1" dirty="0">
                <a:solidFill>
                  <a:schemeClr val="bg1"/>
                </a:solidFill>
                <a:latin typeface="Times New Roman" pitchFamily="18" charset="0"/>
                <a:cs typeface="Times New Roman" pitchFamily="18" charset="0"/>
              </a:rPr>
              <a:t>TRA ĐƠN VỊ SỰ NGHIỆP </a:t>
            </a:r>
            <a:r>
              <a:rPr lang="cy-GB" sz="4000" b="1" dirty="0" smtClean="0">
                <a:solidFill>
                  <a:schemeClr val="bg1"/>
                </a:solidFill>
                <a:latin typeface="Times New Roman" pitchFamily="18" charset="0"/>
                <a:cs typeface="Times New Roman" pitchFamily="18" charset="0"/>
              </a:rPr>
              <a:t/>
            </a:r>
            <a:br>
              <a:rPr lang="cy-GB" sz="4000" b="1" dirty="0" smtClean="0">
                <a:solidFill>
                  <a:schemeClr val="bg1"/>
                </a:solidFill>
                <a:latin typeface="Times New Roman" pitchFamily="18" charset="0"/>
                <a:cs typeface="Times New Roman" pitchFamily="18" charset="0"/>
              </a:rPr>
            </a:br>
            <a:r>
              <a:rPr lang="cy-GB" sz="4000" b="1" dirty="0" smtClean="0">
                <a:solidFill>
                  <a:schemeClr val="bg1"/>
                </a:solidFill>
                <a:latin typeface="Times New Roman" pitchFamily="18" charset="0"/>
                <a:cs typeface="Times New Roman" pitchFamily="18" charset="0"/>
              </a:rPr>
              <a:t>VÀ </a:t>
            </a:r>
            <a:r>
              <a:rPr lang="cy-GB" sz="4000" b="1" dirty="0">
                <a:solidFill>
                  <a:schemeClr val="bg1"/>
                </a:solidFill>
                <a:latin typeface="Times New Roman" pitchFamily="18" charset="0"/>
                <a:cs typeface="Times New Roman" pitchFamily="18" charset="0"/>
              </a:rPr>
              <a:t>TỔ CHỨC VÔ VỊ LỢI</a:t>
            </a:r>
            <a:endParaRPr lang="en-US" sz="4000" b="1" dirty="0">
              <a:solidFill>
                <a:schemeClr val="bg1"/>
              </a:solidFill>
              <a:latin typeface="Times New Roman" pitchFamily="18" charset="0"/>
              <a:cs typeface="Times New Roman" pitchFamily="18" charset="0"/>
            </a:endParaRPr>
          </a:p>
        </p:txBody>
      </p:sp>
      <p:pic>
        <p:nvPicPr>
          <p:cNvPr id="39" name="Graphic 12">
            <a:extLst>
              <a:ext uri="{FF2B5EF4-FFF2-40B4-BE49-F238E27FC236}">
                <a16:creationId xmlns:a16="http://schemas.microsoft.com/office/drawing/2014/main" xmlns="" id="{03DE12D4-D0B2-4A1F-BFB4-F93A2C8A34EE}"/>
              </a:ext>
            </a:extLst>
          </p:cNvPr>
          <p:cNvPicPr>
            <a:picLocks noChangeAspect="1"/>
          </p:cNvPicPr>
          <p:nvPr/>
        </p:nvPicPr>
        <p:blipFill rotWithShape="1">
          <a:blip r:embed="rId9">
            <a:extLst>
              <a:ext uri="{96DAC541-7B7A-43D3-8B79-37D633B846F1}">
                <asvg:svgBlip xmlns:asvg="http://schemas.microsoft.com/office/drawing/2016/SVG/main" xmlns="" r:embed="rId6"/>
              </a:ext>
            </a:extLst>
          </a:blip>
          <a:srcRect b="24293"/>
          <a:stretch/>
        </p:blipFill>
        <p:spPr>
          <a:xfrm>
            <a:off x="10481212" y="4366526"/>
            <a:ext cx="1849008" cy="2550810"/>
          </a:xfrm>
          <a:prstGeom prst="rect">
            <a:avLst/>
          </a:prstGeom>
        </p:spPr>
      </p:pic>
      <p:sp>
        <p:nvSpPr>
          <p:cNvPr id="12" name="TextBox 11">
            <a:extLst>
              <a:ext uri="{FF2B5EF4-FFF2-40B4-BE49-F238E27FC236}">
                <a16:creationId xmlns:a16="http://schemas.microsoft.com/office/drawing/2014/main" xmlns="" id="{630470CC-75D1-4E73-9F9D-60745A51609D}"/>
              </a:ext>
            </a:extLst>
          </p:cNvPr>
          <p:cNvSpPr txBox="1"/>
          <p:nvPr/>
        </p:nvSpPr>
        <p:spPr>
          <a:xfrm>
            <a:off x="4037412" y="367694"/>
            <a:ext cx="4940391" cy="830898"/>
          </a:xfrm>
          <a:prstGeom prst="rect">
            <a:avLst/>
          </a:prstGeom>
          <a:noFill/>
        </p:spPr>
        <p:txBody>
          <a:bodyPr wrap="square" lIns="91332" tIns="45671" rIns="91332" bIns="45671" rtlCol="0">
            <a:spAutoFit/>
          </a:bodyPr>
          <a:lstStyle/>
          <a:p>
            <a:pPr algn="ctr"/>
            <a:r>
              <a:rPr lang="en-US" sz="2400" dirty="0" smtClean="0">
                <a:solidFill>
                  <a:srgbClr val="FFFF00"/>
                </a:solidFill>
                <a:latin typeface="Times New Roman" pitchFamily="18" charset="0"/>
                <a:ea typeface="Tahoma" pitchFamily="34" charset="0"/>
                <a:cs typeface="Times New Roman" pitchFamily="18" charset="0"/>
              </a:rPr>
              <a:t>TỔNG CỤC THỐNG KÊ</a:t>
            </a:r>
          </a:p>
          <a:p>
            <a:pPr algn="ctr"/>
            <a:r>
              <a:rPr lang="en-US" sz="2400" b="1" dirty="0" smtClean="0">
                <a:solidFill>
                  <a:srgbClr val="FFFF00"/>
                </a:solidFill>
                <a:latin typeface="Times New Roman" pitchFamily="18" charset="0"/>
                <a:ea typeface="Tahoma" pitchFamily="34" charset="0"/>
                <a:cs typeface="Times New Roman" pitchFamily="18" charset="0"/>
              </a:rPr>
              <a:t>CỤC THỐNG KÊ TỈNH GIA LAI</a:t>
            </a:r>
            <a:endParaRPr lang="en-US" sz="2400" b="1" dirty="0">
              <a:solidFill>
                <a:srgbClr val="FFFF00"/>
              </a:solidFill>
              <a:latin typeface="Times New Roman" pitchFamily="18" charset="0"/>
              <a:ea typeface="Tahoma" pitchFamily="34" charset="0"/>
              <a:cs typeface="Times New Roman" pitchFamily="18" charset="0"/>
            </a:endParaRPr>
          </a:p>
        </p:txBody>
      </p:sp>
      <p:cxnSp>
        <p:nvCxnSpPr>
          <p:cNvPr id="4" name="Straight Connector 3"/>
          <p:cNvCxnSpPr/>
          <p:nvPr/>
        </p:nvCxnSpPr>
        <p:spPr>
          <a:xfrm>
            <a:off x="5318975" y="1182392"/>
            <a:ext cx="2369712" cy="0"/>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1026" name="Picture 2" descr="Logo_Tổng_cục_Thống_kê"/>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00022" y="289817"/>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563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6BBC640-8401-4A07-9BBC-C6C0E2AF77AD}"/>
              </a:ext>
            </a:extLst>
          </p:cNvPr>
          <p:cNvSpPr/>
          <p:nvPr/>
        </p:nvSpPr>
        <p:spPr>
          <a:xfrm>
            <a:off x="2028824" y="3202938"/>
            <a:ext cx="2461896" cy="3038204"/>
          </a:xfrm>
          <a:prstGeom prst="rect">
            <a:avLst/>
          </a:prstGeom>
          <a:solidFill>
            <a:srgbClr val="979DAC"/>
          </a:solidFill>
          <a:ln>
            <a:noFill/>
          </a:ln>
        </p:spPr>
        <p:style>
          <a:lnRef idx="2">
            <a:schemeClr val="accent1">
              <a:shade val="50000"/>
            </a:schemeClr>
          </a:lnRef>
          <a:fillRef idx="1">
            <a:schemeClr val="accent1"/>
          </a:fillRef>
          <a:effectRef idx="0">
            <a:schemeClr val="accent1"/>
          </a:effectRef>
          <a:fontRef idx="minor">
            <a:schemeClr val="lt1"/>
          </a:fontRef>
        </p:style>
        <p:txBody>
          <a:bodyPr lIns="274050" tIns="323680" rIns="274050" bIns="365399" rtlCol="0" anchor="b" anchorCtr="0"/>
          <a:lstStyle/>
          <a:p>
            <a:r>
              <a:rPr lang="vi-VN" sz="2000" dirty="0">
                <a:solidFill>
                  <a:schemeClr val="bg1"/>
                </a:solidFill>
                <a:latin typeface="Segoe UI" panose="020B0502040204020203" pitchFamily="34" charset="0"/>
                <a:cs typeface="Segoe UI" panose="020B0502040204020203" pitchFamily="34" charset="0"/>
              </a:rPr>
              <a:t>Từ 01/7/2023 </a:t>
            </a:r>
          </a:p>
          <a:p>
            <a:r>
              <a:rPr lang="vi-VN" sz="2000" dirty="0">
                <a:solidFill>
                  <a:schemeClr val="bg1"/>
                </a:solidFill>
                <a:latin typeface="Segoe UI" panose="020B0502040204020203" pitchFamily="34" charset="0"/>
                <a:cs typeface="Segoe UI" panose="020B0502040204020203" pitchFamily="34" charset="0"/>
                <a:sym typeface="Wingdings" pitchFamily="2" charset="2"/>
              </a:rPr>
              <a:t></a:t>
            </a:r>
            <a:r>
              <a:rPr lang="vi-VN" sz="2000" dirty="0">
                <a:solidFill>
                  <a:schemeClr val="bg1"/>
                </a:solidFill>
                <a:latin typeface="Segoe UI" panose="020B0502040204020203" pitchFamily="34" charset="0"/>
                <a:cs typeface="Segoe UI" panose="020B0502040204020203" pitchFamily="34" charset="0"/>
              </a:rPr>
              <a:t> </a:t>
            </a:r>
            <a:r>
              <a:rPr lang="vi-VN" sz="2000" dirty="0" smtClean="0">
                <a:solidFill>
                  <a:schemeClr val="bg1"/>
                </a:solidFill>
                <a:latin typeface="Segoe UI" panose="020B0502040204020203" pitchFamily="34" charset="0"/>
                <a:cs typeface="Segoe UI" panose="020B0502040204020203" pitchFamily="34" charset="0"/>
              </a:rPr>
              <a:t>30/7/2023</a:t>
            </a:r>
            <a:endParaRPr lang="en-US" sz="2000" dirty="0">
              <a:solidFill>
                <a:schemeClr val="bg1"/>
              </a:solidFill>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xmlns="" id="{92E53AFC-E979-4ACE-949C-AA5F18BBFFE3}"/>
              </a:ext>
            </a:extLst>
          </p:cNvPr>
          <p:cNvSpPr/>
          <p:nvPr/>
        </p:nvSpPr>
        <p:spPr>
          <a:xfrm>
            <a:off x="2155236" y="3278964"/>
            <a:ext cx="1850711" cy="954107"/>
          </a:xfrm>
          <a:prstGeom prst="rect">
            <a:avLst/>
          </a:prstGeom>
        </p:spPr>
        <p:txBody>
          <a:bodyPr wrap="square" lIns="0" tIns="45679" rIns="0" bIns="45679">
            <a:spAutoFit/>
          </a:bodyPr>
          <a:lstStyle/>
          <a:p>
            <a:pPr>
              <a:spcBef>
                <a:spcPts val="2400"/>
              </a:spcBef>
            </a:pPr>
            <a:r>
              <a:rPr lang="en-US" sz="2800" b="1" dirty="0" err="1">
                <a:solidFill>
                  <a:schemeClr val="bg1"/>
                </a:solidFill>
                <a:latin typeface="Segoe UI" panose="020B0502040204020203" pitchFamily="34" charset="0"/>
                <a:ea typeface="Open Sans" charset="0"/>
                <a:cs typeface="Segoe UI" panose="020B0502040204020203" pitchFamily="34" charset="0"/>
              </a:rPr>
              <a:t>Thời</a:t>
            </a:r>
            <a:r>
              <a:rPr lang="en-US" sz="2800" b="1" dirty="0">
                <a:solidFill>
                  <a:schemeClr val="bg1"/>
                </a:solidFill>
                <a:latin typeface="Segoe UI" panose="020B0502040204020203" pitchFamily="34" charset="0"/>
                <a:ea typeface="Open Sans" charset="0"/>
                <a:cs typeface="Segoe UI" panose="020B0502040204020203" pitchFamily="34" charset="0"/>
              </a:rPr>
              <a:t> </a:t>
            </a:r>
            <a:r>
              <a:rPr lang="en-US" sz="2800" b="1" dirty="0" err="1">
                <a:solidFill>
                  <a:schemeClr val="bg1"/>
                </a:solidFill>
                <a:latin typeface="Segoe UI" panose="020B0502040204020203" pitchFamily="34" charset="0"/>
                <a:ea typeface="Open Sans" charset="0"/>
                <a:cs typeface="Segoe UI" panose="020B0502040204020203" pitchFamily="34" charset="0"/>
              </a:rPr>
              <a:t>gian</a:t>
            </a:r>
            <a:r>
              <a:rPr lang="en-US" sz="2800" b="1" dirty="0">
                <a:solidFill>
                  <a:schemeClr val="bg1"/>
                </a:solidFill>
                <a:latin typeface="Segoe UI" panose="020B0502040204020203" pitchFamily="34" charset="0"/>
                <a:ea typeface="Open Sans" charset="0"/>
                <a:cs typeface="Segoe UI" panose="020B0502040204020203" pitchFamily="34" charset="0"/>
              </a:rPr>
              <a:t> </a:t>
            </a:r>
            <a:r>
              <a:rPr lang="en-US" sz="2800" b="1" dirty="0" err="1">
                <a:solidFill>
                  <a:schemeClr val="bg1"/>
                </a:solidFill>
                <a:latin typeface="Segoe UI" panose="020B0502040204020203" pitchFamily="34" charset="0"/>
                <a:ea typeface="Open Sans" charset="0"/>
                <a:cs typeface="Segoe UI" panose="020B0502040204020203" pitchFamily="34" charset="0"/>
              </a:rPr>
              <a:t>điều</a:t>
            </a:r>
            <a:r>
              <a:rPr lang="en-US" sz="2800" b="1" dirty="0">
                <a:solidFill>
                  <a:schemeClr val="bg1"/>
                </a:solidFill>
                <a:latin typeface="Segoe UI" panose="020B0502040204020203" pitchFamily="34" charset="0"/>
                <a:ea typeface="Open Sans" charset="0"/>
                <a:cs typeface="Segoe UI" panose="020B0502040204020203" pitchFamily="34" charset="0"/>
              </a:rPr>
              <a:t> </a:t>
            </a:r>
            <a:r>
              <a:rPr lang="en-US" sz="2800" b="1" dirty="0" err="1">
                <a:solidFill>
                  <a:schemeClr val="bg1"/>
                </a:solidFill>
                <a:latin typeface="Segoe UI" panose="020B0502040204020203" pitchFamily="34" charset="0"/>
                <a:ea typeface="Open Sans" charset="0"/>
                <a:cs typeface="Segoe UI" panose="020B0502040204020203" pitchFamily="34" charset="0"/>
              </a:rPr>
              <a:t>tra</a:t>
            </a:r>
            <a:endParaRPr lang="en-US" sz="2800" b="1" dirty="0">
              <a:solidFill>
                <a:schemeClr val="bg1"/>
              </a:solidFill>
              <a:latin typeface="Segoe UI" panose="020B0502040204020203" pitchFamily="34" charset="0"/>
              <a:ea typeface="Open Sans" charset="0"/>
              <a:cs typeface="Segoe UI" panose="020B0502040204020203" pitchFamily="34" charset="0"/>
            </a:endParaRPr>
          </a:p>
        </p:txBody>
      </p:sp>
      <p:sp>
        <p:nvSpPr>
          <p:cNvPr id="9" name="Rectangle 8">
            <a:extLst>
              <a:ext uri="{FF2B5EF4-FFF2-40B4-BE49-F238E27FC236}">
                <a16:creationId xmlns:a16="http://schemas.microsoft.com/office/drawing/2014/main" xmlns="" id="{58EF9E2A-2871-4BB5-B230-B0B546780378}"/>
              </a:ext>
            </a:extLst>
          </p:cNvPr>
          <p:cNvSpPr/>
          <p:nvPr/>
        </p:nvSpPr>
        <p:spPr>
          <a:xfrm>
            <a:off x="7329576" y="3202939"/>
            <a:ext cx="4120896" cy="3038205"/>
          </a:xfrm>
          <a:prstGeom prst="rect">
            <a:avLst/>
          </a:prstGeom>
          <a:solidFill>
            <a:srgbClr val="979DAC"/>
          </a:solidFill>
          <a:ln>
            <a:noFill/>
          </a:ln>
        </p:spPr>
        <p:style>
          <a:lnRef idx="2">
            <a:schemeClr val="accent1">
              <a:shade val="50000"/>
            </a:schemeClr>
          </a:lnRef>
          <a:fillRef idx="1">
            <a:schemeClr val="accent1"/>
          </a:fillRef>
          <a:effectRef idx="0">
            <a:schemeClr val="accent1"/>
          </a:effectRef>
          <a:fontRef idx="minor">
            <a:schemeClr val="lt1"/>
          </a:fontRef>
        </p:style>
        <p:txBody>
          <a:bodyPr lIns="274050" tIns="323680" rIns="274050" bIns="365399" rtlCol="0" anchor="b" anchorCtr="0"/>
          <a:lstStyle/>
          <a:p>
            <a:pPr marL="171280" indent="-171280">
              <a:spcBef>
                <a:spcPts val="2400"/>
              </a:spcBef>
              <a:buFontTx/>
              <a:buChar char="-"/>
            </a:pPr>
            <a:endParaRPr lang="vi-VN" sz="1600" dirty="0">
              <a:solidFill>
                <a:schemeClr val="bg1"/>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 id="{652C4AB8-A587-42E3-837B-009E8F9F94DD}"/>
              </a:ext>
            </a:extLst>
          </p:cNvPr>
          <p:cNvSpPr/>
          <p:nvPr/>
        </p:nvSpPr>
        <p:spPr>
          <a:xfrm>
            <a:off x="4595917" y="2371725"/>
            <a:ext cx="2567102" cy="3869417"/>
          </a:xfrm>
          <a:prstGeom prst="rect">
            <a:avLst/>
          </a:prstGeom>
          <a:solidFill>
            <a:srgbClr val="0466C8"/>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050" tIns="1826977" rIns="274050" bIns="0" rtlCol="0" anchor="t" anchorCtr="0"/>
          <a:lstStyle/>
          <a:p>
            <a:endParaRPr lang="vi-VN" dirty="0">
              <a:solidFill>
                <a:schemeClr val="bg1"/>
              </a:solidFill>
              <a:latin typeface="Segoe UI" panose="020B0502040204020203" pitchFamily="34" charset="0"/>
              <a:cs typeface="Segoe UI" panose="020B0502040204020203" pitchFamily="34" charset="0"/>
            </a:endParaRPr>
          </a:p>
        </p:txBody>
      </p:sp>
      <p:sp>
        <p:nvSpPr>
          <p:cNvPr id="15" name="TextBox 20"/>
          <p:cNvSpPr txBox="1"/>
          <p:nvPr/>
        </p:nvSpPr>
        <p:spPr>
          <a:xfrm>
            <a:off x="633178" y="332738"/>
            <a:ext cx="6424635" cy="1000274"/>
          </a:xfrm>
          <a:prstGeom prst="rect">
            <a:avLst/>
          </a:prstGeom>
        </p:spPr>
        <p:txBody>
          <a:bodyPr wrap="square" lIns="0" tIns="0" rIns="0" bIns="0" rtlCol="0" anchor="t">
            <a:spAutoFit/>
          </a:bodyPr>
          <a:lstStyle/>
          <a:p>
            <a:pPr algn="just">
              <a:lnSpc>
                <a:spcPts val="3900"/>
              </a:lnSpc>
              <a:spcBef>
                <a:spcPct val="0"/>
              </a:spcBef>
            </a:pPr>
            <a:r>
              <a:rPr lang="vi-VN" sz="4000" dirty="0">
                <a:solidFill>
                  <a:srgbClr val="395594"/>
                </a:solidFill>
                <a:latin typeface="Cambria" pitchFamily="18" charset="0"/>
              </a:rPr>
              <a:t>IV. THỜI ĐIỂM, THỜI GIAN VÀ PHƯƠNG PHÁP ĐIỀU TRA</a:t>
            </a:r>
            <a:endParaRPr lang="en-US" sz="4000" dirty="0">
              <a:solidFill>
                <a:srgbClr val="395594"/>
              </a:solidFill>
              <a:latin typeface="Cambria" pitchFamily="18" charset="0"/>
            </a:endParaRPr>
          </a:p>
        </p:txBody>
      </p:sp>
      <p:sp>
        <p:nvSpPr>
          <p:cNvPr id="16" name="Rectangle 15">
            <a:extLst>
              <a:ext uri="{FF2B5EF4-FFF2-40B4-BE49-F238E27FC236}">
                <a16:creationId xmlns:a16="http://schemas.microsoft.com/office/drawing/2014/main" xmlns="" id="{92E53AFC-E979-4ACE-949C-AA5F18BBFFE3}"/>
              </a:ext>
            </a:extLst>
          </p:cNvPr>
          <p:cNvSpPr/>
          <p:nvPr/>
        </p:nvSpPr>
        <p:spPr>
          <a:xfrm>
            <a:off x="4663113" y="2481422"/>
            <a:ext cx="2365672" cy="954107"/>
          </a:xfrm>
          <a:prstGeom prst="rect">
            <a:avLst/>
          </a:prstGeom>
        </p:spPr>
        <p:txBody>
          <a:bodyPr wrap="square" lIns="0" tIns="45679" rIns="0" bIns="45679">
            <a:spAutoFit/>
          </a:bodyPr>
          <a:lstStyle/>
          <a:p>
            <a:pPr>
              <a:spcBef>
                <a:spcPts val="2400"/>
              </a:spcBef>
            </a:pPr>
            <a:r>
              <a:rPr lang="en-US" sz="2800" b="1" spc="-80" dirty="0" err="1">
                <a:solidFill>
                  <a:schemeClr val="bg1"/>
                </a:solidFill>
                <a:latin typeface="Segoe UI" panose="020B0502040204020203" pitchFamily="34" charset="0"/>
                <a:ea typeface="Open Sans" charset="0"/>
                <a:cs typeface="Segoe UI" panose="020B0502040204020203" pitchFamily="34" charset="0"/>
              </a:rPr>
              <a:t>Thời</a:t>
            </a:r>
            <a:r>
              <a:rPr lang="en-US" sz="2800" b="1" spc="-80" dirty="0">
                <a:solidFill>
                  <a:schemeClr val="bg1"/>
                </a:solidFill>
                <a:latin typeface="Segoe UI" panose="020B0502040204020203" pitchFamily="34" charset="0"/>
                <a:ea typeface="Open Sans" charset="0"/>
                <a:cs typeface="Segoe UI" panose="020B0502040204020203" pitchFamily="34" charset="0"/>
              </a:rPr>
              <a:t> </a:t>
            </a:r>
            <a:r>
              <a:rPr lang="en-US" sz="2800" b="1" spc="-80" dirty="0" err="1">
                <a:solidFill>
                  <a:schemeClr val="bg1"/>
                </a:solidFill>
                <a:latin typeface="Segoe UI" panose="020B0502040204020203" pitchFamily="34" charset="0"/>
                <a:ea typeface="Open Sans" charset="0"/>
                <a:cs typeface="Segoe UI" panose="020B0502040204020203" pitchFamily="34" charset="0"/>
              </a:rPr>
              <a:t>kỳ</a:t>
            </a:r>
            <a:r>
              <a:rPr lang="en-US" sz="2800" b="1" spc="-80" dirty="0">
                <a:solidFill>
                  <a:schemeClr val="bg1"/>
                </a:solidFill>
                <a:latin typeface="Segoe UI" panose="020B0502040204020203" pitchFamily="34" charset="0"/>
                <a:ea typeface="Open Sans" charset="0"/>
                <a:cs typeface="Segoe UI" panose="020B0502040204020203" pitchFamily="34" charset="0"/>
              </a:rPr>
              <a:t> </a:t>
            </a:r>
            <a:r>
              <a:rPr lang="en-US" sz="2800" b="1" spc="-80" dirty="0" err="1">
                <a:solidFill>
                  <a:schemeClr val="bg1"/>
                </a:solidFill>
                <a:latin typeface="Segoe UI" panose="020B0502040204020203" pitchFamily="34" charset="0"/>
                <a:ea typeface="Open Sans" charset="0"/>
                <a:cs typeface="Segoe UI" panose="020B0502040204020203" pitchFamily="34" charset="0"/>
              </a:rPr>
              <a:t>thu</a:t>
            </a:r>
            <a:r>
              <a:rPr lang="en-US" sz="2800" b="1" spc="-80" dirty="0">
                <a:solidFill>
                  <a:schemeClr val="bg1"/>
                </a:solidFill>
                <a:latin typeface="Segoe UI" panose="020B0502040204020203" pitchFamily="34" charset="0"/>
                <a:ea typeface="Open Sans" charset="0"/>
                <a:cs typeface="Segoe UI" panose="020B0502040204020203" pitchFamily="34" charset="0"/>
              </a:rPr>
              <a:t> </a:t>
            </a:r>
            <a:r>
              <a:rPr lang="en-US" sz="2800" b="1" spc="-80" dirty="0" err="1">
                <a:solidFill>
                  <a:schemeClr val="bg1"/>
                </a:solidFill>
                <a:latin typeface="Segoe UI" panose="020B0502040204020203" pitchFamily="34" charset="0"/>
                <a:ea typeface="Open Sans" charset="0"/>
                <a:cs typeface="Segoe UI" panose="020B0502040204020203" pitchFamily="34" charset="0"/>
              </a:rPr>
              <a:t>thập</a:t>
            </a:r>
            <a:r>
              <a:rPr lang="en-US" sz="2800" b="1" spc="-80" dirty="0">
                <a:solidFill>
                  <a:schemeClr val="bg1"/>
                </a:solidFill>
                <a:latin typeface="Segoe UI" panose="020B0502040204020203" pitchFamily="34" charset="0"/>
                <a:ea typeface="Open Sans" charset="0"/>
                <a:cs typeface="Segoe UI" panose="020B0502040204020203" pitchFamily="34" charset="0"/>
              </a:rPr>
              <a:t> </a:t>
            </a:r>
            <a:r>
              <a:rPr lang="en-US" sz="2800" b="1" spc="-80" dirty="0" err="1">
                <a:solidFill>
                  <a:schemeClr val="bg1"/>
                </a:solidFill>
                <a:latin typeface="Segoe UI" panose="020B0502040204020203" pitchFamily="34" charset="0"/>
                <a:ea typeface="Open Sans" charset="0"/>
                <a:cs typeface="Segoe UI" panose="020B0502040204020203" pitchFamily="34" charset="0"/>
              </a:rPr>
              <a:t>thông</a:t>
            </a:r>
            <a:r>
              <a:rPr lang="en-US" sz="2800" b="1" spc="-80" dirty="0">
                <a:solidFill>
                  <a:schemeClr val="bg1"/>
                </a:solidFill>
                <a:latin typeface="Segoe UI" panose="020B0502040204020203" pitchFamily="34" charset="0"/>
                <a:ea typeface="Open Sans" charset="0"/>
                <a:cs typeface="Segoe UI" panose="020B0502040204020203" pitchFamily="34" charset="0"/>
              </a:rPr>
              <a:t> tin</a:t>
            </a:r>
          </a:p>
        </p:txBody>
      </p:sp>
      <p:sp>
        <p:nvSpPr>
          <p:cNvPr id="19" name="Rectangle 18">
            <a:extLst>
              <a:ext uri="{FF2B5EF4-FFF2-40B4-BE49-F238E27FC236}">
                <a16:creationId xmlns:a16="http://schemas.microsoft.com/office/drawing/2014/main" xmlns="" id="{92E53AFC-E979-4ACE-949C-AA5F18BBFFE3}"/>
              </a:ext>
            </a:extLst>
          </p:cNvPr>
          <p:cNvSpPr/>
          <p:nvPr/>
        </p:nvSpPr>
        <p:spPr>
          <a:xfrm>
            <a:off x="4692151" y="3858189"/>
            <a:ext cx="2310249" cy="2308324"/>
          </a:xfrm>
          <a:prstGeom prst="rect">
            <a:avLst/>
          </a:prstGeom>
        </p:spPr>
        <p:txBody>
          <a:bodyPr wrap="square" lIns="0" tIns="45679" rIns="0" bIns="45679">
            <a:spAutoFit/>
          </a:bodyPr>
          <a:lstStyle/>
          <a:p>
            <a:r>
              <a:rPr lang="vi-VN" b="1" dirty="0">
                <a:solidFill>
                  <a:schemeClr val="bg1"/>
                </a:solidFill>
                <a:latin typeface="Segoe UI" panose="020B0502040204020203" pitchFamily="34" charset="0"/>
                <a:cs typeface="Segoe UI" panose="020B0502040204020203" pitchFamily="34" charset="0"/>
              </a:rPr>
              <a:t>Số liệu thời điểm: </a:t>
            </a:r>
            <a:endParaRPr lang="vi-VN" b="1" dirty="0" smtClean="0">
              <a:solidFill>
                <a:schemeClr val="bg1"/>
              </a:solidFill>
              <a:latin typeface="Segoe UI" panose="020B0502040204020203" pitchFamily="34" charset="0"/>
              <a:cs typeface="Segoe UI" panose="020B0502040204020203" pitchFamily="34" charset="0"/>
            </a:endParaRPr>
          </a:p>
          <a:p>
            <a:pPr>
              <a:spcAft>
                <a:spcPts val="1200"/>
              </a:spcAft>
            </a:pPr>
            <a:r>
              <a:rPr lang="vi-VN" sz="1600" dirty="0">
                <a:solidFill>
                  <a:schemeClr val="bg1"/>
                </a:solidFill>
                <a:latin typeface="Segoe UI" panose="020B0502040204020203" pitchFamily="34" charset="0"/>
                <a:cs typeface="Segoe UI" panose="020B0502040204020203" pitchFamily="34" charset="0"/>
              </a:rPr>
              <a:t>Số liệu có tại thời điểm 0h ngày 01/01/2022 và/hoặc 31/12/2022</a:t>
            </a:r>
          </a:p>
          <a:p>
            <a:r>
              <a:rPr lang="vi-VN" b="1" dirty="0" smtClean="0">
                <a:solidFill>
                  <a:schemeClr val="bg1"/>
                </a:solidFill>
                <a:latin typeface="Segoe UI" panose="020B0502040204020203" pitchFamily="34" charset="0"/>
                <a:cs typeface="Segoe UI" panose="020B0502040204020203" pitchFamily="34" charset="0"/>
              </a:rPr>
              <a:t>Các </a:t>
            </a:r>
            <a:r>
              <a:rPr lang="vi-VN" b="1" dirty="0">
                <a:solidFill>
                  <a:schemeClr val="bg1"/>
                </a:solidFill>
                <a:latin typeface="Segoe UI" panose="020B0502040204020203" pitchFamily="34" charset="0"/>
                <a:cs typeface="Segoe UI" panose="020B0502040204020203" pitchFamily="34" charset="0"/>
              </a:rPr>
              <a:t>số liệu thu thập theo thời </a:t>
            </a:r>
            <a:r>
              <a:rPr lang="vi-VN" b="1" dirty="0" smtClean="0">
                <a:solidFill>
                  <a:schemeClr val="bg1"/>
                </a:solidFill>
                <a:latin typeface="Segoe UI" panose="020B0502040204020203" pitchFamily="34" charset="0"/>
                <a:cs typeface="Segoe UI" panose="020B0502040204020203" pitchFamily="34" charset="0"/>
              </a:rPr>
              <a:t>kỳ: </a:t>
            </a:r>
          </a:p>
          <a:p>
            <a:r>
              <a:rPr lang="vi-VN" sz="1600" dirty="0">
                <a:solidFill>
                  <a:schemeClr val="bg1"/>
                </a:solidFill>
                <a:latin typeface="Segoe UI" panose="020B0502040204020203" pitchFamily="34" charset="0"/>
                <a:cs typeface="Segoe UI" panose="020B0502040204020203" pitchFamily="34" charset="0"/>
              </a:rPr>
              <a:t>Số liệu chính thức của năm 2022</a:t>
            </a:r>
          </a:p>
        </p:txBody>
      </p:sp>
      <p:sp>
        <p:nvSpPr>
          <p:cNvPr id="20" name="Rectangle 19">
            <a:extLst>
              <a:ext uri="{FF2B5EF4-FFF2-40B4-BE49-F238E27FC236}">
                <a16:creationId xmlns:a16="http://schemas.microsoft.com/office/drawing/2014/main" xmlns="" id="{92E53AFC-E979-4ACE-949C-AA5F18BBFFE3}"/>
              </a:ext>
            </a:extLst>
          </p:cNvPr>
          <p:cNvSpPr/>
          <p:nvPr/>
        </p:nvSpPr>
        <p:spPr>
          <a:xfrm>
            <a:off x="7411464" y="3231934"/>
            <a:ext cx="2380482" cy="954107"/>
          </a:xfrm>
          <a:prstGeom prst="rect">
            <a:avLst/>
          </a:prstGeom>
        </p:spPr>
        <p:txBody>
          <a:bodyPr wrap="square" lIns="0" tIns="45679" rIns="0" bIns="45679">
            <a:spAutoFit/>
          </a:bodyPr>
          <a:lstStyle/>
          <a:p>
            <a:pPr>
              <a:spcBef>
                <a:spcPts val="1200"/>
              </a:spcBef>
            </a:pPr>
            <a:r>
              <a:rPr lang="en-US" sz="2800" b="1" dirty="0" err="1">
                <a:solidFill>
                  <a:schemeClr val="bg1"/>
                </a:solidFill>
                <a:latin typeface="Segoe UI" panose="020B0502040204020203" pitchFamily="34" charset="0"/>
                <a:ea typeface="Open Sans" charset="0"/>
                <a:cs typeface="Segoe UI" panose="020B0502040204020203" pitchFamily="34" charset="0"/>
              </a:rPr>
              <a:t>Phương</a:t>
            </a:r>
            <a:r>
              <a:rPr lang="en-US" sz="2800" b="1" dirty="0">
                <a:solidFill>
                  <a:schemeClr val="bg1"/>
                </a:solidFill>
                <a:latin typeface="Segoe UI" panose="020B0502040204020203" pitchFamily="34" charset="0"/>
                <a:ea typeface="Open Sans" charset="0"/>
                <a:cs typeface="Segoe UI" panose="020B0502040204020203" pitchFamily="34" charset="0"/>
              </a:rPr>
              <a:t> </a:t>
            </a:r>
            <a:r>
              <a:rPr lang="en-US" sz="2800" b="1" dirty="0" err="1">
                <a:solidFill>
                  <a:schemeClr val="bg1"/>
                </a:solidFill>
                <a:latin typeface="Segoe UI" panose="020B0502040204020203" pitchFamily="34" charset="0"/>
                <a:ea typeface="Open Sans" charset="0"/>
                <a:cs typeface="Segoe UI" panose="020B0502040204020203" pitchFamily="34" charset="0"/>
              </a:rPr>
              <a:t>pháp</a:t>
            </a:r>
            <a:r>
              <a:rPr lang="en-US" sz="2800" b="1" dirty="0">
                <a:solidFill>
                  <a:schemeClr val="bg1"/>
                </a:solidFill>
                <a:latin typeface="Segoe UI" panose="020B0502040204020203" pitchFamily="34" charset="0"/>
                <a:ea typeface="Open Sans" charset="0"/>
                <a:cs typeface="Segoe UI" panose="020B0502040204020203" pitchFamily="34" charset="0"/>
              </a:rPr>
              <a:t> </a:t>
            </a:r>
            <a:r>
              <a:rPr lang="en-US" sz="2800" b="1" dirty="0" err="1">
                <a:solidFill>
                  <a:schemeClr val="bg1"/>
                </a:solidFill>
                <a:latin typeface="Segoe UI" panose="020B0502040204020203" pitchFamily="34" charset="0"/>
                <a:ea typeface="Open Sans" charset="0"/>
                <a:cs typeface="Segoe UI" panose="020B0502040204020203" pitchFamily="34" charset="0"/>
              </a:rPr>
              <a:t>điều</a:t>
            </a:r>
            <a:r>
              <a:rPr lang="en-US" sz="2800" b="1" dirty="0">
                <a:solidFill>
                  <a:schemeClr val="bg1"/>
                </a:solidFill>
                <a:latin typeface="Segoe UI" panose="020B0502040204020203" pitchFamily="34" charset="0"/>
                <a:ea typeface="Open Sans" charset="0"/>
                <a:cs typeface="Segoe UI" panose="020B0502040204020203" pitchFamily="34" charset="0"/>
              </a:rPr>
              <a:t> </a:t>
            </a:r>
            <a:r>
              <a:rPr lang="en-US" sz="2800" b="1" dirty="0" err="1">
                <a:solidFill>
                  <a:schemeClr val="bg1"/>
                </a:solidFill>
                <a:latin typeface="Segoe UI" panose="020B0502040204020203" pitchFamily="34" charset="0"/>
                <a:ea typeface="Open Sans" charset="0"/>
                <a:cs typeface="Segoe UI" panose="020B0502040204020203" pitchFamily="34" charset="0"/>
              </a:rPr>
              <a:t>tra</a:t>
            </a:r>
            <a:endParaRPr lang="en-US" sz="2800" b="1" dirty="0">
              <a:solidFill>
                <a:schemeClr val="bg1"/>
              </a:solidFill>
              <a:latin typeface="Segoe UI" panose="020B0502040204020203" pitchFamily="34" charset="0"/>
              <a:ea typeface="Open Sans" charset="0"/>
              <a:cs typeface="Segoe UI" panose="020B0502040204020203" pitchFamily="34" charset="0"/>
            </a:endParaRPr>
          </a:p>
        </p:txBody>
      </p:sp>
      <p:sp>
        <p:nvSpPr>
          <p:cNvPr id="21" name="Rectangle 20">
            <a:extLst>
              <a:ext uri="{FF2B5EF4-FFF2-40B4-BE49-F238E27FC236}">
                <a16:creationId xmlns:a16="http://schemas.microsoft.com/office/drawing/2014/main" xmlns="" id="{92E53AFC-E979-4ACE-949C-AA5F18BBFFE3}"/>
              </a:ext>
            </a:extLst>
          </p:cNvPr>
          <p:cNvSpPr/>
          <p:nvPr/>
        </p:nvSpPr>
        <p:spPr>
          <a:xfrm>
            <a:off x="7402152" y="4500391"/>
            <a:ext cx="3898194" cy="1661911"/>
          </a:xfrm>
          <a:prstGeom prst="rect">
            <a:avLst/>
          </a:prstGeom>
        </p:spPr>
        <p:txBody>
          <a:bodyPr wrap="square" lIns="0" tIns="45679" rIns="0" bIns="45679">
            <a:spAutoFit/>
          </a:bodyPr>
          <a:lstStyle/>
          <a:p>
            <a:pPr algn="just">
              <a:spcBef>
                <a:spcPts val="300"/>
              </a:spcBef>
              <a:spcAft>
                <a:spcPts val="300"/>
              </a:spcAft>
            </a:pPr>
            <a:r>
              <a:rPr lang="en-US" b="1" dirty="0" smtClean="0">
                <a:solidFill>
                  <a:schemeClr val="bg1"/>
                </a:solidFill>
                <a:latin typeface="Segoe UI" panose="020B0502040204020203" pitchFamily="34" charset="0"/>
                <a:cs typeface="Segoe UI" panose="020B0502040204020203" pitchFamily="34" charset="0"/>
              </a:rPr>
              <a:t>Thu </a:t>
            </a:r>
            <a:r>
              <a:rPr lang="en-US" b="1" dirty="0" err="1">
                <a:solidFill>
                  <a:schemeClr val="bg1"/>
                </a:solidFill>
                <a:latin typeface="Segoe UI" panose="020B0502040204020203" pitchFamily="34" charset="0"/>
                <a:cs typeface="Segoe UI" panose="020B0502040204020203" pitchFamily="34" charset="0"/>
              </a:rPr>
              <a:t>thập</a:t>
            </a:r>
            <a:r>
              <a:rPr lang="en-US" b="1" dirty="0">
                <a:solidFill>
                  <a:schemeClr val="bg1"/>
                </a:solidFill>
                <a:latin typeface="Segoe UI" panose="020B0502040204020203" pitchFamily="34" charset="0"/>
                <a:cs typeface="Segoe UI" panose="020B0502040204020203" pitchFamily="34" charset="0"/>
              </a:rPr>
              <a:t> </a:t>
            </a:r>
            <a:r>
              <a:rPr lang="en-US" b="1" dirty="0" err="1">
                <a:solidFill>
                  <a:schemeClr val="bg1"/>
                </a:solidFill>
                <a:latin typeface="Segoe UI" panose="020B0502040204020203" pitchFamily="34" charset="0"/>
                <a:cs typeface="Segoe UI" panose="020B0502040204020203" pitchFamily="34" charset="0"/>
              </a:rPr>
              <a:t>thông</a:t>
            </a:r>
            <a:r>
              <a:rPr lang="en-US" b="1" dirty="0">
                <a:solidFill>
                  <a:schemeClr val="bg1"/>
                </a:solidFill>
                <a:latin typeface="Segoe UI" panose="020B0502040204020203" pitchFamily="34" charset="0"/>
                <a:cs typeface="Segoe UI" panose="020B0502040204020203" pitchFamily="34" charset="0"/>
              </a:rPr>
              <a:t> tin </a:t>
            </a:r>
            <a:r>
              <a:rPr lang="en-US" b="1" dirty="0" err="1">
                <a:solidFill>
                  <a:schemeClr val="bg1"/>
                </a:solidFill>
                <a:latin typeface="Segoe UI" panose="020B0502040204020203" pitchFamily="34" charset="0"/>
                <a:cs typeface="Segoe UI" panose="020B0502040204020203" pitchFamily="34" charset="0"/>
              </a:rPr>
              <a:t>gián</a:t>
            </a:r>
            <a:r>
              <a:rPr lang="en-US" b="1" dirty="0">
                <a:solidFill>
                  <a:schemeClr val="bg1"/>
                </a:solidFill>
                <a:latin typeface="Segoe UI" panose="020B0502040204020203" pitchFamily="34" charset="0"/>
                <a:cs typeface="Segoe UI" panose="020B0502040204020203" pitchFamily="34" charset="0"/>
              </a:rPr>
              <a:t> </a:t>
            </a:r>
            <a:r>
              <a:rPr lang="en-US" b="1" dirty="0" err="1" smtClean="0">
                <a:solidFill>
                  <a:schemeClr val="bg1"/>
                </a:solidFill>
                <a:latin typeface="Segoe UI" panose="020B0502040204020203" pitchFamily="34" charset="0"/>
                <a:cs typeface="Segoe UI" panose="020B0502040204020203" pitchFamily="34" charset="0"/>
              </a:rPr>
              <a:t>tiếp</a:t>
            </a:r>
            <a:r>
              <a:rPr lang="en-US" b="1" dirty="0" smtClean="0">
                <a:solidFill>
                  <a:schemeClr val="bg1"/>
                </a:solidFill>
                <a:latin typeface="Segoe UI" panose="020B0502040204020203" pitchFamily="34" charset="0"/>
                <a:cs typeface="Segoe UI" panose="020B0502040204020203" pitchFamily="34" charset="0"/>
              </a:rPr>
              <a:t>: </a:t>
            </a:r>
          </a:p>
          <a:p>
            <a:pPr algn="just">
              <a:spcBef>
                <a:spcPts val="300"/>
              </a:spcBef>
              <a:spcAft>
                <a:spcPts val="300"/>
              </a:spcAft>
            </a:pPr>
            <a:r>
              <a:rPr lang="en-US" sz="1700" dirty="0" smtClean="0">
                <a:solidFill>
                  <a:schemeClr val="bg1"/>
                </a:solidFill>
                <a:latin typeface="Segoe UI" panose="020B0502040204020203" pitchFamily="34" charset="0"/>
                <a:cs typeface="Segoe UI" panose="020B0502040204020203" pitchFamily="34" charset="0"/>
                <a:sym typeface="Wingdings" pitchFamily="2" charset="2"/>
              </a:rPr>
              <a:t></a:t>
            </a:r>
            <a:r>
              <a:rPr lang="vi-VN" sz="1700" dirty="0" smtClean="0">
                <a:solidFill>
                  <a:schemeClr val="bg1"/>
                </a:solidFill>
                <a:latin typeface="Segoe UI" panose="020B0502040204020203" pitchFamily="34" charset="0"/>
                <a:cs typeface="Segoe UI" panose="020B0502040204020203" pitchFamily="34" charset="0"/>
              </a:rPr>
              <a:t> Đơn </a:t>
            </a:r>
            <a:r>
              <a:rPr lang="vi-VN" sz="1700" dirty="0">
                <a:solidFill>
                  <a:schemeClr val="bg1"/>
                </a:solidFill>
                <a:latin typeface="Segoe UI" panose="020B0502040204020203" pitchFamily="34" charset="0"/>
                <a:cs typeface="Segoe UI" panose="020B0502040204020203" pitchFamily="34" charset="0"/>
              </a:rPr>
              <a:t>vị sự nghiệp</a:t>
            </a:r>
            <a:r>
              <a:rPr lang="en-US" sz="1700" dirty="0">
                <a:solidFill>
                  <a:schemeClr val="bg1"/>
                </a:solidFill>
                <a:latin typeface="Segoe UI" panose="020B0502040204020203" pitchFamily="34" charset="0"/>
                <a:cs typeface="Segoe UI" panose="020B0502040204020203" pitchFamily="34" charset="0"/>
              </a:rPr>
              <a:t>, </a:t>
            </a:r>
            <a:r>
              <a:rPr lang="en-US" sz="1700" dirty="0" err="1">
                <a:solidFill>
                  <a:schemeClr val="bg1"/>
                </a:solidFill>
                <a:latin typeface="Segoe UI" panose="020B0502040204020203" pitchFamily="34" charset="0"/>
                <a:cs typeface="Segoe UI" panose="020B0502040204020203" pitchFamily="34" charset="0"/>
              </a:rPr>
              <a:t>hội</a:t>
            </a:r>
            <a:r>
              <a:rPr lang="en-US" sz="1700" dirty="0">
                <a:solidFill>
                  <a:schemeClr val="bg1"/>
                </a:solidFill>
                <a:latin typeface="Segoe UI" panose="020B0502040204020203" pitchFamily="34" charset="0"/>
                <a:cs typeface="Segoe UI" panose="020B0502040204020203" pitchFamily="34" charset="0"/>
              </a:rPr>
              <a:t>, </a:t>
            </a:r>
            <a:r>
              <a:rPr lang="en-US" sz="1700" dirty="0" err="1">
                <a:solidFill>
                  <a:schemeClr val="bg1"/>
                </a:solidFill>
                <a:latin typeface="Segoe UI" panose="020B0502040204020203" pitchFamily="34" charset="0"/>
                <a:cs typeface="Segoe UI" panose="020B0502040204020203" pitchFamily="34" charset="0"/>
              </a:rPr>
              <a:t>tổ</a:t>
            </a:r>
            <a:r>
              <a:rPr lang="en-US" sz="1700" dirty="0">
                <a:solidFill>
                  <a:schemeClr val="bg1"/>
                </a:solidFill>
                <a:latin typeface="Segoe UI" panose="020B0502040204020203" pitchFamily="34" charset="0"/>
                <a:cs typeface="Segoe UI" panose="020B0502040204020203" pitchFamily="34" charset="0"/>
              </a:rPr>
              <a:t> </a:t>
            </a:r>
            <a:r>
              <a:rPr lang="en-US" sz="1700" dirty="0" err="1">
                <a:solidFill>
                  <a:schemeClr val="bg1"/>
                </a:solidFill>
                <a:latin typeface="Segoe UI" panose="020B0502040204020203" pitchFamily="34" charset="0"/>
                <a:cs typeface="Segoe UI" panose="020B0502040204020203" pitchFamily="34" charset="0"/>
              </a:rPr>
              <a:t>chức</a:t>
            </a:r>
            <a:r>
              <a:rPr lang="en-US" sz="1700" dirty="0">
                <a:solidFill>
                  <a:schemeClr val="bg1"/>
                </a:solidFill>
                <a:latin typeface="Segoe UI" panose="020B0502040204020203" pitchFamily="34" charset="0"/>
                <a:cs typeface="Segoe UI" panose="020B0502040204020203" pitchFamily="34" charset="0"/>
              </a:rPr>
              <a:t> phi </a:t>
            </a:r>
            <a:r>
              <a:rPr lang="en-US" sz="1700" dirty="0" err="1">
                <a:solidFill>
                  <a:schemeClr val="bg1"/>
                </a:solidFill>
                <a:latin typeface="Segoe UI" panose="020B0502040204020203" pitchFamily="34" charset="0"/>
                <a:cs typeface="Segoe UI" panose="020B0502040204020203" pitchFamily="34" charset="0"/>
              </a:rPr>
              <a:t>chính</a:t>
            </a:r>
            <a:r>
              <a:rPr lang="en-US" sz="1700" dirty="0">
                <a:solidFill>
                  <a:schemeClr val="bg1"/>
                </a:solidFill>
                <a:latin typeface="Segoe UI" panose="020B0502040204020203" pitchFamily="34" charset="0"/>
                <a:cs typeface="Segoe UI" panose="020B0502040204020203" pitchFamily="34" charset="0"/>
              </a:rPr>
              <a:t> </a:t>
            </a:r>
            <a:r>
              <a:rPr lang="en-US" sz="1700" dirty="0" err="1">
                <a:solidFill>
                  <a:schemeClr val="bg1"/>
                </a:solidFill>
                <a:latin typeface="Segoe UI" panose="020B0502040204020203" pitchFamily="34" charset="0"/>
                <a:cs typeface="Segoe UI" panose="020B0502040204020203" pitchFamily="34" charset="0"/>
              </a:rPr>
              <a:t>phủ</a:t>
            </a:r>
            <a:r>
              <a:rPr lang="en-US" sz="1700" dirty="0">
                <a:solidFill>
                  <a:schemeClr val="bg1"/>
                </a:solidFill>
                <a:latin typeface="Segoe UI" panose="020B0502040204020203" pitchFamily="34" charset="0"/>
                <a:cs typeface="Segoe UI" panose="020B0502040204020203" pitchFamily="34" charset="0"/>
              </a:rPr>
              <a:t> </a:t>
            </a:r>
            <a:r>
              <a:rPr lang="en-US" sz="1700" dirty="0" err="1">
                <a:solidFill>
                  <a:schemeClr val="bg1"/>
                </a:solidFill>
                <a:latin typeface="Segoe UI" panose="020B0502040204020203" pitchFamily="34" charset="0"/>
                <a:cs typeface="Segoe UI" panose="020B0502040204020203" pitchFamily="34" charset="0"/>
              </a:rPr>
              <a:t>nước</a:t>
            </a:r>
            <a:r>
              <a:rPr lang="en-US" sz="1700" dirty="0">
                <a:solidFill>
                  <a:schemeClr val="bg1"/>
                </a:solidFill>
                <a:latin typeface="Segoe UI" panose="020B0502040204020203" pitchFamily="34" charset="0"/>
                <a:cs typeface="Segoe UI" panose="020B0502040204020203" pitchFamily="34" charset="0"/>
              </a:rPr>
              <a:t> </a:t>
            </a:r>
            <a:r>
              <a:rPr lang="en-US" sz="1700" dirty="0" err="1" smtClean="0">
                <a:solidFill>
                  <a:schemeClr val="bg1"/>
                </a:solidFill>
                <a:latin typeface="Segoe UI" panose="020B0502040204020203" pitchFamily="34" charset="0"/>
                <a:cs typeface="Segoe UI" panose="020B0502040204020203" pitchFamily="34" charset="0"/>
              </a:rPr>
              <a:t>ngoài</a:t>
            </a:r>
            <a:r>
              <a:rPr lang="en-US" sz="1700" dirty="0" smtClean="0">
                <a:solidFill>
                  <a:schemeClr val="bg1"/>
                </a:solidFill>
                <a:latin typeface="Segoe UI" panose="020B0502040204020203" pitchFamily="34" charset="0"/>
                <a:cs typeface="Segoe UI" panose="020B0502040204020203" pitchFamily="34" charset="0"/>
              </a:rPr>
              <a:t> </a:t>
            </a:r>
            <a:r>
              <a:rPr lang="en-US" sz="1700" dirty="0" err="1" smtClean="0">
                <a:solidFill>
                  <a:schemeClr val="bg1"/>
                </a:solidFill>
                <a:latin typeface="Segoe UI" panose="020B0502040204020203" pitchFamily="34" charset="0"/>
                <a:cs typeface="Segoe UI" panose="020B0502040204020203" pitchFamily="34" charset="0"/>
              </a:rPr>
              <a:t>tại</a:t>
            </a:r>
            <a:r>
              <a:rPr lang="en-US" sz="1700" dirty="0" smtClean="0">
                <a:solidFill>
                  <a:schemeClr val="bg1"/>
                </a:solidFill>
                <a:latin typeface="Segoe UI" panose="020B0502040204020203" pitchFamily="34" charset="0"/>
                <a:cs typeface="Segoe UI" panose="020B0502040204020203" pitchFamily="34" charset="0"/>
              </a:rPr>
              <a:t> VN</a:t>
            </a:r>
            <a:endParaRPr lang="en-US" sz="1700" dirty="0">
              <a:solidFill>
                <a:schemeClr val="bg1"/>
              </a:solidFill>
              <a:latin typeface="Segoe UI" panose="020B0502040204020203" pitchFamily="34" charset="0"/>
              <a:cs typeface="Segoe UI" panose="020B0502040204020203" pitchFamily="34" charset="0"/>
            </a:endParaRPr>
          </a:p>
          <a:p>
            <a:pPr algn="just">
              <a:spcBef>
                <a:spcPts val="300"/>
              </a:spcBef>
              <a:spcAft>
                <a:spcPts val="300"/>
              </a:spcAft>
            </a:pPr>
            <a:r>
              <a:rPr lang="es-ES" b="1" dirty="0" err="1" smtClean="0">
                <a:solidFill>
                  <a:schemeClr val="bg1"/>
                </a:solidFill>
                <a:latin typeface="Segoe UI" panose="020B0502040204020203" pitchFamily="34" charset="0"/>
                <a:cs typeface="Segoe UI" panose="020B0502040204020203" pitchFamily="34" charset="0"/>
              </a:rPr>
              <a:t>Thu</a:t>
            </a:r>
            <a:r>
              <a:rPr lang="es-ES" b="1" dirty="0" smtClean="0">
                <a:solidFill>
                  <a:schemeClr val="bg1"/>
                </a:solidFill>
                <a:latin typeface="Segoe UI" panose="020B0502040204020203" pitchFamily="34" charset="0"/>
                <a:cs typeface="Segoe UI" panose="020B0502040204020203" pitchFamily="34" charset="0"/>
              </a:rPr>
              <a:t> </a:t>
            </a:r>
            <a:r>
              <a:rPr lang="es-ES" b="1" dirty="0" err="1">
                <a:solidFill>
                  <a:schemeClr val="bg1"/>
                </a:solidFill>
                <a:latin typeface="Segoe UI" panose="020B0502040204020203" pitchFamily="34" charset="0"/>
                <a:cs typeface="Segoe UI" panose="020B0502040204020203" pitchFamily="34" charset="0"/>
              </a:rPr>
              <a:t>thập</a:t>
            </a:r>
            <a:r>
              <a:rPr lang="es-ES" b="1" dirty="0">
                <a:solidFill>
                  <a:schemeClr val="bg1"/>
                </a:solidFill>
                <a:latin typeface="Segoe UI" panose="020B0502040204020203" pitchFamily="34" charset="0"/>
                <a:cs typeface="Segoe UI" panose="020B0502040204020203" pitchFamily="34" charset="0"/>
              </a:rPr>
              <a:t> </a:t>
            </a:r>
            <a:r>
              <a:rPr lang="es-ES" b="1" dirty="0" err="1">
                <a:solidFill>
                  <a:schemeClr val="bg1"/>
                </a:solidFill>
                <a:latin typeface="Segoe UI" panose="020B0502040204020203" pitchFamily="34" charset="0"/>
                <a:cs typeface="Segoe UI" panose="020B0502040204020203" pitchFamily="34" charset="0"/>
              </a:rPr>
              <a:t>thông</a:t>
            </a:r>
            <a:r>
              <a:rPr lang="es-ES" b="1" dirty="0">
                <a:solidFill>
                  <a:schemeClr val="bg1"/>
                </a:solidFill>
                <a:latin typeface="Segoe UI" panose="020B0502040204020203" pitchFamily="34" charset="0"/>
                <a:cs typeface="Segoe UI" panose="020B0502040204020203" pitchFamily="34" charset="0"/>
              </a:rPr>
              <a:t> </a:t>
            </a:r>
            <a:r>
              <a:rPr lang="es-ES" b="1" dirty="0" err="1">
                <a:solidFill>
                  <a:schemeClr val="bg1"/>
                </a:solidFill>
                <a:latin typeface="Segoe UI" panose="020B0502040204020203" pitchFamily="34" charset="0"/>
                <a:cs typeface="Segoe UI" panose="020B0502040204020203" pitchFamily="34" charset="0"/>
              </a:rPr>
              <a:t>tin</a:t>
            </a:r>
            <a:r>
              <a:rPr lang="es-ES" b="1" dirty="0">
                <a:solidFill>
                  <a:schemeClr val="bg1"/>
                </a:solidFill>
                <a:latin typeface="Segoe UI" panose="020B0502040204020203" pitchFamily="34" charset="0"/>
                <a:cs typeface="Segoe UI" panose="020B0502040204020203" pitchFamily="34" charset="0"/>
              </a:rPr>
              <a:t> </a:t>
            </a:r>
            <a:r>
              <a:rPr lang="es-ES" b="1" dirty="0" err="1">
                <a:solidFill>
                  <a:schemeClr val="bg1"/>
                </a:solidFill>
                <a:latin typeface="Segoe UI" panose="020B0502040204020203" pitchFamily="34" charset="0"/>
                <a:cs typeface="Segoe UI" panose="020B0502040204020203" pitchFamily="34" charset="0"/>
              </a:rPr>
              <a:t>trực</a:t>
            </a:r>
            <a:r>
              <a:rPr lang="es-ES" b="1" dirty="0">
                <a:solidFill>
                  <a:schemeClr val="bg1"/>
                </a:solidFill>
                <a:latin typeface="Segoe UI" panose="020B0502040204020203" pitchFamily="34" charset="0"/>
                <a:cs typeface="Segoe UI" panose="020B0502040204020203" pitchFamily="34" charset="0"/>
              </a:rPr>
              <a:t> </a:t>
            </a:r>
            <a:r>
              <a:rPr lang="es-ES" b="1" dirty="0" err="1">
                <a:solidFill>
                  <a:schemeClr val="bg1"/>
                </a:solidFill>
                <a:latin typeface="Segoe UI" panose="020B0502040204020203" pitchFamily="34" charset="0"/>
                <a:cs typeface="Segoe UI" panose="020B0502040204020203" pitchFamily="34" charset="0"/>
              </a:rPr>
              <a:t>tiếp</a:t>
            </a:r>
            <a:r>
              <a:rPr lang="es-ES" b="1" dirty="0">
                <a:solidFill>
                  <a:schemeClr val="bg1"/>
                </a:solidFill>
                <a:latin typeface="Segoe UI" panose="020B0502040204020203" pitchFamily="34" charset="0"/>
                <a:cs typeface="Segoe UI" panose="020B0502040204020203" pitchFamily="34" charset="0"/>
              </a:rPr>
              <a:t>: </a:t>
            </a:r>
            <a:endParaRPr lang="vi-VN" dirty="0" smtClean="0">
              <a:solidFill>
                <a:schemeClr val="bg1"/>
              </a:solidFill>
              <a:latin typeface="Segoe UI" panose="020B0502040204020203" pitchFamily="34" charset="0"/>
              <a:cs typeface="Segoe UI" panose="020B0502040204020203" pitchFamily="34" charset="0"/>
            </a:endParaRPr>
          </a:p>
          <a:p>
            <a:pPr algn="just">
              <a:spcBef>
                <a:spcPts val="300"/>
              </a:spcBef>
              <a:spcAft>
                <a:spcPts val="300"/>
              </a:spcAft>
            </a:pPr>
            <a:r>
              <a:rPr lang="vi-VN" sz="1700" dirty="0" smtClean="0">
                <a:solidFill>
                  <a:schemeClr val="bg1"/>
                </a:solidFill>
                <a:latin typeface="Segoe UI" panose="020B0502040204020203" pitchFamily="34" charset="0"/>
                <a:cs typeface="Segoe UI" panose="020B0502040204020203" pitchFamily="34" charset="0"/>
                <a:sym typeface="Wingdings" pitchFamily="2" charset="2"/>
              </a:rPr>
              <a:t> C</a:t>
            </a:r>
            <a:r>
              <a:rPr lang="es-ES" sz="1700" dirty="0" smtClean="0">
                <a:solidFill>
                  <a:schemeClr val="bg1"/>
                </a:solidFill>
                <a:latin typeface="Segoe UI" panose="020B0502040204020203" pitchFamily="34" charset="0"/>
                <a:cs typeface="Segoe UI" panose="020B0502040204020203" pitchFamily="34" charset="0"/>
              </a:rPr>
              <a:t>ơ </a:t>
            </a:r>
            <a:r>
              <a:rPr lang="es-ES" sz="1700" dirty="0" err="1">
                <a:solidFill>
                  <a:schemeClr val="bg1"/>
                </a:solidFill>
                <a:latin typeface="Segoe UI" panose="020B0502040204020203" pitchFamily="34" charset="0"/>
                <a:cs typeface="Segoe UI" panose="020B0502040204020203" pitchFamily="34" charset="0"/>
              </a:rPr>
              <a:t>sở</a:t>
            </a:r>
            <a:r>
              <a:rPr lang="es-ES" sz="1700" dirty="0">
                <a:solidFill>
                  <a:schemeClr val="bg1"/>
                </a:solidFill>
                <a:latin typeface="Segoe UI" panose="020B0502040204020203" pitchFamily="34" charset="0"/>
                <a:cs typeface="Segoe UI" panose="020B0502040204020203" pitchFamily="34" charset="0"/>
              </a:rPr>
              <a:t> </a:t>
            </a:r>
            <a:r>
              <a:rPr lang="vi-VN" sz="1700" dirty="0">
                <a:solidFill>
                  <a:schemeClr val="bg1"/>
                </a:solidFill>
                <a:latin typeface="Segoe UI" panose="020B0502040204020203" pitchFamily="34" charset="0"/>
                <a:cs typeface="Segoe UI" panose="020B0502040204020203" pitchFamily="34" charset="0"/>
              </a:rPr>
              <a:t>tôn giáo</a:t>
            </a:r>
            <a:r>
              <a:rPr lang="es-ES" sz="1700" dirty="0">
                <a:solidFill>
                  <a:schemeClr val="bg1"/>
                </a:solidFill>
                <a:latin typeface="Segoe UI" panose="020B0502040204020203" pitchFamily="34" charset="0"/>
                <a:cs typeface="Segoe UI" panose="020B0502040204020203" pitchFamily="34" charset="0"/>
              </a:rPr>
              <a:t>, </a:t>
            </a:r>
            <a:r>
              <a:rPr lang="es-ES" sz="1700" dirty="0" err="1">
                <a:solidFill>
                  <a:schemeClr val="bg1"/>
                </a:solidFill>
                <a:latin typeface="Segoe UI" panose="020B0502040204020203" pitchFamily="34" charset="0"/>
                <a:cs typeface="Segoe UI" panose="020B0502040204020203" pitchFamily="34" charset="0"/>
              </a:rPr>
              <a:t>tín</a:t>
            </a:r>
            <a:r>
              <a:rPr lang="es-ES" sz="1700" dirty="0">
                <a:solidFill>
                  <a:schemeClr val="bg1"/>
                </a:solidFill>
                <a:latin typeface="Segoe UI" panose="020B0502040204020203" pitchFamily="34" charset="0"/>
                <a:cs typeface="Segoe UI" panose="020B0502040204020203" pitchFamily="34" charset="0"/>
              </a:rPr>
              <a:t> </a:t>
            </a:r>
            <a:r>
              <a:rPr lang="es-ES" sz="1700" dirty="0" err="1" smtClean="0">
                <a:solidFill>
                  <a:schemeClr val="bg1"/>
                </a:solidFill>
                <a:latin typeface="Segoe UI" panose="020B0502040204020203" pitchFamily="34" charset="0"/>
                <a:cs typeface="Segoe UI" panose="020B0502040204020203" pitchFamily="34" charset="0"/>
              </a:rPr>
              <a:t>ngưỡng</a:t>
            </a:r>
            <a:endParaRPr lang="vi-VN" sz="17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0416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7" grpId="0" animBg="1"/>
      <p:bldP spid="16"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6"/>
          <p:cNvGrpSpPr/>
          <p:nvPr/>
        </p:nvGrpSpPr>
        <p:grpSpPr>
          <a:xfrm>
            <a:off x="6989293" y="1453229"/>
            <a:ext cx="1013433" cy="1013433"/>
            <a:chOff x="0" y="0"/>
            <a:chExt cx="812800" cy="812800"/>
          </a:xfrm>
        </p:grpSpPr>
        <p:sp>
          <p:nvSpPr>
            <p:cNvPr id="39"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3E3E"/>
            </a:solidFill>
          </p:spPr>
        </p:sp>
        <p:sp>
          <p:nvSpPr>
            <p:cNvPr id="40" name="TextBox 8"/>
            <p:cNvSpPr txBox="1"/>
            <p:nvPr/>
          </p:nvSpPr>
          <p:spPr>
            <a:xfrm>
              <a:off x="76200" y="38100"/>
              <a:ext cx="660400" cy="698500"/>
            </a:xfrm>
            <a:prstGeom prst="rect">
              <a:avLst/>
            </a:prstGeom>
          </p:spPr>
          <p:txBody>
            <a:bodyPr lIns="50800" tIns="50800" rIns="50800" bIns="50800" rtlCol="0" anchor="ctr"/>
            <a:lstStyle/>
            <a:p>
              <a:pPr algn="ctr">
                <a:lnSpc>
                  <a:spcPts val="1772"/>
                </a:lnSpc>
                <a:spcBef>
                  <a:spcPct val="0"/>
                </a:spcBef>
              </a:pPr>
              <a:endParaRPr/>
            </a:p>
          </p:txBody>
        </p:sp>
      </p:grpSp>
      <p:grpSp>
        <p:nvGrpSpPr>
          <p:cNvPr id="41" name="Group 9"/>
          <p:cNvGrpSpPr/>
          <p:nvPr/>
        </p:nvGrpSpPr>
        <p:grpSpPr>
          <a:xfrm>
            <a:off x="6989293" y="2881569"/>
            <a:ext cx="1013433" cy="1013433"/>
            <a:chOff x="0" y="0"/>
            <a:chExt cx="812800" cy="812800"/>
          </a:xfrm>
        </p:grpSpPr>
        <p:sp>
          <p:nvSpPr>
            <p:cNvPr id="42"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FC6BB"/>
            </a:solidFill>
          </p:spPr>
        </p:sp>
        <p:sp>
          <p:nvSpPr>
            <p:cNvPr id="43" name="TextBox 11"/>
            <p:cNvSpPr txBox="1"/>
            <p:nvPr/>
          </p:nvSpPr>
          <p:spPr>
            <a:xfrm>
              <a:off x="76200" y="38100"/>
              <a:ext cx="660400" cy="698500"/>
            </a:xfrm>
            <a:prstGeom prst="rect">
              <a:avLst/>
            </a:prstGeom>
          </p:spPr>
          <p:txBody>
            <a:bodyPr lIns="50800" tIns="50800" rIns="50800" bIns="50800" rtlCol="0" anchor="ctr"/>
            <a:lstStyle/>
            <a:p>
              <a:pPr algn="ctr">
                <a:lnSpc>
                  <a:spcPts val="1772"/>
                </a:lnSpc>
                <a:spcBef>
                  <a:spcPct val="0"/>
                </a:spcBef>
              </a:pPr>
              <a:endParaRPr/>
            </a:p>
          </p:txBody>
        </p:sp>
      </p:grpSp>
      <p:grpSp>
        <p:nvGrpSpPr>
          <p:cNvPr id="44" name="Group 12"/>
          <p:cNvGrpSpPr/>
          <p:nvPr/>
        </p:nvGrpSpPr>
        <p:grpSpPr>
          <a:xfrm>
            <a:off x="6989293" y="4308190"/>
            <a:ext cx="1013433" cy="1013433"/>
            <a:chOff x="0" y="0"/>
            <a:chExt cx="812800" cy="812800"/>
          </a:xfrm>
        </p:grpSpPr>
        <p:sp>
          <p:nvSpPr>
            <p:cNvPr id="45"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B6FF"/>
            </a:solidFill>
          </p:spPr>
        </p:sp>
        <p:sp>
          <p:nvSpPr>
            <p:cNvPr id="46" name="TextBox 14"/>
            <p:cNvSpPr txBox="1"/>
            <p:nvPr/>
          </p:nvSpPr>
          <p:spPr>
            <a:xfrm>
              <a:off x="76200" y="38100"/>
              <a:ext cx="660400" cy="698500"/>
            </a:xfrm>
            <a:prstGeom prst="rect">
              <a:avLst/>
            </a:prstGeom>
          </p:spPr>
          <p:txBody>
            <a:bodyPr lIns="50800" tIns="50800" rIns="50800" bIns="50800" rtlCol="0" anchor="ctr"/>
            <a:lstStyle/>
            <a:p>
              <a:pPr algn="ctr">
                <a:lnSpc>
                  <a:spcPts val="1772"/>
                </a:lnSpc>
                <a:spcBef>
                  <a:spcPct val="0"/>
                </a:spcBef>
              </a:pPr>
              <a:endParaRPr/>
            </a:p>
          </p:txBody>
        </p:sp>
      </p:grpSp>
      <p:sp>
        <p:nvSpPr>
          <p:cNvPr id="47" name="TextBox 15"/>
          <p:cNvSpPr txBox="1"/>
          <p:nvPr/>
        </p:nvSpPr>
        <p:spPr>
          <a:xfrm>
            <a:off x="251857" y="2335723"/>
            <a:ext cx="4923303" cy="624103"/>
          </a:xfrm>
          <a:prstGeom prst="rect">
            <a:avLst/>
          </a:prstGeom>
        </p:spPr>
        <p:txBody>
          <a:bodyPr wrap="square" lIns="0" tIns="0" rIns="0" bIns="0" rtlCol="0" anchor="t">
            <a:spAutoFit/>
          </a:bodyPr>
          <a:lstStyle/>
          <a:p>
            <a:pPr algn="ctr">
              <a:lnSpc>
                <a:spcPts val="4853"/>
              </a:lnSpc>
            </a:pPr>
            <a:r>
              <a:rPr lang="en-US" sz="4000" b="1" dirty="0">
                <a:solidFill>
                  <a:srgbClr val="FA3E3E"/>
                </a:solidFill>
                <a:latin typeface="Arial Rounded MT Bold" pitchFamily="34" charset="0"/>
              </a:rPr>
              <a:t>PHIẾU ĐIỀU TRA</a:t>
            </a:r>
          </a:p>
        </p:txBody>
      </p:sp>
      <p:sp>
        <p:nvSpPr>
          <p:cNvPr id="48" name="TextBox 16"/>
          <p:cNvSpPr txBox="1"/>
          <p:nvPr/>
        </p:nvSpPr>
        <p:spPr>
          <a:xfrm>
            <a:off x="7084132" y="1693459"/>
            <a:ext cx="823755" cy="628377"/>
          </a:xfrm>
          <a:prstGeom prst="rect">
            <a:avLst/>
          </a:prstGeom>
        </p:spPr>
        <p:txBody>
          <a:bodyPr lIns="0" tIns="0" rIns="0" bIns="0" rtlCol="0" anchor="t">
            <a:spAutoFit/>
          </a:bodyPr>
          <a:lstStyle/>
          <a:p>
            <a:pPr algn="ctr">
              <a:lnSpc>
                <a:spcPts val="4853"/>
              </a:lnSpc>
            </a:pPr>
            <a:r>
              <a:rPr lang="en-US" sz="5300">
                <a:solidFill>
                  <a:srgbClr val="FFFFFF"/>
                </a:solidFill>
                <a:latin typeface="Bobby Jones Soft"/>
              </a:rPr>
              <a:t>01</a:t>
            </a:r>
          </a:p>
        </p:txBody>
      </p:sp>
      <p:sp>
        <p:nvSpPr>
          <p:cNvPr id="49" name="TextBox 17"/>
          <p:cNvSpPr txBox="1"/>
          <p:nvPr/>
        </p:nvSpPr>
        <p:spPr>
          <a:xfrm>
            <a:off x="7084132" y="3121791"/>
            <a:ext cx="823755" cy="628377"/>
          </a:xfrm>
          <a:prstGeom prst="rect">
            <a:avLst/>
          </a:prstGeom>
        </p:spPr>
        <p:txBody>
          <a:bodyPr lIns="0" tIns="0" rIns="0" bIns="0" rtlCol="0" anchor="t">
            <a:spAutoFit/>
          </a:bodyPr>
          <a:lstStyle/>
          <a:p>
            <a:pPr algn="ctr">
              <a:lnSpc>
                <a:spcPts val="4853"/>
              </a:lnSpc>
            </a:pPr>
            <a:r>
              <a:rPr lang="en-US" sz="5300">
                <a:solidFill>
                  <a:srgbClr val="FFFFFF"/>
                </a:solidFill>
                <a:latin typeface="Bobby Jones Soft"/>
              </a:rPr>
              <a:t>02</a:t>
            </a:r>
          </a:p>
        </p:txBody>
      </p:sp>
      <p:sp>
        <p:nvSpPr>
          <p:cNvPr id="50" name="TextBox 18"/>
          <p:cNvSpPr txBox="1"/>
          <p:nvPr/>
        </p:nvSpPr>
        <p:spPr>
          <a:xfrm>
            <a:off x="7084132" y="4548420"/>
            <a:ext cx="823755" cy="628377"/>
          </a:xfrm>
          <a:prstGeom prst="rect">
            <a:avLst/>
          </a:prstGeom>
        </p:spPr>
        <p:txBody>
          <a:bodyPr lIns="0" tIns="0" rIns="0" bIns="0" rtlCol="0" anchor="t">
            <a:spAutoFit/>
          </a:bodyPr>
          <a:lstStyle/>
          <a:p>
            <a:pPr algn="ctr">
              <a:lnSpc>
                <a:spcPts val="4853"/>
              </a:lnSpc>
            </a:pPr>
            <a:r>
              <a:rPr lang="en-US" sz="5300">
                <a:solidFill>
                  <a:srgbClr val="FFFFFF"/>
                </a:solidFill>
                <a:latin typeface="Bobby Jones Soft"/>
              </a:rPr>
              <a:t>03</a:t>
            </a:r>
          </a:p>
        </p:txBody>
      </p:sp>
      <p:sp>
        <p:nvSpPr>
          <p:cNvPr id="51" name="TextBox 19"/>
          <p:cNvSpPr txBox="1"/>
          <p:nvPr/>
        </p:nvSpPr>
        <p:spPr>
          <a:xfrm>
            <a:off x="337466" y="3280925"/>
            <a:ext cx="3801379" cy="243656"/>
          </a:xfrm>
          <a:prstGeom prst="rect">
            <a:avLst/>
          </a:prstGeom>
        </p:spPr>
        <p:txBody>
          <a:bodyPr lIns="0" tIns="0" rIns="0" bIns="0" rtlCol="0" anchor="t">
            <a:spAutoFit/>
          </a:bodyPr>
          <a:lstStyle/>
          <a:p>
            <a:pPr algn="just">
              <a:lnSpc>
                <a:spcPts val="1866"/>
              </a:lnSpc>
              <a:spcBef>
                <a:spcPct val="0"/>
              </a:spcBef>
            </a:pPr>
            <a:endParaRPr lang="en-US" sz="1300" dirty="0">
              <a:solidFill>
                <a:srgbClr val="000000"/>
              </a:solidFill>
              <a:latin typeface="IreneFlorentina Bold Italics"/>
            </a:endParaRPr>
          </a:p>
        </p:txBody>
      </p:sp>
      <p:sp>
        <p:nvSpPr>
          <p:cNvPr id="52" name="TextBox 20"/>
          <p:cNvSpPr txBox="1"/>
          <p:nvPr/>
        </p:nvSpPr>
        <p:spPr>
          <a:xfrm>
            <a:off x="8355458" y="1527840"/>
            <a:ext cx="2286336" cy="487313"/>
          </a:xfrm>
          <a:prstGeom prst="rect">
            <a:avLst/>
          </a:prstGeom>
        </p:spPr>
        <p:txBody>
          <a:bodyPr lIns="0" tIns="0" rIns="0" bIns="0" rtlCol="0" anchor="t">
            <a:spAutoFit/>
          </a:bodyPr>
          <a:lstStyle/>
          <a:p>
            <a:pPr marL="228301" indent="-228301" algn="just">
              <a:lnSpc>
                <a:spcPts val="1866"/>
              </a:lnSpc>
              <a:spcBef>
                <a:spcPct val="0"/>
              </a:spcBef>
              <a:buFont typeface="Wingdings" pitchFamily="2" charset="2"/>
              <a:buChar char="Ø"/>
            </a:pPr>
            <a:r>
              <a:rPr lang="vi-VN" sz="1600" dirty="0">
                <a:latin typeface="Calibri" pitchFamily="34" charset="0"/>
                <a:cs typeface="Calibri" pitchFamily="34" charset="0"/>
              </a:rPr>
              <a:t>ĐVSN công lập </a:t>
            </a:r>
          </a:p>
          <a:p>
            <a:pPr marL="228301" indent="-228301" algn="just">
              <a:lnSpc>
                <a:spcPts val="1866"/>
              </a:lnSpc>
              <a:spcBef>
                <a:spcPct val="0"/>
              </a:spcBef>
              <a:buFont typeface="Wingdings" pitchFamily="2" charset="2"/>
              <a:buChar char="Ø"/>
            </a:pPr>
            <a:r>
              <a:rPr lang="vi-VN" sz="1600" dirty="0">
                <a:latin typeface="Calibri" pitchFamily="34" charset="0"/>
                <a:cs typeface="Calibri" pitchFamily="34" charset="0"/>
              </a:rPr>
              <a:t>ĐVSN ngoài công lập</a:t>
            </a:r>
            <a:endParaRPr lang="en-US" sz="1600" dirty="0">
              <a:latin typeface="Calibri" pitchFamily="34" charset="0"/>
              <a:cs typeface="Calibri" pitchFamily="34" charset="0"/>
            </a:endParaRPr>
          </a:p>
        </p:txBody>
      </p:sp>
      <p:sp>
        <p:nvSpPr>
          <p:cNvPr id="53" name="TextBox 21"/>
          <p:cNvSpPr txBox="1"/>
          <p:nvPr/>
        </p:nvSpPr>
        <p:spPr>
          <a:xfrm>
            <a:off x="8355458" y="2908096"/>
            <a:ext cx="2286336" cy="1461939"/>
          </a:xfrm>
          <a:prstGeom prst="rect">
            <a:avLst/>
          </a:prstGeom>
        </p:spPr>
        <p:txBody>
          <a:bodyPr lIns="0" tIns="0" rIns="0" bIns="0" rtlCol="0" anchor="t">
            <a:spAutoFit/>
          </a:bodyPr>
          <a:lstStyle/>
          <a:p>
            <a:pPr marL="228301" indent="-228301" algn="just">
              <a:lnSpc>
                <a:spcPts val="1866"/>
              </a:lnSpc>
              <a:spcBef>
                <a:spcPct val="0"/>
              </a:spcBef>
              <a:buFont typeface="Wingdings" pitchFamily="2" charset="2"/>
              <a:buChar char="Ø"/>
            </a:pPr>
            <a:r>
              <a:rPr lang="en-US" sz="1600" dirty="0" err="1">
                <a:solidFill>
                  <a:srgbClr val="000000"/>
                </a:solidFill>
                <a:latin typeface="IreneFlorentina Bold Italics"/>
              </a:rPr>
              <a:t>Hội</a:t>
            </a:r>
            <a:r>
              <a:rPr lang="en-US" sz="1600" dirty="0"/>
              <a:t>, </a:t>
            </a:r>
            <a:r>
              <a:rPr lang="en-US" sz="1600" dirty="0" err="1"/>
              <a:t>liên</a:t>
            </a:r>
            <a:r>
              <a:rPr lang="en-US" sz="1600" dirty="0"/>
              <a:t> </a:t>
            </a:r>
            <a:r>
              <a:rPr lang="en-US" sz="1600" dirty="0" err="1"/>
              <a:t>hiệp</a:t>
            </a:r>
            <a:r>
              <a:rPr lang="en-US" sz="1600" dirty="0"/>
              <a:t> </a:t>
            </a:r>
            <a:r>
              <a:rPr lang="en-US" sz="1600" dirty="0" err="1"/>
              <a:t>hội</a:t>
            </a:r>
            <a:r>
              <a:rPr lang="en-US" sz="1600" dirty="0"/>
              <a:t>, </a:t>
            </a:r>
            <a:r>
              <a:rPr lang="en-US" sz="1600" dirty="0" err="1"/>
              <a:t>tổng</a:t>
            </a:r>
            <a:r>
              <a:rPr lang="en-US" sz="1600" dirty="0"/>
              <a:t> </a:t>
            </a:r>
            <a:r>
              <a:rPr lang="en-US" sz="1600" dirty="0" err="1"/>
              <a:t>hội</a:t>
            </a:r>
            <a:r>
              <a:rPr lang="en-US" sz="1600" dirty="0"/>
              <a:t>, </a:t>
            </a:r>
            <a:r>
              <a:rPr lang="en-US" sz="1600" dirty="0" err="1"/>
              <a:t>liên</a:t>
            </a:r>
            <a:r>
              <a:rPr lang="en-US" sz="1600" dirty="0"/>
              <a:t> </a:t>
            </a:r>
            <a:r>
              <a:rPr lang="en-US" sz="1600" dirty="0" err="1"/>
              <a:t>đoàn</a:t>
            </a:r>
            <a:r>
              <a:rPr lang="en-US" sz="1600" dirty="0"/>
              <a:t>, </a:t>
            </a:r>
            <a:r>
              <a:rPr lang="en-US" sz="1600" dirty="0" err="1"/>
              <a:t>hiệp</a:t>
            </a:r>
            <a:r>
              <a:rPr lang="en-US" sz="1600" dirty="0"/>
              <a:t> </a:t>
            </a:r>
            <a:r>
              <a:rPr lang="en-US" sz="1600" dirty="0" err="1"/>
              <a:t>hội</a:t>
            </a:r>
            <a:r>
              <a:rPr lang="en-US" sz="1600" dirty="0"/>
              <a:t>, </a:t>
            </a:r>
            <a:r>
              <a:rPr lang="en-US" sz="1600" dirty="0" err="1"/>
              <a:t>câu</a:t>
            </a:r>
            <a:r>
              <a:rPr lang="en-US" sz="1600" dirty="0"/>
              <a:t> </a:t>
            </a:r>
            <a:r>
              <a:rPr lang="en-US" sz="1600" dirty="0" err="1"/>
              <a:t>lạc</a:t>
            </a:r>
            <a:r>
              <a:rPr lang="en-US" sz="1600" dirty="0"/>
              <a:t> </a:t>
            </a:r>
            <a:r>
              <a:rPr lang="en-US" sz="1600" dirty="0" err="1"/>
              <a:t>bộ</a:t>
            </a:r>
            <a:r>
              <a:rPr lang="en-US" sz="1600" dirty="0"/>
              <a:t> </a:t>
            </a:r>
            <a:r>
              <a:rPr lang="en-US" sz="1600" dirty="0" err="1"/>
              <a:t>có</a:t>
            </a:r>
            <a:r>
              <a:rPr lang="en-US" sz="1600" dirty="0"/>
              <a:t> </a:t>
            </a:r>
            <a:r>
              <a:rPr lang="en-US" sz="1600" dirty="0" err="1"/>
              <a:t>tư</a:t>
            </a:r>
            <a:r>
              <a:rPr lang="en-US" sz="1600" dirty="0"/>
              <a:t> </a:t>
            </a:r>
            <a:r>
              <a:rPr lang="en-US" sz="1600" dirty="0" err="1"/>
              <a:t>cách</a:t>
            </a:r>
            <a:r>
              <a:rPr lang="en-US" sz="1600" dirty="0"/>
              <a:t> </a:t>
            </a:r>
            <a:r>
              <a:rPr lang="en-US" sz="1600" dirty="0" err="1"/>
              <a:t>pháp</a:t>
            </a:r>
            <a:r>
              <a:rPr lang="en-US" sz="1600" dirty="0"/>
              <a:t> </a:t>
            </a:r>
            <a:r>
              <a:rPr lang="en-US" sz="1600" dirty="0" err="1"/>
              <a:t>nhân</a:t>
            </a:r>
            <a:r>
              <a:rPr lang="en-US" sz="1600" dirty="0"/>
              <a:t>…</a:t>
            </a:r>
          </a:p>
          <a:p>
            <a:pPr marL="228301" indent="-228301" algn="just">
              <a:lnSpc>
                <a:spcPts val="1866"/>
              </a:lnSpc>
              <a:spcBef>
                <a:spcPct val="0"/>
              </a:spcBef>
              <a:buFont typeface="Wingdings" pitchFamily="2" charset="2"/>
              <a:buChar char="Ø"/>
            </a:pPr>
            <a:r>
              <a:rPr lang="en-US" sz="1600" dirty="0"/>
              <a:t>T</a:t>
            </a:r>
            <a:r>
              <a:rPr lang="es-ES" sz="1600" dirty="0"/>
              <a:t>ổ </a:t>
            </a:r>
            <a:r>
              <a:rPr lang="es-ES" sz="1600" dirty="0" err="1"/>
              <a:t>chức</a:t>
            </a:r>
            <a:r>
              <a:rPr lang="es-ES" sz="1600" dirty="0"/>
              <a:t> phi </a:t>
            </a:r>
            <a:r>
              <a:rPr lang="es-ES" sz="1600" dirty="0" err="1"/>
              <a:t>chính</a:t>
            </a:r>
            <a:r>
              <a:rPr lang="es-ES" sz="1600" dirty="0"/>
              <a:t> </a:t>
            </a:r>
            <a:r>
              <a:rPr lang="es-ES" sz="1600" dirty="0" err="1"/>
              <a:t>phủ</a:t>
            </a:r>
            <a:r>
              <a:rPr lang="es-ES" sz="1600" dirty="0"/>
              <a:t> </a:t>
            </a:r>
            <a:r>
              <a:rPr lang="es-ES" sz="1600" dirty="0" err="1"/>
              <a:t>nước</a:t>
            </a:r>
            <a:r>
              <a:rPr lang="es-ES" sz="1600" dirty="0"/>
              <a:t> </a:t>
            </a:r>
            <a:r>
              <a:rPr lang="es-ES" sz="1600" dirty="0" err="1"/>
              <a:t>ngoài</a:t>
            </a:r>
            <a:r>
              <a:rPr lang="es-ES" sz="1600" dirty="0"/>
              <a:t> </a:t>
            </a:r>
            <a:r>
              <a:rPr lang="es-ES" sz="1600" dirty="0" err="1"/>
              <a:t>tại</a:t>
            </a:r>
            <a:r>
              <a:rPr lang="es-ES" sz="1600" dirty="0"/>
              <a:t> </a:t>
            </a:r>
            <a:r>
              <a:rPr lang="es-ES" sz="1600" dirty="0" err="1"/>
              <a:t>Việt</a:t>
            </a:r>
            <a:r>
              <a:rPr lang="es-ES" sz="1600" dirty="0"/>
              <a:t> </a:t>
            </a:r>
            <a:r>
              <a:rPr lang="es-ES" sz="1600" dirty="0" err="1"/>
              <a:t>Nam</a:t>
            </a:r>
            <a:endParaRPr lang="en-US" sz="1600" dirty="0">
              <a:solidFill>
                <a:srgbClr val="000000"/>
              </a:solidFill>
              <a:latin typeface="IreneFlorentina Bold Italics"/>
            </a:endParaRPr>
          </a:p>
        </p:txBody>
      </p:sp>
      <p:sp>
        <p:nvSpPr>
          <p:cNvPr id="54" name="TextBox 23"/>
          <p:cNvSpPr txBox="1"/>
          <p:nvPr/>
        </p:nvSpPr>
        <p:spPr>
          <a:xfrm>
            <a:off x="8355458" y="5051242"/>
            <a:ext cx="3150742" cy="243656"/>
          </a:xfrm>
          <a:prstGeom prst="rect">
            <a:avLst/>
          </a:prstGeom>
        </p:spPr>
        <p:txBody>
          <a:bodyPr wrap="square" lIns="0" tIns="0" rIns="0" bIns="0" rtlCol="0" anchor="t">
            <a:spAutoFit/>
          </a:bodyPr>
          <a:lstStyle/>
          <a:p>
            <a:pPr marL="228301" indent="-228301" algn="just">
              <a:lnSpc>
                <a:spcPts val="1866"/>
              </a:lnSpc>
              <a:spcBef>
                <a:spcPct val="0"/>
              </a:spcBef>
              <a:buFont typeface="Wingdings" pitchFamily="2" charset="2"/>
              <a:buChar char="Ø"/>
            </a:pPr>
            <a:r>
              <a:rPr lang="vi-VN" sz="1600" dirty="0">
                <a:solidFill>
                  <a:srgbClr val="000000"/>
                </a:solidFill>
                <a:latin typeface="Calibri" pitchFamily="34" charset="0"/>
                <a:cs typeface="Calibri" pitchFamily="34" charset="0"/>
                <a:sym typeface="Wingdings" pitchFamily="2" charset="2"/>
              </a:rPr>
              <a:t>Cơ sở tôn giáo, tín ngưỡng</a:t>
            </a:r>
            <a:endParaRPr lang="en-US" sz="1600" dirty="0">
              <a:solidFill>
                <a:srgbClr val="000000"/>
              </a:solidFill>
              <a:latin typeface="Calibri" pitchFamily="34" charset="0"/>
              <a:cs typeface="Calibri" pitchFamily="34" charset="0"/>
            </a:endParaRPr>
          </a:p>
        </p:txBody>
      </p:sp>
      <p:sp>
        <p:nvSpPr>
          <p:cNvPr id="55" name="TextBox 24"/>
          <p:cNvSpPr txBox="1"/>
          <p:nvPr/>
        </p:nvSpPr>
        <p:spPr>
          <a:xfrm>
            <a:off x="8355459" y="1238712"/>
            <a:ext cx="2434717" cy="256481"/>
          </a:xfrm>
          <a:prstGeom prst="rect">
            <a:avLst/>
          </a:prstGeom>
        </p:spPr>
        <p:txBody>
          <a:bodyPr lIns="0" tIns="0" rIns="0" bIns="0" rtlCol="0" anchor="t">
            <a:spAutoFit/>
          </a:bodyPr>
          <a:lstStyle/>
          <a:p>
            <a:pPr>
              <a:lnSpc>
                <a:spcPts val="2000"/>
              </a:lnSpc>
            </a:pPr>
            <a:r>
              <a:rPr lang="en-US" sz="2000" dirty="0">
                <a:solidFill>
                  <a:srgbClr val="E40E55"/>
                </a:solidFill>
                <a:latin typeface="Bobby Jones Soft Bold"/>
              </a:rPr>
              <a:t>PHIẾU 01/SN</a:t>
            </a:r>
          </a:p>
        </p:txBody>
      </p:sp>
      <p:sp>
        <p:nvSpPr>
          <p:cNvPr id="56" name="TextBox 25"/>
          <p:cNvSpPr txBox="1"/>
          <p:nvPr/>
        </p:nvSpPr>
        <p:spPr>
          <a:xfrm>
            <a:off x="8355459" y="2565402"/>
            <a:ext cx="2434717" cy="256481"/>
          </a:xfrm>
          <a:prstGeom prst="rect">
            <a:avLst/>
          </a:prstGeom>
        </p:spPr>
        <p:txBody>
          <a:bodyPr lIns="0" tIns="0" rIns="0" bIns="0" rtlCol="0" anchor="t">
            <a:spAutoFit/>
          </a:bodyPr>
          <a:lstStyle/>
          <a:p>
            <a:pPr>
              <a:lnSpc>
                <a:spcPts val="2000"/>
              </a:lnSpc>
            </a:pPr>
            <a:r>
              <a:rPr lang="en-US" sz="2000" dirty="0">
                <a:solidFill>
                  <a:srgbClr val="0FC6BB"/>
                </a:solidFill>
                <a:latin typeface="Bobby Jones Soft Bold"/>
              </a:rPr>
              <a:t>PHIẾU 02/VVL-H</a:t>
            </a:r>
          </a:p>
        </p:txBody>
      </p:sp>
      <p:sp>
        <p:nvSpPr>
          <p:cNvPr id="57" name="TextBox 29"/>
          <p:cNvSpPr txBox="1"/>
          <p:nvPr/>
        </p:nvSpPr>
        <p:spPr>
          <a:xfrm>
            <a:off x="8355459" y="4805472"/>
            <a:ext cx="2434717" cy="256481"/>
          </a:xfrm>
          <a:prstGeom prst="rect">
            <a:avLst/>
          </a:prstGeom>
        </p:spPr>
        <p:txBody>
          <a:bodyPr lIns="0" tIns="0" rIns="0" bIns="0" rtlCol="0" anchor="t">
            <a:spAutoFit/>
          </a:bodyPr>
          <a:lstStyle/>
          <a:p>
            <a:pPr>
              <a:lnSpc>
                <a:spcPts val="2000"/>
              </a:lnSpc>
            </a:pPr>
            <a:r>
              <a:rPr lang="en-US" sz="2000" dirty="0">
                <a:solidFill>
                  <a:srgbClr val="38B6FF"/>
                </a:solidFill>
                <a:latin typeface="Bobby Jones Soft Bold"/>
              </a:rPr>
              <a:t>PHIẾU 02/VVL-TG</a:t>
            </a:r>
          </a:p>
        </p:txBody>
      </p:sp>
      <p:grpSp>
        <p:nvGrpSpPr>
          <p:cNvPr id="58" name="Group 32"/>
          <p:cNvGrpSpPr/>
          <p:nvPr/>
        </p:nvGrpSpPr>
        <p:grpSpPr>
          <a:xfrm>
            <a:off x="11986533" y="3926866"/>
            <a:ext cx="410959" cy="410959"/>
            <a:chOff x="0" y="0"/>
            <a:chExt cx="812800" cy="812800"/>
          </a:xfrm>
        </p:grpSpPr>
        <p:sp>
          <p:nvSpPr>
            <p:cNvPr id="59"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AD0E"/>
            </a:solidFill>
          </p:spPr>
        </p:sp>
        <p:sp>
          <p:nvSpPr>
            <p:cNvPr id="60" name="TextBox 34"/>
            <p:cNvSpPr txBox="1"/>
            <p:nvPr/>
          </p:nvSpPr>
          <p:spPr>
            <a:xfrm>
              <a:off x="76200" y="38100"/>
              <a:ext cx="660400" cy="698500"/>
            </a:xfrm>
            <a:prstGeom prst="rect">
              <a:avLst/>
            </a:prstGeom>
          </p:spPr>
          <p:txBody>
            <a:bodyPr lIns="50800" tIns="50800" rIns="50800" bIns="50800" rtlCol="0" anchor="ctr"/>
            <a:lstStyle/>
            <a:p>
              <a:pPr algn="ctr">
                <a:lnSpc>
                  <a:spcPts val="1772"/>
                </a:lnSpc>
                <a:spcBef>
                  <a:spcPct val="0"/>
                </a:spcBef>
              </a:pPr>
              <a:endParaRPr/>
            </a:p>
          </p:txBody>
        </p:sp>
      </p:grpSp>
      <p:grpSp>
        <p:nvGrpSpPr>
          <p:cNvPr id="61" name="Group 35"/>
          <p:cNvGrpSpPr/>
          <p:nvPr/>
        </p:nvGrpSpPr>
        <p:grpSpPr>
          <a:xfrm>
            <a:off x="11931877" y="1959947"/>
            <a:ext cx="390761" cy="390761"/>
            <a:chOff x="0" y="0"/>
            <a:chExt cx="812800" cy="812800"/>
          </a:xfrm>
        </p:grpSpPr>
        <p:sp>
          <p:nvSpPr>
            <p:cNvPr id="62" name="Freeform 3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B6FF"/>
            </a:solidFill>
          </p:spPr>
        </p:sp>
        <p:sp>
          <p:nvSpPr>
            <p:cNvPr id="63" name="TextBox 37"/>
            <p:cNvSpPr txBox="1"/>
            <p:nvPr/>
          </p:nvSpPr>
          <p:spPr>
            <a:xfrm>
              <a:off x="76200" y="38100"/>
              <a:ext cx="660400" cy="698500"/>
            </a:xfrm>
            <a:prstGeom prst="rect">
              <a:avLst/>
            </a:prstGeom>
          </p:spPr>
          <p:txBody>
            <a:bodyPr lIns="50800" tIns="50800" rIns="50800" bIns="50800" rtlCol="0" anchor="ctr"/>
            <a:lstStyle/>
            <a:p>
              <a:pPr algn="ctr">
                <a:lnSpc>
                  <a:spcPts val="1772"/>
                </a:lnSpc>
                <a:spcBef>
                  <a:spcPct val="0"/>
                </a:spcBef>
              </a:pPr>
              <a:endParaRPr/>
            </a:p>
          </p:txBody>
        </p:sp>
      </p:grpSp>
      <p:grpSp>
        <p:nvGrpSpPr>
          <p:cNvPr id="67" name="Group 41"/>
          <p:cNvGrpSpPr/>
          <p:nvPr/>
        </p:nvGrpSpPr>
        <p:grpSpPr>
          <a:xfrm>
            <a:off x="170582" y="170584"/>
            <a:ext cx="866936" cy="832719"/>
            <a:chOff x="0" y="0"/>
            <a:chExt cx="812800" cy="812800"/>
          </a:xfrm>
        </p:grpSpPr>
        <p:sp>
          <p:nvSpPr>
            <p:cNvPr id="68" name="Freeform 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FC6BB"/>
            </a:solidFill>
          </p:spPr>
        </p:sp>
        <p:sp>
          <p:nvSpPr>
            <p:cNvPr id="69" name="TextBox 43"/>
            <p:cNvSpPr txBox="1"/>
            <p:nvPr/>
          </p:nvSpPr>
          <p:spPr>
            <a:xfrm>
              <a:off x="76200" y="38100"/>
              <a:ext cx="660400" cy="698500"/>
            </a:xfrm>
            <a:prstGeom prst="rect">
              <a:avLst/>
            </a:prstGeom>
          </p:spPr>
          <p:txBody>
            <a:bodyPr lIns="50800" tIns="50800" rIns="50800" bIns="50800" rtlCol="0" anchor="ctr"/>
            <a:lstStyle/>
            <a:p>
              <a:pPr algn="ctr">
                <a:lnSpc>
                  <a:spcPts val="1772"/>
                </a:lnSpc>
                <a:spcBef>
                  <a:spcPct val="0"/>
                </a:spcBef>
              </a:pPr>
              <a:endParaRPr/>
            </a:p>
          </p:txBody>
        </p:sp>
      </p:grpSp>
      <p:sp>
        <p:nvSpPr>
          <p:cNvPr id="70" name="Arc 69"/>
          <p:cNvSpPr/>
          <p:nvPr/>
        </p:nvSpPr>
        <p:spPr>
          <a:xfrm rot="17940615">
            <a:off x="5902890" y="2008161"/>
            <a:ext cx="1091211" cy="2912676"/>
          </a:xfrm>
          <a:prstGeom prst="arc">
            <a:avLst/>
          </a:prstGeom>
          <a:ln w="762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0882" tIns="30441" rIns="60882" bIns="30441" spcCol="0" rtlCol="0" anchor="ctr"/>
          <a:lstStyle/>
          <a:p>
            <a:pPr algn="ctr"/>
            <a:endParaRPr lang="vi-VN"/>
          </a:p>
        </p:txBody>
      </p:sp>
      <p:sp>
        <p:nvSpPr>
          <p:cNvPr id="73" name="TextBox 20"/>
          <p:cNvSpPr txBox="1"/>
          <p:nvPr/>
        </p:nvSpPr>
        <p:spPr>
          <a:xfrm>
            <a:off x="1147132" y="3417061"/>
            <a:ext cx="3962400" cy="1679092"/>
          </a:xfrm>
          <a:prstGeom prst="rect">
            <a:avLst/>
          </a:prstGeom>
          <a:ln>
            <a:noFill/>
          </a:ln>
        </p:spPr>
        <p:txBody>
          <a:bodyPr wrap="square" lIns="0" tIns="0" rIns="0" bIns="0" rtlCol="0" anchor="t">
            <a:spAutoFit/>
          </a:bodyPr>
          <a:lstStyle/>
          <a:p>
            <a:pPr marL="347323">
              <a:lnSpc>
                <a:spcPts val="2500"/>
              </a:lnSpc>
              <a:spcBef>
                <a:spcPct val="0"/>
              </a:spcBef>
              <a:spcAft>
                <a:spcPts val="800"/>
              </a:spcAft>
            </a:pPr>
            <a:r>
              <a:rPr lang="vi-VN" sz="2000" b="1" dirty="0">
                <a:solidFill>
                  <a:srgbClr val="395594"/>
                </a:solidFill>
                <a:latin typeface="Arial Rounded MT Bold" pitchFamily="34" charset="0"/>
              </a:rPr>
              <a:t>NỘI DUNG ĐIỀU TRA</a:t>
            </a:r>
          </a:p>
          <a:p>
            <a:pPr marL="347323" indent="-172868">
              <a:lnSpc>
                <a:spcPts val="2500"/>
              </a:lnSpc>
              <a:spcBef>
                <a:spcPct val="0"/>
              </a:spcBef>
              <a:buFont typeface="Wingdings" pitchFamily="2" charset="2"/>
              <a:buChar char="§"/>
            </a:pPr>
            <a:r>
              <a:rPr lang="vi-VN" dirty="0" smtClean="0">
                <a:solidFill>
                  <a:srgbClr val="395594"/>
                </a:solidFill>
                <a:latin typeface="Cambria" pitchFamily="18" charset="0"/>
              </a:rPr>
              <a:t>Thông </a:t>
            </a:r>
            <a:r>
              <a:rPr lang="vi-VN" dirty="0">
                <a:solidFill>
                  <a:srgbClr val="395594"/>
                </a:solidFill>
                <a:latin typeface="Cambria" pitchFamily="18" charset="0"/>
              </a:rPr>
              <a:t>tin định danh </a:t>
            </a:r>
            <a:endParaRPr lang="vi-VN" dirty="0" smtClean="0">
              <a:solidFill>
                <a:srgbClr val="395594"/>
              </a:solidFill>
              <a:latin typeface="Cambria" pitchFamily="18" charset="0"/>
            </a:endParaRPr>
          </a:p>
          <a:p>
            <a:pPr marL="347323" indent="-172868">
              <a:lnSpc>
                <a:spcPts val="2500"/>
              </a:lnSpc>
              <a:spcBef>
                <a:spcPct val="0"/>
              </a:spcBef>
              <a:buFont typeface="Wingdings" pitchFamily="2" charset="2"/>
              <a:buChar char="§"/>
            </a:pPr>
            <a:r>
              <a:rPr lang="vi-VN" dirty="0" smtClean="0">
                <a:solidFill>
                  <a:srgbClr val="395594"/>
                </a:solidFill>
                <a:latin typeface="Cambria" pitchFamily="18" charset="0"/>
              </a:rPr>
              <a:t>Thông </a:t>
            </a:r>
            <a:r>
              <a:rPr lang="vi-VN" dirty="0">
                <a:solidFill>
                  <a:srgbClr val="395594"/>
                </a:solidFill>
                <a:latin typeface="Cambria" pitchFamily="18" charset="0"/>
              </a:rPr>
              <a:t>tin về lao </a:t>
            </a:r>
            <a:r>
              <a:rPr lang="vi-VN" dirty="0" smtClean="0">
                <a:solidFill>
                  <a:srgbClr val="395594"/>
                </a:solidFill>
                <a:latin typeface="Cambria" pitchFamily="18" charset="0"/>
              </a:rPr>
              <a:t>động</a:t>
            </a:r>
          </a:p>
          <a:p>
            <a:pPr marL="347323" indent="-172868">
              <a:lnSpc>
                <a:spcPts val="2500"/>
              </a:lnSpc>
              <a:spcBef>
                <a:spcPct val="0"/>
              </a:spcBef>
              <a:buFont typeface="Wingdings" pitchFamily="2" charset="2"/>
              <a:buChar char="§"/>
            </a:pPr>
            <a:r>
              <a:rPr lang="vi-VN" dirty="0" smtClean="0">
                <a:solidFill>
                  <a:srgbClr val="395594"/>
                </a:solidFill>
                <a:latin typeface="Cambria" pitchFamily="18" charset="0"/>
              </a:rPr>
              <a:t>Thông </a:t>
            </a:r>
            <a:r>
              <a:rPr lang="vi-VN" dirty="0">
                <a:solidFill>
                  <a:srgbClr val="395594"/>
                </a:solidFill>
                <a:latin typeface="Cambria" pitchFamily="18" charset="0"/>
              </a:rPr>
              <a:t>tin về tài </a:t>
            </a:r>
            <a:r>
              <a:rPr lang="vi-VN" dirty="0" smtClean="0">
                <a:solidFill>
                  <a:srgbClr val="395594"/>
                </a:solidFill>
                <a:latin typeface="Cambria" pitchFamily="18" charset="0"/>
              </a:rPr>
              <a:t>sản</a:t>
            </a:r>
            <a:endParaRPr lang="vi-VN" dirty="0">
              <a:solidFill>
                <a:srgbClr val="395594"/>
              </a:solidFill>
              <a:latin typeface="Cambria" pitchFamily="18" charset="0"/>
            </a:endParaRPr>
          </a:p>
          <a:p>
            <a:pPr marL="347323" indent="-172868">
              <a:spcBef>
                <a:spcPct val="0"/>
              </a:spcBef>
              <a:buFont typeface="Wingdings" pitchFamily="2" charset="2"/>
              <a:buChar char="§"/>
            </a:pPr>
            <a:r>
              <a:rPr lang="vi-VN" spc="-40" dirty="0">
                <a:solidFill>
                  <a:srgbClr val="395594"/>
                </a:solidFill>
                <a:latin typeface="Cambria" pitchFamily="18" charset="0"/>
              </a:rPr>
              <a:t>Thông tin về kết quả hoạt động</a:t>
            </a:r>
            <a:endParaRPr lang="en-US" spc="-40" dirty="0">
              <a:solidFill>
                <a:srgbClr val="395594"/>
              </a:solidFill>
              <a:latin typeface="Cambria" pitchFamily="18" charset="0"/>
            </a:endParaRPr>
          </a:p>
        </p:txBody>
      </p:sp>
      <p:sp>
        <p:nvSpPr>
          <p:cNvPr id="9" name="Teardrop 8"/>
          <p:cNvSpPr/>
          <p:nvPr/>
        </p:nvSpPr>
        <p:spPr>
          <a:xfrm>
            <a:off x="604049" y="3190356"/>
            <a:ext cx="4403884" cy="2296044"/>
          </a:xfrm>
          <a:prstGeom prst="teardrop">
            <a:avLst/>
          </a:prstGeom>
          <a:noFill/>
          <a:ln>
            <a:solidFill>
              <a:srgbClr val="395594"/>
            </a:solidFill>
          </a:ln>
        </p:spPr>
        <p:style>
          <a:lnRef idx="2">
            <a:schemeClr val="accent1">
              <a:shade val="50000"/>
            </a:schemeClr>
          </a:lnRef>
          <a:fillRef idx="1">
            <a:schemeClr val="accent1"/>
          </a:fillRef>
          <a:effectRef idx="0">
            <a:schemeClr val="accent1"/>
          </a:effectRef>
          <a:fontRef idx="minor">
            <a:schemeClr val="lt1"/>
          </a:fontRef>
        </p:style>
        <p:txBody>
          <a:bodyPr lIns="91350" tIns="45679" rIns="91350" bIns="45679" rtlCol="0" anchor="ctr"/>
          <a:lstStyle/>
          <a:p>
            <a:pPr algn="ctr"/>
            <a:endParaRPr lang="vi-VN"/>
          </a:p>
        </p:txBody>
      </p:sp>
    </p:spTree>
    <p:extLst>
      <p:ext uri="{BB962C8B-B14F-4D97-AF65-F5344CB8AC3E}">
        <p14:creationId xmlns:p14="http://schemas.microsoft.com/office/powerpoint/2010/main" val="10596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1000"/>
                                        <p:tgtEl>
                                          <p:spTgt spid="52"/>
                                        </p:tgtEl>
                                      </p:cBhvr>
                                    </p:animEffect>
                                    <p:anim calcmode="lin" valueType="num">
                                      <p:cBhvr>
                                        <p:cTn id="43" dur="1000" fill="hold"/>
                                        <p:tgtEl>
                                          <p:spTgt spid="52"/>
                                        </p:tgtEl>
                                        <p:attrNameLst>
                                          <p:attrName>ppt_x</p:attrName>
                                        </p:attrNameLst>
                                      </p:cBhvr>
                                      <p:tavLst>
                                        <p:tav tm="0">
                                          <p:val>
                                            <p:strVal val="#ppt_x"/>
                                          </p:val>
                                        </p:tav>
                                        <p:tav tm="100000">
                                          <p:val>
                                            <p:strVal val="#ppt_x"/>
                                          </p:val>
                                        </p:tav>
                                      </p:tavLst>
                                    </p:anim>
                                    <p:anim calcmode="lin" valueType="num">
                                      <p:cBhvr>
                                        <p:cTn id="44" dur="1000" fill="hold"/>
                                        <p:tgtEl>
                                          <p:spTgt spid="5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1000"/>
                                        <p:tgtEl>
                                          <p:spTgt spid="55"/>
                                        </p:tgtEl>
                                      </p:cBhvr>
                                    </p:animEffect>
                                    <p:anim calcmode="lin" valueType="num">
                                      <p:cBhvr>
                                        <p:cTn id="58" dur="1000" fill="hold"/>
                                        <p:tgtEl>
                                          <p:spTgt spid="55"/>
                                        </p:tgtEl>
                                        <p:attrNameLst>
                                          <p:attrName>ppt_x</p:attrName>
                                        </p:attrNameLst>
                                      </p:cBhvr>
                                      <p:tavLst>
                                        <p:tav tm="0">
                                          <p:val>
                                            <p:strVal val="#ppt_x"/>
                                          </p:val>
                                        </p:tav>
                                        <p:tav tm="100000">
                                          <p:val>
                                            <p:strVal val="#ppt_x"/>
                                          </p:val>
                                        </p:tav>
                                      </p:tavLst>
                                    </p:anim>
                                    <p:anim calcmode="lin" valueType="num">
                                      <p:cBhvr>
                                        <p:cTn id="59" dur="1000" fill="hold"/>
                                        <p:tgtEl>
                                          <p:spTgt spid="5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1000"/>
                                        <p:tgtEl>
                                          <p:spTgt spid="56"/>
                                        </p:tgtEl>
                                      </p:cBhvr>
                                    </p:animEffect>
                                    <p:anim calcmode="lin" valueType="num">
                                      <p:cBhvr>
                                        <p:cTn id="63" dur="1000" fill="hold"/>
                                        <p:tgtEl>
                                          <p:spTgt spid="56"/>
                                        </p:tgtEl>
                                        <p:attrNameLst>
                                          <p:attrName>ppt_x</p:attrName>
                                        </p:attrNameLst>
                                      </p:cBhvr>
                                      <p:tavLst>
                                        <p:tav tm="0">
                                          <p:val>
                                            <p:strVal val="#ppt_x"/>
                                          </p:val>
                                        </p:tav>
                                        <p:tav tm="100000">
                                          <p:val>
                                            <p:strVal val="#ppt_x"/>
                                          </p:val>
                                        </p:tav>
                                      </p:tavLst>
                                    </p:anim>
                                    <p:anim calcmode="lin" valueType="num">
                                      <p:cBhvr>
                                        <p:cTn id="64" dur="1000" fill="hold"/>
                                        <p:tgtEl>
                                          <p:spTgt spid="5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1000"/>
                                        <p:tgtEl>
                                          <p:spTgt spid="57"/>
                                        </p:tgtEl>
                                      </p:cBhvr>
                                    </p:animEffect>
                                    <p:anim calcmode="lin" valueType="num">
                                      <p:cBhvr>
                                        <p:cTn id="68" dur="1000" fill="hold"/>
                                        <p:tgtEl>
                                          <p:spTgt spid="57"/>
                                        </p:tgtEl>
                                        <p:attrNameLst>
                                          <p:attrName>ppt_x</p:attrName>
                                        </p:attrNameLst>
                                      </p:cBhvr>
                                      <p:tavLst>
                                        <p:tav tm="0">
                                          <p:val>
                                            <p:strVal val="#ppt_x"/>
                                          </p:val>
                                        </p:tav>
                                        <p:tav tm="100000">
                                          <p:val>
                                            <p:strVal val="#ppt_x"/>
                                          </p:val>
                                        </p:tav>
                                      </p:tavLst>
                                    </p:anim>
                                    <p:anim calcmode="lin" valueType="num">
                                      <p:cBhvr>
                                        <p:cTn id="69" dur="1000" fill="hold"/>
                                        <p:tgtEl>
                                          <p:spTgt spid="5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2" grpId="0"/>
      <p:bldP spid="53" grpId="0"/>
      <p:bldP spid="54" grpId="0"/>
      <p:bldP spid="55" grpId="0"/>
      <p:bldP spid="56" grpId="0"/>
      <p:bldP spid="57" grpId="0"/>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07A564AD-BFD6-4E5F-9E6D-F4B41A659D90}"/>
              </a:ext>
            </a:extLst>
          </p:cNvPr>
          <p:cNvSpPr>
            <a:spLocks noGrp="1"/>
          </p:cNvSpPr>
          <p:nvPr>
            <p:ph type="title"/>
          </p:nvPr>
        </p:nvSpPr>
        <p:spPr>
          <a:xfrm>
            <a:off x="300038" y="333376"/>
            <a:ext cx="11591925" cy="742950"/>
          </a:xfrm>
        </p:spPr>
        <p:txBody>
          <a:bodyPr>
            <a:normAutofit/>
          </a:bodyPr>
          <a:lstStyle/>
          <a:p>
            <a:r>
              <a:rPr lang="en-US" sz="3300" dirty="0"/>
              <a:t>VI. PHÂN LOẠI THỐNG KÊ SỬ DỤNG TRONG ĐIỀU TRA</a:t>
            </a:r>
          </a:p>
        </p:txBody>
      </p:sp>
      <p:sp>
        <p:nvSpPr>
          <p:cNvPr id="4" name="Rectangle 3"/>
          <p:cNvSpPr/>
          <p:nvPr/>
        </p:nvSpPr>
        <p:spPr>
          <a:xfrm>
            <a:off x="1364343" y="1333143"/>
            <a:ext cx="7649028" cy="3016152"/>
          </a:xfrm>
          <a:prstGeom prst="rect">
            <a:avLst/>
          </a:prstGeom>
        </p:spPr>
        <p:txBody>
          <a:bodyPr wrap="square" lIns="91350" tIns="45679" rIns="91350" bIns="45679">
            <a:spAutoFit/>
          </a:bodyPr>
          <a:lstStyle/>
          <a:p>
            <a:pPr marL="342560" indent="-342560" algn="just">
              <a:spcBef>
                <a:spcPts val="600"/>
              </a:spcBef>
              <a:spcAft>
                <a:spcPts val="600"/>
              </a:spcAft>
              <a:buAutoNum type="arabicPeriod"/>
            </a:pPr>
            <a:r>
              <a:rPr lang="es-ES" sz="2000" dirty="0" err="1">
                <a:solidFill>
                  <a:srgbClr val="0165E2"/>
                </a:solidFill>
                <a:latin typeface="Cambria" pitchFamily="18" charset="0"/>
              </a:rPr>
              <a:t>Hệ</a:t>
            </a:r>
            <a:r>
              <a:rPr lang="es-ES" sz="2000" dirty="0">
                <a:solidFill>
                  <a:srgbClr val="0165E2"/>
                </a:solidFill>
                <a:latin typeface="Cambria" pitchFamily="18" charset="0"/>
              </a:rPr>
              <a:t> </a:t>
            </a:r>
            <a:r>
              <a:rPr lang="es-ES" sz="2000" dirty="0" err="1">
                <a:solidFill>
                  <a:srgbClr val="0165E2"/>
                </a:solidFill>
                <a:latin typeface="Cambria" pitchFamily="18" charset="0"/>
              </a:rPr>
              <a:t>thống</a:t>
            </a:r>
            <a:r>
              <a:rPr lang="es-ES" sz="2000" dirty="0">
                <a:solidFill>
                  <a:srgbClr val="0165E2"/>
                </a:solidFill>
                <a:latin typeface="Cambria" pitchFamily="18" charset="0"/>
              </a:rPr>
              <a:t> </a:t>
            </a:r>
            <a:r>
              <a:rPr lang="es-ES" sz="2000" dirty="0" err="1">
                <a:solidFill>
                  <a:srgbClr val="0165E2"/>
                </a:solidFill>
                <a:latin typeface="Cambria" pitchFamily="18" charset="0"/>
              </a:rPr>
              <a:t>ngành</a:t>
            </a:r>
            <a:r>
              <a:rPr lang="es-ES" sz="2000" dirty="0">
                <a:solidFill>
                  <a:srgbClr val="0165E2"/>
                </a:solidFill>
                <a:latin typeface="Cambria" pitchFamily="18" charset="0"/>
              </a:rPr>
              <a:t> </a:t>
            </a:r>
            <a:r>
              <a:rPr lang="es-ES" sz="2000" dirty="0" err="1">
                <a:solidFill>
                  <a:srgbClr val="0165E2"/>
                </a:solidFill>
                <a:latin typeface="Cambria" pitchFamily="18" charset="0"/>
              </a:rPr>
              <a:t>kinh</a:t>
            </a:r>
            <a:r>
              <a:rPr lang="es-ES" sz="2000" dirty="0">
                <a:solidFill>
                  <a:srgbClr val="0165E2"/>
                </a:solidFill>
                <a:latin typeface="Cambria" pitchFamily="18" charset="0"/>
              </a:rPr>
              <a:t> </a:t>
            </a:r>
            <a:r>
              <a:rPr lang="es-ES" sz="2000" dirty="0" err="1">
                <a:solidFill>
                  <a:srgbClr val="0165E2"/>
                </a:solidFill>
                <a:latin typeface="Cambria" pitchFamily="18" charset="0"/>
              </a:rPr>
              <a:t>tế</a:t>
            </a:r>
            <a:r>
              <a:rPr lang="es-ES" sz="2000" dirty="0">
                <a:solidFill>
                  <a:srgbClr val="0165E2"/>
                </a:solidFill>
                <a:latin typeface="Cambria" pitchFamily="18" charset="0"/>
              </a:rPr>
              <a:t> </a:t>
            </a:r>
            <a:r>
              <a:rPr lang="es-ES" sz="2000" dirty="0" err="1">
                <a:solidFill>
                  <a:srgbClr val="0165E2"/>
                </a:solidFill>
                <a:latin typeface="Cambria" pitchFamily="18" charset="0"/>
              </a:rPr>
              <a:t>Việt</a:t>
            </a:r>
            <a:r>
              <a:rPr lang="es-ES" sz="2000" dirty="0">
                <a:solidFill>
                  <a:srgbClr val="0165E2"/>
                </a:solidFill>
                <a:latin typeface="Cambria" pitchFamily="18" charset="0"/>
              </a:rPr>
              <a:t> </a:t>
            </a:r>
            <a:r>
              <a:rPr lang="es-ES" sz="2000" dirty="0" err="1">
                <a:solidFill>
                  <a:srgbClr val="0165E2"/>
                </a:solidFill>
                <a:latin typeface="Cambria" pitchFamily="18" charset="0"/>
              </a:rPr>
              <a:t>Nam</a:t>
            </a:r>
            <a:r>
              <a:rPr lang="es-ES" sz="2000" dirty="0">
                <a:solidFill>
                  <a:srgbClr val="0165E2"/>
                </a:solidFill>
                <a:latin typeface="Cambria" pitchFamily="18" charset="0"/>
              </a:rPr>
              <a:t> </a:t>
            </a:r>
          </a:p>
          <a:p>
            <a:pPr marL="342560" indent="-342560" algn="just">
              <a:spcBef>
                <a:spcPts val="600"/>
              </a:spcBef>
              <a:spcAft>
                <a:spcPts val="600"/>
              </a:spcAft>
              <a:buAutoNum type="arabicPeriod"/>
            </a:pPr>
            <a:r>
              <a:rPr lang="es-ES" sz="2000" dirty="0" err="1">
                <a:solidFill>
                  <a:srgbClr val="0165E2"/>
                </a:solidFill>
                <a:latin typeface="Cambria" pitchFamily="18" charset="0"/>
              </a:rPr>
              <a:t>Hệ</a:t>
            </a:r>
            <a:r>
              <a:rPr lang="es-ES" sz="2000" dirty="0">
                <a:solidFill>
                  <a:srgbClr val="0165E2"/>
                </a:solidFill>
                <a:latin typeface="Cambria" pitchFamily="18" charset="0"/>
              </a:rPr>
              <a:t> </a:t>
            </a:r>
            <a:r>
              <a:rPr lang="es-ES" sz="2000" dirty="0" err="1">
                <a:solidFill>
                  <a:srgbClr val="0165E2"/>
                </a:solidFill>
                <a:latin typeface="Cambria" pitchFamily="18" charset="0"/>
              </a:rPr>
              <a:t>thống</a:t>
            </a:r>
            <a:r>
              <a:rPr lang="es-ES" sz="2000" dirty="0">
                <a:solidFill>
                  <a:srgbClr val="0165E2"/>
                </a:solidFill>
                <a:latin typeface="Cambria" pitchFamily="18" charset="0"/>
              </a:rPr>
              <a:t> </a:t>
            </a:r>
            <a:r>
              <a:rPr lang="es-ES" sz="2000" dirty="0" err="1">
                <a:solidFill>
                  <a:srgbClr val="0165E2"/>
                </a:solidFill>
                <a:latin typeface="Cambria" pitchFamily="18" charset="0"/>
              </a:rPr>
              <a:t>ngành</a:t>
            </a:r>
            <a:r>
              <a:rPr lang="es-ES" sz="2000" dirty="0">
                <a:solidFill>
                  <a:srgbClr val="0165E2"/>
                </a:solidFill>
                <a:latin typeface="Cambria" pitchFamily="18" charset="0"/>
              </a:rPr>
              <a:t> </a:t>
            </a:r>
            <a:r>
              <a:rPr lang="es-ES" sz="2000" dirty="0" err="1">
                <a:solidFill>
                  <a:srgbClr val="0165E2"/>
                </a:solidFill>
                <a:latin typeface="Cambria" pitchFamily="18" charset="0"/>
              </a:rPr>
              <a:t>sản</a:t>
            </a:r>
            <a:r>
              <a:rPr lang="es-ES" sz="2000" dirty="0">
                <a:solidFill>
                  <a:srgbClr val="0165E2"/>
                </a:solidFill>
                <a:latin typeface="Cambria" pitchFamily="18" charset="0"/>
              </a:rPr>
              <a:t> </a:t>
            </a:r>
            <a:r>
              <a:rPr lang="es-ES" sz="2000" dirty="0" err="1">
                <a:solidFill>
                  <a:srgbClr val="0165E2"/>
                </a:solidFill>
                <a:latin typeface="Cambria" pitchFamily="18" charset="0"/>
              </a:rPr>
              <a:t>phẩm</a:t>
            </a:r>
            <a:r>
              <a:rPr lang="es-ES" sz="2000" dirty="0">
                <a:solidFill>
                  <a:srgbClr val="0165E2"/>
                </a:solidFill>
                <a:latin typeface="Cambria" pitchFamily="18" charset="0"/>
              </a:rPr>
              <a:t> </a:t>
            </a:r>
            <a:r>
              <a:rPr lang="es-ES" sz="2000" dirty="0" err="1">
                <a:solidFill>
                  <a:srgbClr val="0165E2"/>
                </a:solidFill>
                <a:latin typeface="Cambria" pitchFamily="18" charset="0"/>
              </a:rPr>
              <a:t>Việt</a:t>
            </a:r>
            <a:r>
              <a:rPr lang="es-ES" sz="2000" dirty="0">
                <a:solidFill>
                  <a:srgbClr val="0165E2"/>
                </a:solidFill>
                <a:latin typeface="Cambria" pitchFamily="18" charset="0"/>
              </a:rPr>
              <a:t> </a:t>
            </a:r>
            <a:r>
              <a:rPr lang="es-ES" sz="2000" dirty="0" err="1">
                <a:solidFill>
                  <a:srgbClr val="0165E2"/>
                </a:solidFill>
                <a:latin typeface="Cambria" pitchFamily="18" charset="0"/>
              </a:rPr>
              <a:t>Nam</a:t>
            </a:r>
            <a:endParaRPr lang="es-ES" sz="2000" dirty="0">
              <a:solidFill>
                <a:srgbClr val="0165E2"/>
              </a:solidFill>
              <a:latin typeface="Cambria" pitchFamily="18" charset="0"/>
            </a:endParaRPr>
          </a:p>
          <a:p>
            <a:pPr marL="342560" indent="-342560" algn="just">
              <a:spcBef>
                <a:spcPts val="600"/>
              </a:spcBef>
              <a:spcAft>
                <a:spcPts val="600"/>
              </a:spcAft>
              <a:buAutoNum type="arabicPeriod"/>
            </a:pPr>
            <a:r>
              <a:rPr lang="es-ES" sz="2000" dirty="0" err="1">
                <a:solidFill>
                  <a:srgbClr val="0165E2"/>
                </a:solidFill>
                <a:latin typeface="Cambria" pitchFamily="18" charset="0"/>
              </a:rPr>
              <a:t>Danh</a:t>
            </a:r>
            <a:r>
              <a:rPr lang="es-ES" sz="2000" dirty="0">
                <a:solidFill>
                  <a:srgbClr val="0165E2"/>
                </a:solidFill>
                <a:latin typeface="Cambria" pitchFamily="18" charset="0"/>
              </a:rPr>
              <a:t> </a:t>
            </a:r>
            <a:r>
              <a:rPr lang="es-ES" sz="2000" dirty="0" err="1">
                <a:solidFill>
                  <a:srgbClr val="0165E2"/>
                </a:solidFill>
                <a:latin typeface="Cambria" pitchFamily="18" charset="0"/>
              </a:rPr>
              <a:t>mục</a:t>
            </a:r>
            <a:r>
              <a:rPr lang="es-ES" sz="2000" dirty="0">
                <a:solidFill>
                  <a:srgbClr val="0165E2"/>
                </a:solidFill>
                <a:latin typeface="Cambria" pitchFamily="18" charset="0"/>
              </a:rPr>
              <a:t> </a:t>
            </a:r>
            <a:r>
              <a:rPr lang="es-ES" sz="2000" dirty="0" err="1">
                <a:solidFill>
                  <a:srgbClr val="0165E2"/>
                </a:solidFill>
                <a:latin typeface="Cambria" pitchFamily="18" charset="0"/>
              </a:rPr>
              <a:t>đơn</a:t>
            </a:r>
            <a:r>
              <a:rPr lang="es-ES" sz="2000" dirty="0">
                <a:solidFill>
                  <a:srgbClr val="0165E2"/>
                </a:solidFill>
                <a:latin typeface="Cambria" pitchFamily="18" charset="0"/>
              </a:rPr>
              <a:t> </a:t>
            </a:r>
            <a:r>
              <a:rPr lang="es-ES" sz="2000" dirty="0" err="1">
                <a:solidFill>
                  <a:srgbClr val="0165E2"/>
                </a:solidFill>
                <a:latin typeface="Cambria" pitchFamily="18" charset="0"/>
              </a:rPr>
              <a:t>vị</a:t>
            </a:r>
            <a:r>
              <a:rPr lang="es-ES" sz="2000" dirty="0">
                <a:solidFill>
                  <a:srgbClr val="0165E2"/>
                </a:solidFill>
                <a:latin typeface="Cambria" pitchFamily="18" charset="0"/>
              </a:rPr>
              <a:t> </a:t>
            </a:r>
            <a:r>
              <a:rPr lang="es-ES" sz="2000" dirty="0" err="1">
                <a:solidFill>
                  <a:srgbClr val="0165E2"/>
                </a:solidFill>
                <a:latin typeface="Cambria" pitchFamily="18" charset="0"/>
              </a:rPr>
              <a:t>hành</a:t>
            </a:r>
            <a:r>
              <a:rPr lang="es-ES" sz="2000" dirty="0">
                <a:solidFill>
                  <a:srgbClr val="0165E2"/>
                </a:solidFill>
                <a:latin typeface="Cambria" pitchFamily="18" charset="0"/>
              </a:rPr>
              <a:t> </a:t>
            </a:r>
            <a:r>
              <a:rPr lang="es-ES" sz="2000" dirty="0" err="1">
                <a:solidFill>
                  <a:srgbClr val="0165E2"/>
                </a:solidFill>
                <a:latin typeface="Cambria" pitchFamily="18" charset="0"/>
              </a:rPr>
              <a:t>chính</a:t>
            </a:r>
            <a:r>
              <a:rPr lang="es-ES" sz="2000" dirty="0">
                <a:solidFill>
                  <a:srgbClr val="0165E2"/>
                </a:solidFill>
                <a:latin typeface="Cambria" pitchFamily="18" charset="0"/>
              </a:rPr>
              <a:t> </a:t>
            </a:r>
            <a:r>
              <a:rPr lang="es-ES" sz="2000" dirty="0" err="1">
                <a:solidFill>
                  <a:srgbClr val="0165E2"/>
                </a:solidFill>
                <a:latin typeface="Cambria" pitchFamily="18" charset="0"/>
              </a:rPr>
              <a:t>Việt</a:t>
            </a:r>
            <a:r>
              <a:rPr lang="es-ES" sz="2000" dirty="0">
                <a:solidFill>
                  <a:srgbClr val="0165E2"/>
                </a:solidFill>
                <a:latin typeface="Cambria" pitchFamily="18" charset="0"/>
              </a:rPr>
              <a:t> </a:t>
            </a:r>
            <a:r>
              <a:rPr lang="es-ES" sz="2000" dirty="0" err="1">
                <a:solidFill>
                  <a:srgbClr val="0165E2"/>
                </a:solidFill>
                <a:latin typeface="Cambria" pitchFamily="18" charset="0"/>
              </a:rPr>
              <a:t>Nam</a:t>
            </a:r>
            <a:r>
              <a:rPr lang="es-ES" sz="2000" dirty="0">
                <a:solidFill>
                  <a:srgbClr val="0165E2"/>
                </a:solidFill>
                <a:latin typeface="Cambria" pitchFamily="18" charset="0"/>
              </a:rPr>
              <a:t> </a:t>
            </a:r>
          </a:p>
          <a:p>
            <a:pPr marL="342560" indent="-342560" algn="just">
              <a:spcBef>
                <a:spcPts val="600"/>
              </a:spcBef>
              <a:spcAft>
                <a:spcPts val="600"/>
              </a:spcAft>
              <a:buAutoNum type="arabicPeriod"/>
            </a:pPr>
            <a:r>
              <a:rPr lang="vi-VN" sz="2000" dirty="0">
                <a:solidFill>
                  <a:srgbClr val="0165E2"/>
                </a:solidFill>
                <a:latin typeface="Cambria" pitchFamily="18" charset="0"/>
              </a:rPr>
              <a:t>Danh mục các thành phần dân tộc Việt Nam </a:t>
            </a:r>
            <a:endParaRPr lang="en-US" sz="2000" dirty="0">
              <a:solidFill>
                <a:srgbClr val="0165E2"/>
              </a:solidFill>
              <a:latin typeface="Cambria" pitchFamily="18" charset="0"/>
            </a:endParaRPr>
          </a:p>
          <a:p>
            <a:pPr marL="342560" indent="-342560" algn="just">
              <a:spcBef>
                <a:spcPts val="600"/>
              </a:spcBef>
              <a:spcAft>
                <a:spcPts val="600"/>
              </a:spcAft>
              <a:buAutoNum type="arabicPeriod"/>
            </a:pPr>
            <a:r>
              <a:rPr lang="vi-VN" sz="2000" dirty="0">
                <a:solidFill>
                  <a:srgbClr val="0165E2"/>
                </a:solidFill>
                <a:latin typeface="Cambria" pitchFamily="18" charset="0"/>
              </a:rPr>
              <a:t>Danh mục giáo dục, đào tạo của Hệ thống giáo dục quốc dân </a:t>
            </a:r>
          </a:p>
          <a:p>
            <a:pPr marL="342560" indent="-342560" algn="just">
              <a:spcBef>
                <a:spcPts val="600"/>
              </a:spcBef>
              <a:spcAft>
                <a:spcPts val="600"/>
              </a:spcAft>
              <a:buAutoNum type="arabicPeriod"/>
            </a:pPr>
            <a:r>
              <a:rPr lang="en-US" sz="2000" dirty="0" err="1">
                <a:solidFill>
                  <a:srgbClr val="0165E2"/>
                </a:solidFill>
                <a:latin typeface="Cambria" pitchFamily="18" charset="0"/>
              </a:rPr>
              <a:t>Danh</a:t>
            </a:r>
            <a:r>
              <a:rPr lang="en-US" sz="2000" dirty="0">
                <a:solidFill>
                  <a:srgbClr val="0165E2"/>
                </a:solidFill>
                <a:latin typeface="Cambria" pitchFamily="18" charset="0"/>
              </a:rPr>
              <a:t> </a:t>
            </a:r>
            <a:r>
              <a:rPr lang="en-US" sz="2000" dirty="0" err="1">
                <a:solidFill>
                  <a:srgbClr val="0165E2"/>
                </a:solidFill>
                <a:latin typeface="Cambria" pitchFamily="18" charset="0"/>
              </a:rPr>
              <a:t>mục</a:t>
            </a:r>
            <a:r>
              <a:rPr lang="en-US" sz="2000" dirty="0">
                <a:solidFill>
                  <a:srgbClr val="0165E2"/>
                </a:solidFill>
                <a:latin typeface="Cambria" pitchFamily="18" charset="0"/>
              </a:rPr>
              <a:t> </a:t>
            </a:r>
            <a:r>
              <a:rPr lang="en-US" sz="2000" dirty="0" err="1">
                <a:solidFill>
                  <a:srgbClr val="0165E2"/>
                </a:solidFill>
                <a:latin typeface="Cambria" pitchFamily="18" charset="0"/>
              </a:rPr>
              <a:t>các</a:t>
            </a:r>
            <a:r>
              <a:rPr lang="en-US" sz="2000" dirty="0">
                <a:solidFill>
                  <a:srgbClr val="0165E2"/>
                </a:solidFill>
                <a:latin typeface="Cambria" pitchFamily="18" charset="0"/>
              </a:rPr>
              <a:t> </a:t>
            </a:r>
            <a:r>
              <a:rPr lang="en-US" sz="2000" dirty="0" err="1">
                <a:solidFill>
                  <a:srgbClr val="0165E2"/>
                </a:solidFill>
                <a:latin typeface="Cambria" pitchFamily="18" charset="0"/>
              </a:rPr>
              <a:t>tổ</a:t>
            </a:r>
            <a:r>
              <a:rPr lang="en-US" sz="2000" dirty="0">
                <a:solidFill>
                  <a:srgbClr val="0165E2"/>
                </a:solidFill>
                <a:latin typeface="Cambria" pitchFamily="18" charset="0"/>
              </a:rPr>
              <a:t> </a:t>
            </a:r>
            <a:r>
              <a:rPr lang="en-US" sz="2000" dirty="0" err="1">
                <a:solidFill>
                  <a:srgbClr val="0165E2"/>
                </a:solidFill>
                <a:latin typeface="Cambria" pitchFamily="18" charset="0"/>
              </a:rPr>
              <a:t>chức</a:t>
            </a:r>
            <a:r>
              <a:rPr lang="en-US" sz="2000" dirty="0">
                <a:solidFill>
                  <a:srgbClr val="0165E2"/>
                </a:solidFill>
                <a:latin typeface="Cambria" pitchFamily="18" charset="0"/>
              </a:rPr>
              <a:t> </a:t>
            </a:r>
            <a:r>
              <a:rPr lang="en-US" sz="2000" dirty="0" err="1">
                <a:solidFill>
                  <a:srgbClr val="0165E2"/>
                </a:solidFill>
                <a:latin typeface="Cambria" pitchFamily="18" charset="0"/>
              </a:rPr>
              <a:t>tôn</a:t>
            </a:r>
            <a:r>
              <a:rPr lang="en-US" sz="2000" dirty="0">
                <a:solidFill>
                  <a:srgbClr val="0165E2"/>
                </a:solidFill>
                <a:latin typeface="Cambria" pitchFamily="18" charset="0"/>
              </a:rPr>
              <a:t> </a:t>
            </a:r>
            <a:r>
              <a:rPr lang="en-US" sz="2000" dirty="0" err="1">
                <a:solidFill>
                  <a:srgbClr val="0165E2"/>
                </a:solidFill>
                <a:latin typeface="Cambria" pitchFamily="18" charset="0"/>
              </a:rPr>
              <a:t>giáo</a:t>
            </a:r>
            <a:r>
              <a:rPr lang="en-US" sz="2000" dirty="0">
                <a:solidFill>
                  <a:srgbClr val="0165E2"/>
                </a:solidFill>
                <a:latin typeface="Cambria" pitchFamily="18" charset="0"/>
              </a:rPr>
              <a:t>, </a:t>
            </a:r>
            <a:r>
              <a:rPr lang="en-US" sz="2000" dirty="0" err="1">
                <a:solidFill>
                  <a:srgbClr val="0165E2"/>
                </a:solidFill>
                <a:latin typeface="Cambria" pitchFamily="18" charset="0"/>
              </a:rPr>
              <a:t>tổ</a:t>
            </a:r>
            <a:r>
              <a:rPr lang="en-US" sz="2000" dirty="0">
                <a:solidFill>
                  <a:srgbClr val="0165E2"/>
                </a:solidFill>
                <a:latin typeface="Cambria" pitchFamily="18" charset="0"/>
              </a:rPr>
              <a:t> </a:t>
            </a:r>
            <a:r>
              <a:rPr lang="en-US" sz="2000" dirty="0" err="1">
                <a:solidFill>
                  <a:srgbClr val="0165E2"/>
                </a:solidFill>
                <a:latin typeface="Cambria" pitchFamily="18" charset="0"/>
              </a:rPr>
              <a:t>chức</a:t>
            </a:r>
            <a:r>
              <a:rPr lang="en-US" sz="2000" dirty="0">
                <a:solidFill>
                  <a:srgbClr val="0165E2"/>
                </a:solidFill>
                <a:latin typeface="Cambria" pitchFamily="18" charset="0"/>
              </a:rPr>
              <a:t> </a:t>
            </a:r>
            <a:r>
              <a:rPr lang="en-US" sz="2000" dirty="0" err="1">
                <a:solidFill>
                  <a:srgbClr val="0165E2"/>
                </a:solidFill>
                <a:latin typeface="Cambria" pitchFamily="18" charset="0"/>
              </a:rPr>
              <a:t>được</a:t>
            </a:r>
            <a:r>
              <a:rPr lang="en-US" sz="2000" dirty="0">
                <a:solidFill>
                  <a:srgbClr val="0165E2"/>
                </a:solidFill>
                <a:latin typeface="Cambria" pitchFamily="18" charset="0"/>
              </a:rPr>
              <a:t> </a:t>
            </a:r>
            <a:r>
              <a:rPr lang="en-US" sz="2000" dirty="0" err="1">
                <a:solidFill>
                  <a:srgbClr val="0165E2"/>
                </a:solidFill>
                <a:latin typeface="Cambria" pitchFamily="18" charset="0"/>
              </a:rPr>
              <a:t>cấp</a:t>
            </a:r>
            <a:r>
              <a:rPr lang="en-US" sz="2000" dirty="0">
                <a:solidFill>
                  <a:srgbClr val="0165E2"/>
                </a:solidFill>
                <a:latin typeface="Cambria" pitchFamily="18" charset="0"/>
              </a:rPr>
              <a:t> </a:t>
            </a:r>
            <a:r>
              <a:rPr lang="en-US" sz="2000" dirty="0" err="1">
                <a:solidFill>
                  <a:srgbClr val="0165E2"/>
                </a:solidFill>
                <a:latin typeface="Cambria" pitchFamily="18" charset="0"/>
              </a:rPr>
              <a:t>chứng</a:t>
            </a:r>
            <a:r>
              <a:rPr lang="en-US" sz="2000" dirty="0">
                <a:solidFill>
                  <a:srgbClr val="0165E2"/>
                </a:solidFill>
                <a:latin typeface="Cambria" pitchFamily="18" charset="0"/>
              </a:rPr>
              <a:t> </a:t>
            </a:r>
            <a:r>
              <a:rPr lang="en-US" sz="2000" dirty="0" err="1">
                <a:solidFill>
                  <a:srgbClr val="0165E2"/>
                </a:solidFill>
                <a:latin typeface="Cambria" pitchFamily="18" charset="0"/>
              </a:rPr>
              <a:t>nhận</a:t>
            </a:r>
            <a:r>
              <a:rPr lang="en-US" sz="2000" dirty="0">
                <a:solidFill>
                  <a:srgbClr val="0165E2"/>
                </a:solidFill>
                <a:latin typeface="Cambria" pitchFamily="18" charset="0"/>
              </a:rPr>
              <a:t> </a:t>
            </a:r>
            <a:r>
              <a:rPr lang="en-US" sz="2000" dirty="0" err="1">
                <a:solidFill>
                  <a:srgbClr val="0165E2"/>
                </a:solidFill>
                <a:latin typeface="Cambria" pitchFamily="18" charset="0"/>
              </a:rPr>
              <a:t>đăng</a:t>
            </a:r>
            <a:r>
              <a:rPr lang="en-US" sz="2000" dirty="0">
                <a:solidFill>
                  <a:srgbClr val="0165E2"/>
                </a:solidFill>
                <a:latin typeface="Cambria" pitchFamily="18" charset="0"/>
              </a:rPr>
              <a:t> </a:t>
            </a:r>
            <a:r>
              <a:rPr lang="en-US" sz="2000" dirty="0" err="1">
                <a:solidFill>
                  <a:srgbClr val="0165E2"/>
                </a:solidFill>
                <a:latin typeface="Cambria" pitchFamily="18" charset="0"/>
              </a:rPr>
              <a:t>ký</a:t>
            </a:r>
            <a:r>
              <a:rPr lang="en-US" sz="2000" dirty="0">
                <a:solidFill>
                  <a:srgbClr val="0165E2"/>
                </a:solidFill>
                <a:latin typeface="Cambria" pitchFamily="18" charset="0"/>
              </a:rPr>
              <a:t> </a:t>
            </a:r>
            <a:r>
              <a:rPr lang="en-US" sz="2000" dirty="0" err="1">
                <a:solidFill>
                  <a:srgbClr val="0165E2"/>
                </a:solidFill>
                <a:latin typeface="Cambria" pitchFamily="18" charset="0"/>
              </a:rPr>
              <a:t>hoạt</a:t>
            </a:r>
            <a:r>
              <a:rPr lang="en-US" sz="2000" dirty="0">
                <a:solidFill>
                  <a:srgbClr val="0165E2"/>
                </a:solidFill>
                <a:latin typeface="Cambria" pitchFamily="18" charset="0"/>
              </a:rPr>
              <a:t> </a:t>
            </a:r>
            <a:r>
              <a:rPr lang="en-US" sz="2000" dirty="0" err="1">
                <a:solidFill>
                  <a:srgbClr val="0165E2"/>
                </a:solidFill>
                <a:latin typeface="Cambria" pitchFamily="18" charset="0"/>
              </a:rPr>
              <a:t>động</a:t>
            </a:r>
            <a:r>
              <a:rPr lang="en-US" sz="2000" dirty="0">
                <a:solidFill>
                  <a:srgbClr val="0165E2"/>
                </a:solidFill>
                <a:latin typeface="Cambria" pitchFamily="18" charset="0"/>
              </a:rPr>
              <a:t> </a:t>
            </a:r>
            <a:r>
              <a:rPr lang="en-US" sz="2000" dirty="0" err="1">
                <a:solidFill>
                  <a:srgbClr val="0165E2"/>
                </a:solidFill>
                <a:latin typeface="Cambria" pitchFamily="18" charset="0"/>
              </a:rPr>
              <a:t>tôn</a:t>
            </a:r>
            <a:r>
              <a:rPr lang="en-US" sz="2000" dirty="0">
                <a:solidFill>
                  <a:srgbClr val="0165E2"/>
                </a:solidFill>
                <a:latin typeface="Cambria" pitchFamily="18" charset="0"/>
              </a:rPr>
              <a:t> </a:t>
            </a:r>
            <a:r>
              <a:rPr lang="en-US" sz="2000" dirty="0" err="1">
                <a:solidFill>
                  <a:srgbClr val="0165E2"/>
                </a:solidFill>
                <a:latin typeface="Cambria" pitchFamily="18" charset="0"/>
              </a:rPr>
              <a:t>giáo</a:t>
            </a:r>
            <a:r>
              <a:rPr lang="en-US" sz="2000" dirty="0">
                <a:solidFill>
                  <a:srgbClr val="0165E2"/>
                </a:solidFill>
                <a:latin typeface="Cambria" pitchFamily="18" charset="0"/>
              </a:rPr>
              <a:t> </a:t>
            </a:r>
            <a:r>
              <a:rPr lang="en-US" sz="2000" dirty="0" err="1">
                <a:solidFill>
                  <a:srgbClr val="0165E2"/>
                </a:solidFill>
                <a:latin typeface="Cambria" pitchFamily="18" charset="0"/>
              </a:rPr>
              <a:t>tính</a:t>
            </a:r>
            <a:r>
              <a:rPr lang="en-US" sz="2000" dirty="0">
                <a:solidFill>
                  <a:srgbClr val="0165E2"/>
                </a:solidFill>
                <a:latin typeface="Cambria" pitchFamily="18" charset="0"/>
              </a:rPr>
              <a:t> </a:t>
            </a:r>
            <a:r>
              <a:rPr lang="en-US" sz="2000" dirty="0" err="1">
                <a:solidFill>
                  <a:srgbClr val="0165E2"/>
                </a:solidFill>
                <a:latin typeface="Cambria" pitchFamily="18" charset="0"/>
              </a:rPr>
              <a:t>đến</a:t>
            </a:r>
            <a:r>
              <a:rPr lang="en-US" sz="2000" dirty="0">
                <a:solidFill>
                  <a:srgbClr val="0165E2"/>
                </a:solidFill>
                <a:latin typeface="Cambria" pitchFamily="18" charset="0"/>
              </a:rPr>
              <a:t> </a:t>
            </a:r>
            <a:r>
              <a:rPr lang="en-US" sz="2000" dirty="0" err="1">
                <a:solidFill>
                  <a:srgbClr val="0165E2"/>
                </a:solidFill>
                <a:latin typeface="Cambria" pitchFamily="18" charset="0"/>
              </a:rPr>
              <a:t>tháng</a:t>
            </a:r>
            <a:r>
              <a:rPr lang="en-US" sz="2000" dirty="0">
                <a:solidFill>
                  <a:srgbClr val="0165E2"/>
                </a:solidFill>
                <a:latin typeface="Cambria" pitchFamily="18" charset="0"/>
              </a:rPr>
              <a:t> 12/2022</a:t>
            </a:r>
            <a:endParaRPr lang="vi-VN" sz="2000" dirty="0">
              <a:solidFill>
                <a:srgbClr val="0165E2"/>
              </a:solidFill>
              <a:latin typeface="Cambria" pitchFamily="18" charset="0"/>
            </a:endParaRPr>
          </a:p>
        </p:txBody>
      </p:sp>
    </p:spTree>
    <p:extLst>
      <p:ext uri="{BB962C8B-B14F-4D97-AF65-F5344CB8AC3E}">
        <p14:creationId xmlns:p14="http://schemas.microsoft.com/office/powerpoint/2010/main" val="3435212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57620" y="353907"/>
            <a:ext cx="1034381" cy="649397"/>
            <a:chOff x="0" y="0"/>
            <a:chExt cx="408645" cy="256552"/>
          </a:xfrm>
        </p:grpSpPr>
        <p:sp>
          <p:nvSpPr>
            <p:cNvPr id="3" name="Freeform 3"/>
            <p:cNvSpPr/>
            <p:nvPr/>
          </p:nvSpPr>
          <p:spPr>
            <a:xfrm>
              <a:off x="0" y="0"/>
              <a:ext cx="408645" cy="256552"/>
            </a:xfrm>
            <a:custGeom>
              <a:avLst/>
              <a:gdLst/>
              <a:ahLst/>
              <a:cxnLst/>
              <a:rect l="l" t="t" r="r" b="b"/>
              <a:pathLst>
                <a:path w="408645" h="256552">
                  <a:moveTo>
                    <a:pt x="0" y="0"/>
                  </a:moveTo>
                  <a:lnTo>
                    <a:pt x="408645" y="0"/>
                  </a:lnTo>
                  <a:lnTo>
                    <a:pt x="408645" y="256552"/>
                  </a:lnTo>
                  <a:lnTo>
                    <a:pt x="0" y="256552"/>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772"/>
                </a:lnSpc>
                <a:spcBef>
                  <a:spcPct val="0"/>
                </a:spcBef>
              </a:pPr>
              <a:endParaRPr/>
            </a:p>
          </p:txBody>
        </p:sp>
      </p:grpSp>
      <p:sp>
        <p:nvSpPr>
          <p:cNvPr id="6" name="Freeform 6"/>
          <p:cNvSpPr/>
          <p:nvPr/>
        </p:nvSpPr>
        <p:spPr>
          <a:xfrm>
            <a:off x="-265235" y="1168400"/>
            <a:ext cx="6529137" cy="1235242"/>
          </a:xfrm>
          <a:custGeom>
            <a:avLst/>
            <a:gdLst/>
            <a:ahLst/>
            <a:cxnLst/>
            <a:rect l="l" t="t" r="r" b="b"/>
            <a:pathLst>
              <a:path w="2579412" h="487997">
                <a:moveTo>
                  <a:pt x="0" y="0"/>
                </a:moveTo>
                <a:lnTo>
                  <a:pt x="2579412" y="0"/>
                </a:lnTo>
                <a:lnTo>
                  <a:pt x="2579412" y="487997"/>
                </a:lnTo>
                <a:lnTo>
                  <a:pt x="0" y="487997"/>
                </a:lnTo>
                <a:close/>
              </a:path>
            </a:pathLst>
          </a:custGeom>
          <a:solidFill>
            <a:srgbClr val="395594"/>
          </a:solidFill>
        </p:spPr>
      </p:sp>
      <p:sp>
        <p:nvSpPr>
          <p:cNvPr id="9" name="TextBox 9"/>
          <p:cNvSpPr txBox="1"/>
          <p:nvPr/>
        </p:nvSpPr>
        <p:spPr>
          <a:xfrm>
            <a:off x="255108" y="1211942"/>
            <a:ext cx="5782675" cy="1107996"/>
          </a:xfrm>
          <a:prstGeom prst="rect">
            <a:avLst/>
          </a:prstGeom>
        </p:spPr>
        <p:txBody>
          <a:bodyPr wrap="square" lIns="0" tIns="0" rIns="0" bIns="0" rtlCol="0" anchor="t">
            <a:spAutoFit/>
          </a:bodyPr>
          <a:lstStyle/>
          <a:p>
            <a:pPr algn="just"/>
            <a:r>
              <a:rPr lang="en-US" sz="3600" dirty="0">
                <a:solidFill>
                  <a:schemeClr val="bg1"/>
                </a:solidFill>
                <a:latin typeface="Cambria" pitchFamily="18" charset="0"/>
              </a:rPr>
              <a:t>VII. QUY TRÌNH XỬ LÝ VÀ BIỂU ĐẦU RA CỦA ĐIỀU TRA</a:t>
            </a:r>
          </a:p>
        </p:txBody>
      </p:sp>
      <p:grpSp>
        <p:nvGrpSpPr>
          <p:cNvPr id="10" name="Group 10"/>
          <p:cNvGrpSpPr/>
          <p:nvPr/>
        </p:nvGrpSpPr>
        <p:grpSpPr>
          <a:xfrm>
            <a:off x="0" y="2947744"/>
            <a:ext cx="12192000" cy="3910263"/>
            <a:chOff x="0" y="0"/>
            <a:chExt cx="4816593" cy="1544795"/>
          </a:xfrm>
        </p:grpSpPr>
        <p:sp>
          <p:nvSpPr>
            <p:cNvPr id="11" name="Freeform 11"/>
            <p:cNvSpPr/>
            <p:nvPr/>
          </p:nvSpPr>
          <p:spPr>
            <a:xfrm>
              <a:off x="0" y="0"/>
              <a:ext cx="4816592" cy="1544795"/>
            </a:xfrm>
            <a:custGeom>
              <a:avLst/>
              <a:gdLst/>
              <a:ahLst/>
              <a:cxnLst/>
              <a:rect l="l" t="t" r="r" b="b"/>
              <a:pathLst>
                <a:path w="4816592" h="1544795">
                  <a:moveTo>
                    <a:pt x="0" y="0"/>
                  </a:moveTo>
                  <a:lnTo>
                    <a:pt x="4816592" y="0"/>
                  </a:lnTo>
                  <a:lnTo>
                    <a:pt x="4816592" y="1544795"/>
                  </a:lnTo>
                  <a:lnTo>
                    <a:pt x="0" y="1544795"/>
                  </a:lnTo>
                  <a:close/>
                </a:path>
              </a:pathLst>
            </a:custGeom>
            <a:solidFill>
              <a:srgbClr val="FFFFFF"/>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1772"/>
                </a:lnSpc>
                <a:spcBef>
                  <a:spcPct val="0"/>
                </a:spcBef>
              </a:pPr>
              <a:endParaRPr/>
            </a:p>
          </p:txBody>
        </p:sp>
      </p:grpSp>
      <p:grpSp>
        <p:nvGrpSpPr>
          <p:cNvPr id="13" name="Group 13"/>
          <p:cNvGrpSpPr/>
          <p:nvPr/>
        </p:nvGrpSpPr>
        <p:grpSpPr>
          <a:xfrm>
            <a:off x="5" y="3268586"/>
            <a:ext cx="6193339" cy="3589421"/>
            <a:chOff x="0" y="0"/>
            <a:chExt cx="2369842" cy="1418043"/>
          </a:xfrm>
        </p:grpSpPr>
        <p:sp>
          <p:nvSpPr>
            <p:cNvPr id="14" name="Freeform 14"/>
            <p:cNvSpPr/>
            <p:nvPr/>
          </p:nvSpPr>
          <p:spPr>
            <a:xfrm>
              <a:off x="0" y="0"/>
              <a:ext cx="2369842" cy="1418043"/>
            </a:xfrm>
            <a:custGeom>
              <a:avLst/>
              <a:gdLst/>
              <a:ahLst/>
              <a:cxnLst/>
              <a:rect l="l" t="t" r="r" b="b"/>
              <a:pathLst>
                <a:path w="2369842" h="1418043">
                  <a:moveTo>
                    <a:pt x="0" y="0"/>
                  </a:moveTo>
                  <a:lnTo>
                    <a:pt x="2369842" y="0"/>
                  </a:lnTo>
                  <a:lnTo>
                    <a:pt x="2369842" y="1418043"/>
                  </a:lnTo>
                  <a:lnTo>
                    <a:pt x="0" y="1418043"/>
                  </a:lnTo>
                  <a:close/>
                </a:path>
              </a:pathLst>
            </a:custGeom>
            <a:solidFill>
              <a:srgbClr val="0070C0"/>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1772"/>
                </a:lnSpc>
                <a:spcBef>
                  <a:spcPct val="0"/>
                </a:spcBef>
              </a:pPr>
              <a:endParaRPr/>
            </a:p>
          </p:txBody>
        </p:sp>
      </p:grpSp>
      <p:sp>
        <p:nvSpPr>
          <p:cNvPr id="16" name="TextBox 16"/>
          <p:cNvSpPr txBox="1"/>
          <p:nvPr/>
        </p:nvSpPr>
        <p:spPr>
          <a:xfrm>
            <a:off x="2392848" y="3607622"/>
            <a:ext cx="3871054" cy="320601"/>
          </a:xfrm>
          <a:prstGeom prst="rect">
            <a:avLst/>
          </a:prstGeom>
        </p:spPr>
        <p:txBody>
          <a:bodyPr wrap="square" lIns="0" tIns="0" rIns="0" bIns="0" rtlCol="0" anchor="t">
            <a:spAutoFit/>
          </a:bodyPr>
          <a:lstStyle>
            <a:defPPr>
              <a:defRPr lang="en-US"/>
            </a:defPPr>
            <a:lvl1pPr algn="just">
              <a:lnSpc>
                <a:spcPts val="2520"/>
              </a:lnSpc>
              <a:spcBef>
                <a:spcPct val="0"/>
              </a:spcBef>
              <a:defRPr sz="2400" b="1">
                <a:solidFill>
                  <a:schemeClr val="bg1"/>
                </a:solidFill>
                <a:latin typeface="Cambria" pitchFamily="18" charset="0"/>
              </a:defRPr>
            </a:lvl1pPr>
          </a:lstStyle>
          <a:p>
            <a:r>
              <a:rPr lang="en-US" dirty="0" err="1"/>
              <a:t>Quy</a:t>
            </a:r>
            <a:r>
              <a:rPr lang="en-US" dirty="0"/>
              <a:t> </a:t>
            </a:r>
            <a:r>
              <a:rPr lang="en-US" dirty="0" err="1"/>
              <a:t>trình</a:t>
            </a:r>
            <a:r>
              <a:rPr lang="en-US" dirty="0"/>
              <a:t> </a:t>
            </a:r>
            <a:r>
              <a:rPr lang="en-US" dirty="0" err="1"/>
              <a:t>xử</a:t>
            </a:r>
            <a:r>
              <a:rPr lang="en-US" dirty="0"/>
              <a:t> </a:t>
            </a:r>
            <a:r>
              <a:rPr lang="en-US" dirty="0" err="1"/>
              <a:t>lý</a:t>
            </a:r>
            <a:r>
              <a:rPr lang="en-US" dirty="0"/>
              <a:t> </a:t>
            </a:r>
            <a:r>
              <a:rPr lang="en-US" dirty="0" err="1"/>
              <a:t>thông</a:t>
            </a:r>
            <a:r>
              <a:rPr lang="en-US" dirty="0"/>
              <a:t> tin</a:t>
            </a:r>
          </a:p>
        </p:txBody>
      </p:sp>
      <p:sp>
        <p:nvSpPr>
          <p:cNvPr id="17" name="TextBox 17"/>
          <p:cNvSpPr txBox="1"/>
          <p:nvPr/>
        </p:nvSpPr>
        <p:spPr>
          <a:xfrm>
            <a:off x="2525847" y="4274826"/>
            <a:ext cx="3294225" cy="2274127"/>
          </a:xfrm>
          <a:prstGeom prst="rect">
            <a:avLst/>
          </a:prstGeom>
        </p:spPr>
        <p:txBody>
          <a:bodyPr lIns="0" tIns="0" rIns="0" bIns="0" rtlCol="0" anchor="t">
            <a:spAutoFit/>
          </a:bodyPr>
          <a:lstStyle/>
          <a:p>
            <a:pPr marL="285665" indent="-285665" algn="just">
              <a:lnSpc>
                <a:spcPts val="2520"/>
              </a:lnSpc>
              <a:spcBef>
                <a:spcPct val="0"/>
              </a:spcBef>
              <a:buFont typeface="Wingdings" pitchFamily="2" charset="2"/>
              <a:buChar char="Ø"/>
            </a:pPr>
            <a:r>
              <a:rPr lang="vi-VN" sz="2000" dirty="0">
                <a:solidFill>
                  <a:schemeClr val="bg1"/>
                </a:solidFill>
                <a:latin typeface="Cambria" pitchFamily="18" charset="0"/>
              </a:rPr>
              <a:t>Thông tin trên phiếu điện tử được truyền về và lưu trữ trên máy chủ của TCTK </a:t>
            </a:r>
          </a:p>
          <a:p>
            <a:pPr algn="just">
              <a:lnSpc>
                <a:spcPts val="2520"/>
              </a:lnSpc>
              <a:spcBef>
                <a:spcPct val="0"/>
              </a:spcBef>
            </a:pPr>
            <a:endParaRPr lang="vi-VN" sz="2000" dirty="0">
              <a:solidFill>
                <a:schemeClr val="bg1"/>
              </a:solidFill>
              <a:latin typeface="Cambria" pitchFamily="18" charset="0"/>
            </a:endParaRPr>
          </a:p>
          <a:p>
            <a:pPr marL="285665" indent="-285665" algn="just">
              <a:lnSpc>
                <a:spcPts val="2520"/>
              </a:lnSpc>
              <a:spcBef>
                <a:spcPct val="0"/>
              </a:spcBef>
              <a:buFont typeface="Wingdings" pitchFamily="2" charset="2"/>
              <a:buChar char="Ø"/>
            </a:pPr>
            <a:r>
              <a:rPr lang="vi-VN" sz="2000" dirty="0">
                <a:solidFill>
                  <a:schemeClr val="bg1"/>
                </a:solidFill>
                <a:latin typeface="Cambria" pitchFamily="18" charset="0"/>
              </a:rPr>
              <a:t>Dữ liệu được kiểm tra, duyệt và nghiệm thu bởi GSV các cấp</a:t>
            </a:r>
            <a:endParaRPr lang="en-US" sz="2000" dirty="0">
              <a:solidFill>
                <a:schemeClr val="bg1"/>
              </a:solidFill>
              <a:latin typeface="Cambria" pitchFamily="18" charset="0"/>
            </a:endParaRPr>
          </a:p>
        </p:txBody>
      </p:sp>
      <p:sp>
        <p:nvSpPr>
          <p:cNvPr id="19" name="Freeform 19"/>
          <p:cNvSpPr/>
          <p:nvPr/>
        </p:nvSpPr>
        <p:spPr>
          <a:xfrm>
            <a:off x="6386287" y="3268586"/>
            <a:ext cx="5805717" cy="3589421"/>
          </a:xfrm>
          <a:custGeom>
            <a:avLst/>
            <a:gdLst/>
            <a:ahLst/>
            <a:cxnLst/>
            <a:rect l="l" t="t" r="r" b="b"/>
            <a:pathLst>
              <a:path w="2369842" h="1418043">
                <a:moveTo>
                  <a:pt x="0" y="0"/>
                </a:moveTo>
                <a:lnTo>
                  <a:pt x="2369842" y="0"/>
                </a:lnTo>
                <a:lnTo>
                  <a:pt x="2369842" y="1418043"/>
                </a:lnTo>
                <a:lnTo>
                  <a:pt x="0" y="1418043"/>
                </a:lnTo>
                <a:close/>
              </a:path>
            </a:pathLst>
          </a:custGeom>
          <a:solidFill>
            <a:srgbClr val="0070C0"/>
          </a:solidFill>
        </p:spPr>
      </p:sp>
      <p:sp>
        <p:nvSpPr>
          <p:cNvPr id="25" name="Freeform 25"/>
          <p:cNvSpPr/>
          <p:nvPr/>
        </p:nvSpPr>
        <p:spPr>
          <a:xfrm>
            <a:off x="685801" y="301425"/>
            <a:ext cx="444857" cy="466929"/>
          </a:xfrm>
          <a:custGeom>
            <a:avLst/>
            <a:gdLst/>
            <a:ahLst/>
            <a:cxnLst/>
            <a:rect l="l" t="t" r="r" b="b"/>
            <a:pathLst>
              <a:path w="667285" h="700394">
                <a:moveTo>
                  <a:pt x="0" y="0"/>
                </a:moveTo>
                <a:lnTo>
                  <a:pt x="667285" y="0"/>
                </a:lnTo>
                <a:lnTo>
                  <a:pt x="667285" y="700394"/>
                </a:lnTo>
                <a:lnTo>
                  <a:pt x="0" y="700394"/>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26" name="TextBox 26"/>
          <p:cNvSpPr txBox="1"/>
          <p:nvPr/>
        </p:nvSpPr>
        <p:spPr>
          <a:xfrm>
            <a:off x="1255532" y="290142"/>
            <a:ext cx="2545953" cy="448841"/>
          </a:xfrm>
          <a:prstGeom prst="rect">
            <a:avLst/>
          </a:prstGeom>
        </p:spPr>
        <p:txBody>
          <a:bodyPr lIns="0" tIns="0" rIns="0" bIns="0" rtlCol="0" anchor="t">
            <a:spAutoFit/>
          </a:bodyPr>
          <a:lstStyle/>
          <a:p>
            <a:pPr>
              <a:lnSpc>
                <a:spcPts val="3470"/>
              </a:lnSpc>
              <a:spcBef>
                <a:spcPct val="0"/>
              </a:spcBef>
            </a:pPr>
            <a:r>
              <a:rPr lang="en-US" sz="2500">
                <a:solidFill>
                  <a:srgbClr val="FFFFFF"/>
                </a:solidFill>
                <a:latin typeface="Blinker"/>
              </a:rPr>
              <a:t>Studio Shodwe</a:t>
            </a:r>
          </a:p>
        </p:txBody>
      </p:sp>
      <p:sp>
        <p:nvSpPr>
          <p:cNvPr id="34" name="Freeform 23"/>
          <p:cNvSpPr/>
          <p:nvPr/>
        </p:nvSpPr>
        <p:spPr>
          <a:xfrm>
            <a:off x="299470" y="3415646"/>
            <a:ext cx="1458459" cy="1718360"/>
          </a:xfrm>
          <a:custGeom>
            <a:avLst/>
            <a:gdLst/>
            <a:ahLst/>
            <a:cxnLst/>
            <a:rect l="l" t="t" r="r" b="b"/>
            <a:pathLst>
              <a:path w="4826862" h="5687024">
                <a:moveTo>
                  <a:pt x="0" y="0"/>
                </a:moveTo>
                <a:lnTo>
                  <a:pt x="4826862" y="0"/>
                </a:lnTo>
                <a:lnTo>
                  <a:pt x="4826862" y="5687024"/>
                </a:lnTo>
                <a:lnTo>
                  <a:pt x="0" y="5687024"/>
                </a:lnTo>
                <a:lnTo>
                  <a:pt x="0" y="0"/>
                </a:lnTo>
                <a:close/>
              </a:path>
            </a:pathLst>
          </a:custGeom>
          <a:blipFill>
            <a:blip r:embed="rId8">
              <a:extLst>
                <a:ext uri="{96DAC541-7B7A-43D3-8B79-37D633B846F1}">
                  <asvg:svgBlip xmlns:asvg="http://schemas.microsoft.com/office/drawing/2016/SVG/main" xmlns="" r:embed="rId3"/>
                </a:ext>
              </a:extLst>
            </a:blip>
            <a:stretch>
              <a:fillRect/>
            </a:stretch>
          </a:blipFill>
        </p:spPr>
      </p:sp>
      <p:pic>
        <p:nvPicPr>
          <p:cNvPr id="1029" name="Picture 5" descr="C:\Users\mtngoc\Desktop\1111_files\criAPDObnbY3yLh0M-zCP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41887" y="3617324"/>
            <a:ext cx="1061321" cy="126347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16"/>
          <p:cNvSpPr txBox="1"/>
          <p:nvPr/>
        </p:nvSpPr>
        <p:spPr>
          <a:xfrm>
            <a:off x="8351194" y="3358382"/>
            <a:ext cx="3871054" cy="777991"/>
          </a:xfrm>
          <a:prstGeom prst="rect">
            <a:avLst/>
          </a:prstGeom>
        </p:spPr>
        <p:txBody>
          <a:bodyPr wrap="square" lIns="0" tIns="0" rIns="0" bIns="0" rtlCol="0" anchor="t">
            <a:spAutoFit/>
          </a:bodyPr>
          <a:lstStyle/>
          <a:p>
            <a:pPr>
              <a:lnSpc>
                <a:spcPts val="6065"/>
              </a:lnSpc>
              <a:spcBef>
                <a:spcPct val="0"/>
              </a:spcBef>
            </a:pPr>
            <a:r>
              <a:rPr lang="en-US" sz="2400" b="1" dirty="0" err="1">
                <a:solidFill>
                  <a:srgbClr val="FFFFFF"/>
                </a:solidFill>
                <a:latin typeface="Blinker"/>
              </a:rPr>
              <a:t>Biểu</a:t>
            </a:r>
            <a:r>
              <a:rPr lang="en-US" sz="2400" b="1" dirty="0">
                <a:solidFill>
                  <a:srgbClr val="FFFFFF"/>
                </a:solidFill>
                <a:latin typeface="Blinker"/>
              </a:rPr>
              <a:t> </a:t>
            </a:r>
            <a:r>
              <a:rPr lang="en-US" sz="2400" b="1" dirty="0" err="1">
                <a:solidFill>
                  <a:srgbClr val="FFFFFF"/>
                </a:solidFill>
                <a:latin typeface="Blinker"/>
              </a:rPr>
              <a:t>đầu</a:t>
            </a:r>
            <a:r>
              <a:rPr lang="en-US" sz="2400" b="1" dirty="0">
                <a:solidFill>
                  <a:srgbClr val="FFFFFF"/>
                </a:solidFill>
                <a:latin typeface="Blinker"/>
              </a:rPr>
              <a:t> </a:t>
            </a:r>
            <a:r>
              <a:rPr lang="en-US" sz="2400" b="1" dirty="0" err="1">
                <a:solidFill>
                  <a:srgbClr val="FFFFFF"/>
                </a:solidFill>
                <a:latin typeface="Blinker"/>
              </a:rPr>
              <a:t>ra</a:t>
            </a:r>
            <a:r>
              <a:rPr lang="en-US" sz="2400" b="1" dirty="0">
                <a:solidFill>
                  <a:srgbClr val="FFFFFF"/>
                </a:solidFill>
                <a:latin typeface="Blinker"/>
              </a:rPr>
              <a:t> </a:t>
            </a:r>
            <a:r>
              <a:rPr lang="en-US" sz="2400" b="1" dirty="0" err="1">
                <a:solidFill>
                  <a:srgbClr val="FFFFFF"/>
                </a:solidFill>
                <a:latin typeface="Blinker"/>
              </a:rPr>
              <a:t>của</a:t>
            </a:r>
            <a:r>
              <a:rPr lang="en-US" sz="2400" b="1" dirty="0">
                <a:solidFill>
                  <a:srgbClr val="FFFFFF"/>
                </a:solidFill>
                <a:latin typeface="Blinker"/>
              </a:rPr>
              <a:t> </a:t>
            </a:r>
            <a:r>
              <a:rPr lang="en-US" sz="2400" b="1" dirty="0" err="1">
                <a:solidFill>
                  <a:srgbClr val="FFFFFF"/>
                </a:solidFill>
                <a:latin typeface="Blinker"/>
              </a:rPr>
              <a:t>điều</a:t>
            </a:r>
            <a:r>
              <a:rPr lang="en-US" sz="2400" b="1" dirty="0">
                <a:solidFill>
                  <a:srgbClr val="FFFFFF"/>
                </a:solidFill>
                <a:latin typeface="Blinker"/>
              </a:rPr>
              <a:t> </a:t>
            </a:r>
            <a:r>
              <a:rPr lang="en-US" sz="2400" b="1" dirty="0" err="1">
                <a:solidFill>
                  <a:srgbClr val="FFFFFF"/>
                </a:solidFill>
                <a:latin typeface="Blinker"/>
              </a:rPr>
              <a:t>tra</a:t>
            </a:r>
            <a:endParaRPr lang="en-US" sz="2000" b="1" dirty="0">
              <a:solidFill>
                <a:srgbClr val="FFFFFF"/>
              </a:solidFill>
              <a:latin typeface="Blinker"/>
            </a:endParaRPr>
          </a:p>
        </p:txBody>
      </p:sp>
      <p:sp>
        <p:nvSpPr>
          <p:cNvPr id="37" name="TextBox 17"/>
          <p:cNvSpPr txBox="1"/>
          <p:nvPr/>
        </p:nvSpPr>
        <p:spPr>
          <a:xfrm>
            <a:off x="8380588" y="4420323"/>
            <a:ext cx="3411078" cy="1949251"/>
          </a:xfrm>
          <a:prstGeom prst="rect">
            <a:avLst/>
          </a:prstGeom>
        </p:spPr>
        <p:txBody>
          <a:bodyPr wrap="square" lIns="0" tIns="0" rIns="0" bIns="0" rtlCol="0" anchor="t">
            <a:spAutoFit/>
          </a:bodyPr>
          <a:lstStyle/>
          <a:p>
            <a:pPr marL="285665" indent="-285665" algn="just">
              <a:lnSpc>
                <a:spcPts val="2520"/>
              </a:lnSpc>
              <a:spcBef>
                <a:spcPct val="0"/>
              </a:spcBef>
              <a:buFont typeface="Wingdings" pitchFamily="2" charset="2"/>
              <a:buChar char="Ø"/>
            </a:pPr>
            <a:r>
              <a:rPr lang="vi-VN" sz="2000" dirty="0">
                <a:solidFill>
                  <a:schemeClr val="bg1"/>
                </a:solidFill>
                <a:latin typeface="Cambria" pitchFamily="18" charset="0"/>
              </a:rPr>
              <a:t>Kết quả điều tra được tổng hợp để phục vụ tính các chỉ tiêu về GTSX và GT tăng thêm của các ĐVSN và tổ chức vô vị lợi (theo mẫu biểu do Vụ TKQG cung cấp) </a:t>
            </a:r>
            <a:endParaRPr lang="en-US" sz="2000" dirty="0">
              <a:solidFill>
                <a:schemeClr val="bg1"/>
              </a:solidFill>
              <a:latin typeface="Cambria" pitchFamily="18" charset="0"/>
            </a:endParaRPr>
          </a:p>
        </p:txBody>
      </p:sp>
    </p:spTree>
    <p:extLst>
      <p:ext uri="{BB962C8B-B14F-4D97-AF65-F5344CB8AC3E}">
        <p14:creationId xmlns:p14="http://schemas.microsoft.com/office/powerpoint/2010/main" val="421591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4"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wipe(down)">
                                      <p:cBhvr>
                                        <p:cTn id="25" dur="500"/>
                                        <p:tgtEl>
                                          <p:spTgt spid="10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500"/>
                                        <p:tgtEl>
                                          <p:spTgt spid="3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3" name="Freeform 3"/>
          <p:cNvSpPr/>
          <p:nvPr/>
        </p:nvSpPr>
        <p:spPr>
          <a:xfrm>
            <a:off x="285018" y="285686"/>
            <a:ext cx="11621966" cy="6286630"/>
          </a:xfrm>
          <a:custGeom>
            <a:avLst/>
            <a:gdLst/>
            <a:ahLst/>
            <a:cxnLst/>
            <a:rect l="l" t="t" r="r" b="b"/>
            <a:pathLst>
              <a:path w="9613641" h="5200273">
                <a:moveTo>
                  <a:pt x="6661" y="0"/>
                </a:moveTo>
                <a:lnTo>
                  <a:pt x="9606979" y="0"/>
                </a:lnTo>
                <a:cubicBezTo>
                  <a:pt x="9608746" y="0"/>
                  <a:pt x="9610441" y="702"/>
                  <a:pt x="9611690" y="1951"/>
                </a:cubicBezTo>
                <a:cubicBezTo>
                  <a:pt x="9612940" y="3200"/>
                  <a:pt x="9613641" y="4895"/>
                  <a:pt x="9613641" y="6661"/>
                </a:cubicBezTo>
                <a:lnTo>
                  <a:pt x="9613641" y="5193612"/>
                </a:lnTo>
                <a:cubicBezTo>
                  <a:pt x="9613641" y="5197291"/>
                  <a:pt x="9610658" y="5200273"/>
                  <a:pt x="9606979" y="5200273"/>
                </a:cubicBezTo>
                <a:lnTo>
                  <a:pt x="6661" y="5200273"/>
                </a:lnTo>
                <a:cubicBezTo>
                  <a:pt x="4895" y="5200273"/>
                  <a:pt x="3200" y="5199571"/>
                  <a:pt x="1951" y="5198322"/>
                </a:cubicBezTo>
                <a:cubicBezTo>
                  <a:pt x="702" y="5197073"/>
                  <a:pt x="0" y="5195379"/>
                  <a:pt x="0" y="5193612"/>
                </a:cubicBezTo>
                <a:lnTo>
                  <a:pt x="0" y="6661"/>
                </a:lnTo>
                <a:cubicBezTo>
                  <a:pt x="0" y="4895"/>
                  <a:pt x="702" y="3200"/>
                  <a:pt x="1951" y="1951"/>
                </a:cubicBezTo>
                <a:cubicBezTo>
                  <a:pt x="3200" y="702"/>
                  <a:pt x="4895" y="0"/>
                  <a:pt x="6661" y="0"/>
                </a:cubicBezTo>
                <a:close/>
              </a:path>
            </a:pathLst>
          </a:custGeom>
          <a:solidFill>
            <a:srgbClr val="000000">
              <a:alpha val="0"/>
            </a:srgbClr>
          </a:solidFill>
          <a:ln w="28575">
            <a:solidFill>
              <a:srgbClr val="395594"/>
            </a:solidFill>
          </a:ln>
        </p:spPr>
      </p:sp>
      <p:grpSp>
        <p:nvGrpSpPr>
          <p:cNvPr id="5" name="Group 5"/>
          <p:cNvGrpSpPr/>
          <p:nvPr/>
        </p:nvGrpSpPr>
        <p:grpSpPr>
          <a:xfrm>
            <a:off x="655748" y="1677064"/>
            <a:ext cx="3234081" cy="4060527"/>
            <a:chOff x="0" y="0"/>
            <a:chExt cx="7698118" cy="9665318"/>
          </a:xfrm>
        </p:grpSpPr>
        <p:pic>
          <p:nvPicPr>
            <p:cNvPr id="6" name="Picture 6"/>
            <p:cNvPicPr>
              <a:picLocks noChangeAspect="1"/>
            </p:cNvPicPr>
            <p:nvPr/>
          </p:nvPicPr>
          <p:blipFill>
            <a:blip r:embed="rId2"/>
            <a:srcRect l="27706" r="34428"/>
            <a:stretch>
              <a:fillRect/>
            </a:stretch>
          </p:blipFill>
          <p:spPr>
            <a:xfrm>
              <a:off x="0" y="0"/>
              <a:ext cx="7698118" cy="9665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4" name="TextBox 14"/>
          <p:cNvSpPr txBox="1"/>
          <p:nvPr/>
        </p:nvSpPr>
        <p:spPr>
          <a:xfrm>
            <a:off x="4672445" y="1639165"/>
            <a:ext cx="3441041" cy="359073"/>
          </a:xfrm>
          <a:prstGeom prst="rect">
            <a:avLst/>
          </a:prstGeom>
          <a:solidFill>
            <a:schemeClr val="tx2">
              <a:lumMod val="40000"/>
              <a:lumOff val="60000"/>
            </a:schemeClr>
          </a:solidFill>
          <a:ln>
            <a:noFill/>
          </a:ln>
        </p:spPr>
        <p:txBody>
          <a:bodyPr wrap="square" lIns="0" tIns="0" rIns="0" bIns="0" rtlCol="0" anchor="t">
            <a:spAutoFit/>
          </a:bodyPr>
          <a:lstStyle/>
          <a:p>
            <a:pPr defTabSz="609478">
              <a:lnSpc>
                <a:spcPts val="2799"/>
              </a:lnSpc>
            </a:pPr>
            <a:r>
              <a:rPr lang="en-US" sz="1900" dirty="0" err="1" smtClean="0">
                <a:solidFill>
                  <a:srgbClr val="262626"/>
                </a:solidFill>
                <a:latin typeface="Cambria" pitchFamily="18" charset="0"/>
              </a:rPr>
              <a:t>Tháng</a:t>
            </a:r>
            <a:r>
              <a:rPr lang="en-US" sz="1900" dirty="0" smtClean="0">
                <a:solidFill>
                  <a:srgbClr val="262626"/>
                </a:solidFill>
                <a:latin typeface="Cambria" pitchFamily="18" charset="0"/>
              </a:rPr>
              <a:t> 8/2022 </a:t>
            </a:r>
            <a:r>
              <a:rPr lang="en-US" sz="1900" dirty="0" smtClean="0">
                <a:solidFill>
                  <a:srgbClr val="262626"/>
                </a:solidFill>
                <a:latin typeface="Cambria" pitchFamily="18" charset="0"/>
                <a:sym typeface="Wingdings" pitchFamily="2" charset="2"/>
              </a:rPr>
              <a:t> </a:t>
            </a:r>
            <a:r>
              <a:rPr lang="en-US" sz="1900" dirty="0" err="1" smtClean="0">
                <a:solidFill>
                  <a:srgbClr val="262626"/>
                </a:solidFill>
                <a:latin typeface="Cambria" pitchFamily="18" charset="0"/>
                <a:sym typeface="Wingdings" pitchFamily="2" charset="2"/>
              </a:rPr>
              <a:t>Tháng</a:t>
            </a:r>
            <a:r>
              <a:rPr lang="en-US" sz="1900" dirty="0" smtClean="0">
                <a:solidFill>
                  <a:srgbClr val="262626"/>
                </a:solidFill>
                <a:latin typeface="Cambria" pitchFamily="18" charset="0"/>
                <a:sym typeface="Wingdings" pitchFamily="2" charset="2"/>
              </a:rPr>
              <a:t> 6/2023 </a:t>
            </a:r>
            <a:endParaRPr lang="en-US" sz="1900" dirty="0">
              <a:solidFill>
                <a:srgbClr val="262626"/>
              </a:solidFill>
              <a:latin typeface="Cambria" pitchFamily="18" charset="0"/>
            </a:endParaRPr>
          </a:p>
        </p:txBody>
      </p:sp>
      <p:grpSp>
        <p:nvGrpSpPr>
          <p:cNvPr id="15" name="Group 15"/>
          <p:cNvGrpSpPr/>
          <p:nvPr/>
        </p:nvGrpSpPr>
        <p:grpSpPr>
          <a:xfrm>
            <a:off x="2220834" y="343742"/>
            <a:ext cx="946139" cy="946139"/>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C001"/>
            </a:solidFill>
          </p:spPr>
        </p:sp>
        <p:sp>
          <p:nvSpPr>
            <p:cNvPr id="17" name="TextBox 17"/>
            <p:cNvSpPr txBox="1"/>
            <p:nvPr/>
          </p:nvSpPr>
          <p:spPr>
            <a:xfrm>
              <a:off x="76200" y="-38100"/>
              <a:ext cx="660400" cy="774700"/>
            </a:xfrm>
            <a:prstGeom prst="rect">
              <a:avLst/>
            </a:prstGeom>
          </p:spPr>
          <p:txBody>
            <a:bodyPr lIns="50800" tIns="50800" rIns="50800" bIns="50800" rtlCol="0" anchor="ctr"/>
            <a:lstStyle/>
            <a:p>
              <a:pPr algn="ctr" defTabSz="609478">
                <a:lnSpc>
                  <a:spcPts val="2833"/>
                </a:lnSpc>
              </a:pPr>
              <a:endParaRPr>
                <a:solidFill>
                  <a:prstClr val="black"/>
                </a:solidFill>
                <a:latin typeface="Cambria" pitchFamily="18" charset="0"/>
              </a:endParaRPr>
            </a:p>
          </p:txBody>
        </p:sp>
      </p:grpSp>
      <p:sp>
        <p:nvSpPr>
          <p:cNvPr id="23" name="Title 1">
            <a:extLst>
              <a:ext uri="{FF2B5EF4-FFF2-40B4-BE49-F238E27FC236}">
                <a16:creationId xmlns:a16="http://schemas.microsoft.com/office/drawing/2014/main" xmlns="" id="{07A564AD-BFD6-4E5F-9E6D-F4B41A659D90}"/>
              </a:ext>
            </a:extLst>
          </p:cNvPr>
          <p:cNvSpPr txBox="1">
            <a:spLocks/>
          </p:cNvSpPr>
          <p:nvPr/>
        </p:nvSpPr>
        <p:spPr>
          <a:xfrm>
            <a:off x="315059" y="458231"/>
            <a:ext cx="11591925" cy="742950"/>
          </a:xfrm>
          <a:prstGeom prst="rect">
            <a:avLst/>
          </a:prstGeom>
        </p:spPr>
        <p:txBody>
          <a:bodyPr>
            <a:normAutofit/>
          </a:bodyPr>
          <a:lstStyle>
            <a:lvl1pPr algn="ctr" defTabSz="609539" rtl="0" eaLnBrk="1" latinLnBrk="0" hangingPunct="1">
              <a:spcBef>
                <a:spcPct val="0"/>
              </a:spcBef>
              <a:buNone/>
              <a:defRPr sz="2900" kern="1200">
                <a:solidFill>
                  <a:schemeClr val="tx1"/>
                </a:solidFill>
                <a:latin typeface="+mj-lt"/>
                <a:ea typeface="+mj-ea"/>
                <a:cs typeface="+mj-cs"/>
              </a:defRPr>
            </a:lvl1pPr>
          </a:lstStyle>
          <a:p>
            <a:r>
              <a:rPr lang="en-US" sz="3600" b="1" dirty="0" smtClean="0">
                <a:solidFill>
                  <a:srgbClr val="395594"/>
                </a:solidFill>
              </a:rPr>
              <a:t>VIII. KẾ HOẠCH TIẾN HÀNH ĐIỀU TRA</a:t>
            </a:r>
            <a:endParaRPr lang="en-US" sz="3600" b="1" dirty="0">
              <a:solidFill>
                <a:srgbClr val="395594"/>
              </a:solidFill>
            </a:endParaRPr>
          </a:p>
        </p:txBody>
      </p:sp>
      <p:sp>
        <p:nvSpPr>
          <p:cNvPr id="25" name="TextBox 14"/>
          <p:cNvSpPr txBox="1"/>
          <p:nvPr/>
        </p:nvSpPr>
        <p:spPr>
          <a:xfrm>
            <a:off x="4672444" y="2051567"/>
            <a:ext cx="7035593" cy="851515"/>
          </a:xfrm>
          <a:prstGeom prst="rect">
            <a:avLst/>
          </a:prstGeom>
          <a:noFill/>
          <a:ln>
            <a:noFill/>
          </a:ln>
        </p:spPr>
        <p:txBody>
          <a:bodyPr wrap="square" lIns="0" tIns="0" rIns="0" bIns="0" rtlCol="0" anchor="t">
            <a:spAutoFit/>
          </a:bodyPr>
          <a:lstStyle/>
          <a:p>
            <a:pPr defTabSz="609478">
              <a:lnSpc>
                <a:spcPts val="2799"/>
              </a:lnSpc>
            </a:pPr>
            <a:r>
              <a:rPr lang="en-US" sz="1900" b="1" dirty="0" err="1" smtClean="0">
                <a:solidFill>
                  <a:srgbClr val="262626"/>
                </a:solidFill>
                <a:latin typeface="Cambria" pitchFamily="18" charset="0"/>
              </a:rPr>
              <a:t>Chuẩn</a:t>
            </a:r>
            <a:r>
              <a:rPr lang="en-US" sz="1900" b="1" dirty="0" smtClean="0">
                <a:solidFill>
                  <a:srgbClr val="262626"/>
                </a:solidFill>
                <a:latin typeface="Cambria" pitchFamily="18" charset="0"/>
              </a:rPr>
              <a:t> </a:t>
            </a:r>
            <a:r>
              <a:rPr lang="en-US" sz="1900" b="1" dirty="0" err="1" smtClean="0">
                <a:solidFill>
                  <a:srgbClr val="262626"/>
                </a:solidFill>
                <a:latin typeface="Cambria" pitchFamily="18" charset="0"/>
              </a:rPr>
              <a:t>bị</a:t>
            </a:r>
            <a:r>
              <a:rPr lang="en-US" sz="1900" b="1" dirty="0" smtClean="0">
                <a:solidFill>
                  <a:srgbClr val="262626"/>
                </a:solidFill>
                <a:latin typeface="Cambria" pitchFamily="18" charset="0"/>
              </a:rPr>
              <a:t> </a:t>
            </a:r>
            <a:r>
              <a:rPr lang="en-US" sz="1900" b="1" dirty="0" err="1" smtClean="0">
                <a:solidFill>
                  <a:srgbClr val="262626"/>
                </a:solidFill>
                <a:latin typeface="Cambria" pitchFamily="18" charset="0"/>
              </a:rPr>
              <a:t>thu</a:t>
            </a:r>
            <a:r>
              <a:rPr lang="en-US" sz="1900" b="1" dirty="0" smtClean="0">
                <a:solidFill>
                  <a:srgbClr val="262626"/>
                </a:solidFill>
                <a:latin typeface="Cambria" pitchFamily="18" charset="0"/>
              </a:rPr>
              <a:t> </a:t>
            </a:r>
            <a:r>
              <a:rPr lang="en-US" sz="1900" b="1" dirty="0" err="1" smtClean="0">
                <a:solidFill>
                  <a:srgbClr val="262626"/>
                </a:solidFill>
                <a:latin typeface="Cambria" pitchFamily="18" charset="0"/>
              </a:rPr>
              <a:t>thập</a:t>
            </a:r>
            <a:r>
              <a:rPr lang="en-US" sz="1900" b="1" dirty="0" smtClean="0">
                <a:solidFill>
                  <a:srgbClr val="262626"/>
                </a:solidFill>
                <a:latin typeface="Cambria" pitchFamily="18" charset="0"/>
              </a:rPr>
              <a:t> </a:t>
            </a:r>
            <a:r>
              <a:rPr lang="en-US" sz="1900" b="1" dirty="0" err="1" smtClean="0">
                <a:solidFill>
                  <a:srgbClr val="262626"/>
                </a:solidFill>
                <a:latin typeface="Cambria" pitchFamily="18" charset="0"/>
              </a:rPr>
              <a:t>thông</a:t>
            </a:r>
            <a:r>
              <a:rPr lang="en-US" sz="1900" b="1" dirty="0" smtClean="0">
                <a:solidFill>
                  <a:srgbClr val="262626"/>
                </a:solidFill>
                <a:latin typeface="Cambria" pitchFamily="18" charset="0"/>
              </a:rPr>
              <a:t> tin: </a:t>
            </a:r>
          </a:p>
          <a:p>
            <a:pPr defTabSz="609478">
              <a:spcAft>
                <a:spcPts val="600"/>
              </a:spcAft>
            </a:pPr>
            <a:r>
              <a:rPr lang="en-US" sz="1600" dirty="0" err="1" smtClean="0">
                <a:solidFill>
                  <a:srgbClr val="262626"/>
                </a:solidFill>
                <a:latin typeface="Cambria" pitchFamily="18" charset="0"/>
              </a:rPr>
              <a:t>Xây</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dựng</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phương</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án</a:t>
            </a:r>
            <a:r>
              <a:rPr lang="en-US" sz="1600" dirty="0" smtClean="0">
                <a:solidFill>
                  <a:srgbClr val="262626"/>
                </a:solidFill>
                <a:latin typeface="Cambria" pitchFamily="18" charset="0"/>
              </a:rPr>
              <a:t> ĐT – </a:t>
            </a:r>
            <a:r>
              <a:rPr lang="en-US" sz="1600" dirty="0" err="1" smtClean="0">
                <a:solidFill>
                  <a:srgbClr val="262626"/>
                </a:solidFill>
                <a:latin typeface="Cambria" pitchFamily="18" charset="0"/>
              </a:rPr>
              <a:t>Thiết</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kế</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hoàn</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thiện</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phiếu</a:t>
            </a:r>
            <a:r>
              <a:rPr lang="en-US" sz="1600" dirty="0" smtClean="0">
                <a:solidFill>
                  <a:srgbClr val="262626"/>
                </a:solidFill>
                <a:latin typeface="Cambria" pitchFamily="18" charset="0"/>
              </a:rPr>
              <a:t> ĐT – </a:t>
            </a:r>
            <a:r>
              <a:rPr lang="en-US" sz="1600" dirty="0" err="1" smtClean="0">
                <a:solidFill>
                  <a:srgbClr val="262626"/>
                </a:solidFill>
                <a:latin typeface="Cambria" pitchFamily="18" charset="0"/>
              </a:rPr>
              <a:t>Thiết</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kế</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và</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chọn</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mẫu</a:t>
            </a:r>
            <a:r>
              <a:rPr lang="en-US" sz="1600" dirty="0" smtClean="0">
                <a:solidFill>
                  <a:srgbClr val="262626"/>
                </a:solidFill>
                <a:latin typeface="Cambria" pitchFamily="18" charset="0"/>
              </a:rPr>
              <a:t> – </a:t>
            </a:r>
            <a:r>
              <a:rPr lang="en-US" sz="1600" dirty="0" err="1" smtClean="0">
                <a:solidFill>
                  <a:srgbClr val="262626"/>
                </a:solidFill>
                <a:latin typeface="Cambria" pitchFamily="18" charset="0"/>
              </a:rPr>
              <a:t>Xây</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dựng</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phần</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mềm</a:t>
            </a:r>
            <a:r>
              <a:rPr lang="en-US" sz="1600" dirty="0" smtClean="0">
                <a:solidFill>
                  <a:srgbClr val="262626"/>
                </a:solidFill>
                <a:latin typeface="Cambria" pitchFamily="18" charset="0"/>
              </a:rPr>
              <a:t> – </a:t>
            </a:r>
            <a:r>
              <a:rPr lang="en-US" sz="1600" dirty="0" err="1" smtClean="0">
                <a:solidFill>
                  <a:srgbClr val="262626"/>
                </a:solidFill>
                <a:latin typeface="Cambria" pitchFamily="18" charset="0"/>
              </a:rPr>
              <a:t>Tập</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huấn</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các</a:t>
            </a:r>
            <a:r>
              <a:rPr lang="en-US" sz="1600" dirty="0" smtClean="0">
                <a:solidFill>
                  <a:srgbClr val="262626"/>
                </a:solidFill>
                <a:latin typeface="Cambria" pitchFamily="18" charset="0"/>
              </a:rPr>
              <a:t> </a:t>
            </a:r>
            <a:r>
              <a:rPr lang="en-US" sz="1600" dirty="0" err="1" smtClean="0">
                <a:solidFill>
                  <a:srgbClr val="262626"/>
                </a:solidFill>
                <a:latin typeface="Cambria" pitchFamily="18" charset="0"/>
              </a:rPr>
              <a:t>cấp</a:t>
            </a:r>
            <a:r>
              <a:rPr lang="en-US" sz="1600" dirty="0" smtClean="0">
                <a:solidFill>
                  <a:srgbClr val="262626"/>
                </a:solidFill>
                <a:latin typeface="Cambria" pitchFamily="18" charset="0"/>
              </a:rPr>
              <a:t> – </a:t>
            </a:r>
            <a:r>
              <a:rPr lang="en-US" sz="1600" spc="-40" dirty="0" err="1" smtClean="0">
                <a:solidFill>
                  <a:srgbClr val="262626"/>
                </a:solidFill>
                <a:latin typeface="Cambria" pitchFamily="18" charset="0"/>
              </a:rPr>
              <a:t>Rà</a:t>
            </a:r>
            <a:r>
              <a:rPr lang="en-US" sz="1600" spc="-40" dirty="0" smtClean="0">
                <a:solidFill>
                  <a:srgbClr val="262626"/>
                </a:solidFill>
                <a:latin typeface="Cambria" pitchFamily="18" charset="0"/>
              </a:rPr>
              <a:t> </a:t>
            </a:r>
            <a:r>
              <a:rPr lang="en-US" sz="1600" spc="-40" dirty="0" err="1" smtClean="0">
                <a:solidFill>
                  <a:srgbClr val="262626"/>
                </a:solidFill>
                <a:latin typeface="Cambria" pitchFamily="18" charset="0"/>
              </a:rPr>
              <a:t>soát</a:t>
            </a:r>
            <a:r>
              <a:rPr lang="en-US" sz="1600" spc="-40" dirty="0" smtClean="0">
                <a:solidFill>
                  <a:srgbClr val="262626"/>
                </a:solidFill>
                <a:latin typeface="Cambria" pitchFamily="18" charset="0"/>
              </a:rPr>
              <a:t>, </a:t>
            </a:r>
            <a:r>
              <a:rPr lang="en-US" sz="1600" spc="-40" dirty="0" err="1" smtClean="0">
                <a:solidFill>
                  <a:srgbClr val="262626"/>
                </a:solidFill>
                <a:latin typeface="Cambria" pitchFamily="18" charset="0"/>
              </a:rPr>
              <a:t>cập</a:t>
            </a:r>
            <a:r>
              <a:rPr lang="en-US" sz="1600" spc="-40" dirty="0" smtClean="0">
                <a:solidFill>
                  <a:srgbClr val="262626"/>
                </a:solidFill>
                <a:latin typeface="Cambria" pitchFamily="18" charset="0"/>
              </a:rPr>
              <a:t> </a:t>
            </a:r>
            <a:r>
              <a:rPr lang="en-US" sz="1600" spc="-40" dirty="0" err="1" smtClean="0">
                <a:solidFill>
                  <a:srgbClr val="262626"/>
                </a:solidFill>
                <a:latin typeface="Cambria" pitchFamily="18" charset="0"/>
              </a:rPr>
              <a:t>nhật</a:t>
            </a:r>
            <a:r>
              <a:rPr lang="en-US" sz="1600" spc="-40" dirty="0" smtClean="0">
                <a:solidFill>
                  <a:srgbClr val="262626"/>
                </a:solidFill>
                <a:latin typeface="Cambria" pitchFamily="18" charset="0"/>
              </a:rPr>
              <a:t> </a:t>
            </a:r>
            <a:r>
              <a:rPr lang="en-US" sz="1600" spc="-40" dirty="0" err="1" smtClean="0">
                <a:solidFill>
                  <a:srgbClr val="262626"/>
                </a:solidFill>
                <a:latin typeface="Cambria" pitchFamily="18" charset="0"/>
              </a:rPr>
              <a:t>đơn</a:t>
            </a:r>
            <a:r>
              <a:rPr lang="en-US" sz="1600" spc="-40" dirty="0" smtClean="0">
                <a:solidFill>
                  <a:srgbClr val="262626"/>
                </a:solidFill>
                <a:latin typeface="Cambria" pitchFamily="18" charset="0"/>
              </a:rPr>
              <a:t> </a:t>
            </a:r>
            <a:r>
              <a:rPr lang="en-US" sz="1600" spc="-40" dirty="0" err="1" smtClean="0">
                <a:solidFill>
                  <a:srgbClr val="262626"/>
                </a:solidFill>
                <a:latin typeface="Cambria" pitchFamily="18" charset="0"/>
              </a:rPr>
              <a:t>vị</a:t>
            </a:r>
            <a:r>
              <a:rPr lang="en-US" sz="1600" spc="-40" dirty="0" smtClean="0">
                <a:solidFill>
                  <a:srgbClr val="262626"/>
                </a:solidFill>
                <a:latin typeface="Cambria" pitchFamily="18" charset="0"/>
              </a:rPr>
              <a:t> ĐT</a:t>
            </a:r>
            <a:endParaRPr lang="en-US" sz="1600" spc="-40" dirty="0">
              <a:solidFill>
                <a:srgbClr val="262626"/>
              </a:solidFill>
              <a:latin typeface="Cambria" pitchFamily="18" charset="0"/>
            </a:endParaRPr>
          </a:p>
        </p:txBody>
      </p:sp>
      <p:sp>
        <p:nvSpPr>
          <p:cNvPr id="26" name="TextBox 14"/>
          <p:cNvSpPr txBox="1"/>
          <p:nvPr/>
        </p:nvSpPr>
        <p:spPr>
          <a:xfrm>
            <a:off x="4672445" y="3451982"/>
            <a:ext cx="3441041" cy="359073"/>
          </a:xfrm>
          <a:prstGeom prst="rect">
            <a:avLst/>
          </a:prstGeom>
          <a:solidFill>
            <a:schemeClr val="tx2">
              <a:lumMod val="40000"/>
              <a:lumOff val="60000"/>
            </a:schemeClr>
          </a:solidFill>
          <a:ln>
            <a:noFill/>
          </a:ln>
        </p:spPr>
        <p:txBody>
          <a:bodyPr wrap="square" lIns="0" tIns="0" rIns="0" bIns="0" rtlCol="0" anchor="t">
            <a:spAutoFit/>
          </a:bodyPr>
          <a:lstStyle/>
          <a:p>
            <a:pPr defTabSz="609478">
              <a:lnSpc>
                <a:spcPts val="2799"/>
              </a:lnSpc>
            </a:pPr>
            <a:r>
              <a:rPr lang="en-US" sz="1900" dirty="0" err="1" smtClean="0">
                <a:solidFill>
                  <a:srgbClr val="262626"/>
                </a:solidFill>
                <a:latin typeface="Cambria" pitchFamily="18" charset="0"/>
              </a:rPr>
              <a:t>Tháng</a:t>
            </a:r>
            <a:r>
              <a:rPr lang="en-US" sz="1900" dirty="0" smtClean="0">
                <a:solidFill>
                  <a:srgbClr val="262626"/>
                </a:solidFill>
                <a:latin typeface="Cambria" pitchFamily="18" charset="0"/>
              </a:rPr>
              <a:t> 7</a:t>
            </a:r>
            <a:r>
              <a:rPr lang="en-US" sz="1900" dirty="0" smtClean="0">
                <a:solidFill>
                  <a:srgbClr val="262626"/>
                </a:solidFill>
                <a:latin typeface="Cambria" pitchFamily="18" charset="0"/>
                <a:sym typeface="Wingdings" pitchFamily="2" charset="2"/>
              </a:rPr>
              <a:t>/2023 </a:t>
            </a:r>
            <a:endParaRPr lang="en-US" sz="1900" dirty="0">
              <a:solidFill>
                <a:srgbClr val="262626"/>
              </a:solidFill>
              <a:latin typeface="Cambria" pitchFamily="18" charset="0"/>
            </a:endParaRPr>
          </a:p>
        </p:txBody>
      </p:sp>
      <p:sp>
        <p:nvSpPr>
          <p:cNvPr id="27" name="TextBox 14"/>
          <p:cNvSpPr txBox="1"/>
          <p:nvPr/>
        </p:nvSpPr>
        <p:spPr>
          <a:xfrm>
            <a:off x="4672444" y="3815473"/>
            <a:ext cx="6590642" cy="359073"/>
          </a:xfrm>
          <a:prstGeom prst="rect">
            <a:avLst/>
          </a:prstGeom>
          <a:noFill/>
          <a:ln>
            <a:noFill/>
          </a:ln>
        </p:spPr>
        <p:txBody>
          <a:bodyPr wrap="square" lIns="0" tIns="0" rIns="0" bIns="0" rtlCol="0" anchor="t">
            <a:spAutoFit/>
          </a:bodyPr>
          <a:lstStyle/>
          <a:p>
            <a:pPr defTabSz="609478">
              <a:lnSpc>
                <a:spcPts val="2799"/>
              </a:lnSpc>
            </a:pPr>
            <a:r>
              <a:rPr lang="en-US" sz="1900" b="1" dirty="0" smtClean="0">
                <a:solidFill>
                  <a:srgbClr val="262626"/>
                </a:solidFill>
                <a:latin typeface="Cambria" pitchFamily="18" charset="0"/>
              </a:rPr>
              <a:t>Thu </a:t>
            </a:r>
            <a:r>
              <a:rPr lang="en-US" sz="1900" b="1" dirty="0" err="1" smtClean="0">
                <a:solidFill>
                  <a:srgbClr val="262626"/>
                </a:solidFill>
                <a:latin typeface="Cambria" pitchFamily="18" charset="0"/>
              </a:rPr>
              <a:t>thập</a:t>
            </a:r>
            <a:r>
              <a:rPr lang="en-US" sz="1900" b="1" dirty="0" smtClean="0">
                <a:solidFill>
                  <a:srgbClr val="262626"/>
                </a:solidFill>
                <a:latin typeface="Cambria" pitchFamily="18" charset="0"/>
              </a:rPr>
              <a:t> </a:t>
            </a:r>
            <a:r>
              <a:rPr lang="en-US" sz="1900" b="1" dirty="0" err="1" smtClean="0">
                <a:solidFill>
                  <a:srgbClr val="262626"/>
                </a:solidFill>
                <a:latin typeface="Cambria" pitchFamily="18" charset="0"/>
              </a:rPr>
              <a:t>thông</a:t>
            </a:r>
            <a:r>
              <a:rPr lang="en-US" sz="1900" b="1" dirty="0" smtClean="0">
                <a:solidFill>
                  <a:srgbClr val="262626"/>
                </a:solidFill>
                <a:latin typeface="Cambria" pitchFamily="18" charset="0"/>
              </a:rPr>
              <a:t> tin </a:t>
            </a:r>
            <a:r>
              <a:rPr lang="en-US" sz="1900" b="1" dirty="0" err="1" smtClean="0">
                <a:solidFill>
                  <a:srgbClr val="262626"/>
                </a:solidFill>
                <a:latin typeface="Cambria" pitchFamily="18" charset="0"/>
              </a:rPr>
              <a:t>tại</a:t>
            </a:r>
            <a:r>
              <a:rPr lang="en-US" sz="1900" b="1" dirty="0" smtClean="0">
                <a:solidFill>
                  <a:srgbClr val="262626"/>
                </a:solidFill>
                <a:latin typeface="Cambria" pitchFamily="18" charset="0"/>
              </a:rPr>
              <a:t> </a:t>
            </a:r>
            <a:r>
              <a:rPr lang="en-US" sz="1900" b="1" dirty="0" err="1" smtClean="0">
                <a:solidFill>
                  <a:srgbClr val="262626"/>
                </a:solidFill>
                <a:latin typeface="Cambria" pitchFamily="18" charset="0"/>
              </a:rPr>
              <a:t>địa</a:t>
            </a:r>
            <a:r>
              <a:rPr lang="en-US" sz="1900" b="1" dirty="0" smtClean="0">
                <a:solidFill>
                  <a:srgbClr val="262626"/>
                </a:solidFill>
                <a:latin typeface="Cambria" pitchFamily="18" charset="0"/>
              </a:rPr>
              <a:t> </a:t>
            </a:r>
            <a:r>
              <a:rPr lang="en-US" sz="1900" b="1" dirty="0" err="1" smtClean="0">
                <a:solidFill>
                  <a:srgbClr val="262626"/>
                </a:solidFill>
                <a:latin typeface="Cambria" pitchFamily="18" charset="0"/>
              </a:rPr>
              <a:t>bàn</a:t>
            </a:r>
            <a:endParaRPr lang="en-US" sz="1900" b="1" dirty="0" smtClean="0">
              <a:solidFill>
                <a:srgbClr val="262626"/>
              </a:solidFill>
              <a:latin typeface="Cambria" pitchFamily="18" charset="0"/>
            </a:endParaRPr>
          </a:p>
        </p:txBody>
      </p:sp>
      <p:sp>
        <p:nvSpPr>
          <p:cNvPr id="29" name="TextBox 14"/>
          <p:cNvSpPr txBox="1"/>
          <p:nvPr/>
        </p:nvSpPr>
        <p:spPr>
          <a:xfrm>
            <a:off x="4672446" y="4744629"/>
            <a:ext cx="3441041" cy="359073"/>
          </a:xfrm>
          <a:prstGeom prst="rect">
            <a:avLst/>
          </a:prstGeom>
          <a:solidFill>
            <a:schemeClr val="tx2">
              <a:lumMod val="40000"/>
              <a:lumOff val="60000"/>
            </a:schemeClr>
          </a:solidFill>
          <a:ln>
            <a:noFill/>
          </a:ln>
        </p:spPr>
        <p:txBody>
          <a:bodyPr wrap="square" lIns="0" tIns="0" rIns="0" bIns="0" rtlCol="0" anchor="t">
            <a:spAutoFit/>
          </a:bodyPr>
          <a:lstStyle/>
          <a:p>
            <a:pPr defTabSz="609478">
              <a:lnSpc>
                <a:spcPts val="2799"/>
              </a:lnSpc>
            </a:pPr>
            <a:r>
              <a:rPr lang="en-US" sz="1900" dirty="0" err="1" smtClean="0">
                <a:solidFill>
                  <a:srgbClr val="262626"/>
                </a:solidFill>
                <a:latin typeface="Cambria" pitchFamily="18" charset="0"/>
              </a:rPr>
              <a:t>Tháng</a:t>
            </a:r>
            <a:r>
              <a:rPr lang="en-US" sz="1900" dirty="0" smtClean="0">
                <a:solidFill>
                  <a:srgbClr val="262626"/>
                </a:solidFill>
                <a:latin typeface="Cambria" pitchFamily="18" charset="0"/>
              </a:rPr>
              <a:t> 7</a:t>
            </a:r>
            <a:r>
              <a:rPr lang="en-US" sz="1900" dirty="0" smtClean="0">
                <a:solidFill>
                  <a:srgbClr val="262626"/>
                </a:solidFill>
                <a:latin typeface="Cambria" pitchFamily="18" charset="0"/>
                <a:sym typeface="Wingdings" pitchFamily="2" charset="2"/>
              </a:rPr>
              <a:t>/2023 – </a:t>
            </a:r>
            <a:r>
              <a:rPr lang="en-US" sz="1900" dirty="0" err="1" smtClean="0">
                <a:solidFill>
                  <a:srgbClr val="262626"/>
                </a:solidFill>
                <a:latin typeface="Cambria" pitchFamily="18" charset="0"/>
                <a:sym typeface="Wingdings" pitchFamily="2" charset="2"/>
              </a:rPr>
              <a:t>Tháng</a:t>
            </a:r>
            <a:r>
              <a:rPr lang="en-US" sz="1900" dirty="0" smtClean="0">
                <a:solidFill>
                  <a:srgbClr val="262626"/>
                </a:solidFill>
                <a:latin typeface="Cambria" pitchFamily="18" charset="0"/>
                <a:sym typeface="Wingdings" pitchFamily="2" charset="2"/>
              </a:rPr>
              <a:t> 5/2024 </a:t>
            </a:r>
            <a:endParaRPr lang="en-US" sz="1900" dirty="0">
              <a:solidFill>
                <a:srgbClr val="262626"/>
              </a:solidFill>
              <a:latin typeface="Cambria" pitchFamily="18" charset="0"/>
            </a:endParaRPr>
          </a:p>
        </p:txBody>
      </p:sp>
      <p:sp>
        <p:nvSpPr>
          <p:cNvPr id="30" name="TextBox 14"/>
          <p:cNvSpPr txBox="1"/>
          <p:nvPr/>
        </p:nvSpPr>
        <p:spPr>
          <a:xfrm>
            <a:off x="4672445" y="5093606"/>
            <a:ext cx="6590642" cy="851515"/>
          </a:xfrm>
          <a:prstGeom prst="rect">
            <a:avLst/>
          </a:prstGeom>
          <a:noFill/>
          <a:ln>
            <a:noFill/>
          </a:ln>
        </p:spPr>
        <p:txBody>
          <a:bodyPr wrap="square" lIns="0" tIns="0" rIns="0" bIns="0" rtlCol="0" anchor="t">
            <a:spAutoFit/>
          </a:bodyPr>
          <a:lstStyle/>
          <a:p>
            <a:pPr defTabSz="609478">
              <a:lnSpc>
                <a:spcPts val="2799"/>
              </a:lnSpc>
            </a:pPr>
            <a:r>
              <a:rPr lang="en-US" sz="1900" b="1" dirty="0" err="1">
                <a:solidFill>
                  <a:srgbClr val="262626"/>
                </a:solidFill>
                <a:latin typeface="Cambria" pitchFamily="18" charset="0"/>
              </a:rPr>
              <a:t>Xử</a:t>
            </a:r>
            <a:r>
              <a:rPr lang="en-US" sz="1900" b="1" dirty="0">
                <a:solidFill>
                  <a:srgbClr val="262626"/>
                </a:solidFill>
                <a:latin typeface="Cambria" pitchFamily="18" charset="0"/>
              </a:rPr>
              <a:t> </a:t>
            </a:r>
            <a:r>
              <a:rPr lang="en-US" sz="1900" b="1" dirty="0" err="1">
                <a:solidFill>
                  <a:srgbClr val="262626"/>
                </a:solidFill>
                <a:latin typeface="Cambria" pitchFamily="18" charset="0"/>
              </a:rPr>
              <a:t>lý</a:t>
            </a:r>
            <a:r>
              <a:rPr lang="en-US" sz="1900" b="1" dirty="0">
                <a:solidFill>
                  <a:srgbClr val="262626"/>
                </a:solidFill>
                <a:latin typeface="Cambria" pitchFamily="18" charset="0"/>
              </a:rPr>
              <a:t> </a:t>
            </a:r>
            <a:r>
              <a:rPr lang="en-US" sz="1900" b="1" dirty="0" err="1">
                <a:solidFill>
                  <a:srgbClr val="262626"/>
                </a:solidFill>
                <a:latin typeface="Cambria" pitchFamily="18" charset="0"/>
              </a:rPr>
              <a:t>thông</a:t>
            </a:r>
            <a:r>
              <a:rPr lang="en-US" sz="1900" b="1" dirty="0">
                <a:solidFill>
                  <a:srgbClr val="262626"/>
                </a:solidFill>
                <a:latin typeface="Cambria" pitchFamily="18" charset="0"/>
              </a:rPr>
              <a:t> tin </a:t>
            </a:r>
            <a:r>
              <a:rPr lang="en-US" sz="1900" b="1" dirty="0" err="1">
                <a:solidFill>
                  <a:srgbClr val="262626"/>
                </a:solidFill>
                <a:latin typeface="Cambria" pitchFamily="18" charset="0"/>
              </a:rPr>
              <a:t>và</a:t>
            </a:r>
            <a:r>
              <a:rPr lang="en-US" sz="1900" b="1" dirty="0">
                <a:solidFill>
                  <a:srgbClr val="262626"/>
                </a:solidFill>
                <a:latin typeface="Cambria" pitchFamily="18" charset="0"/>
              </a:rPr>
              <a:t> </a:t>
            </a:r>
            <a:r>
              <a:rPr lang="en-US" sz="1900" b="1" dirty="0" err="1">
                <a:solidFill>
                  <a:srgbClr val="262626"/>
                </a:solidFill>
                <a:latin typeface="Cambria" pitchFamily="18" charset="0"/>
              </a:rPr>
              <a:t>báo</a:t>
            </a:r>
            <a:r>
              <a:rPr lang="en-US" sz="1900" b="1" dirty="0">
                <a:solidFill>
                  <a:srgbClr val="262626"/>
                </a:solidFill>
                <a:latin typeface="Cambria" pitchFamily="18" charset="0"/>
              </a:rPr>
              <a:t> </a:t>
            </a:r>
            <a:r>
              <a:rPr lang="en-US" sz="1900" b="1" dirty="0" err="1">
                <a:solidFill>
                  <a:srgbClr val="262626"/>
                </a:solidFill>
                <a:latin typeface="Cambria" pitchFamily="18" charset="0"/>
              </a:rPr>
              <a:t>cáo</a:t>
            </a:r>
            <a:r>
              <a:rPr lang="en-US" sz="1900" b="1" dirty="0">
                <a:solidFill>
                  <a:srgbClr val="262626"/>
                </a:solidFill>
                <a:latin typeface="Cambria" pitchFamily="18" charset="0"/>
              </a:rPr>
              <a:t> </a:t>
            </a:r>
            <a:r>
              <a:rPr lang="en-US" sz="1900" b="1" dirty="0" err="1">
                <a:solidFill>
                  <a:srgbClr val="262626"/>
                </a:solidFill>
                <a:latin typeface="Cambria" pitchFamily="18" charset="0"/>
              </a:rPr>
              <a:t>kết</a:t>
            </a:r>
            <a:r>
              <a:rPr lang="en-US" sz="1900" b="1" dirty="0">
                <a:solidFill>
                  <a:srgbClr val="262626"/>
                </a:solidFill>
                <a:latin typeface="Cambria" pitchFamily="18" charset="0"/>
              </a:rPr>
              <a:t> </a:t>
            </a:r>
            <a:r>
              <a:rPr lang="en-US" sz="1900" b="1" dirty="0" err="1">
                <a:solidFill>
                  <a:srgbClr val="262626"/>
                </a:solidFill>
                <a:latin typeface="Cambria" pitchFamily="18" charset="0"/>
              </a:rPr>
              <a:t>quả</a:t>
            </a:r>
            <a:endParaRPr lang="en-US" sz="1900" b="1" dirty="0">
              <a:solidFill>
                <a:srgbClr val="262626"/>
              </a:solidFill>
              <a:latin typeface="Cambria" pitchFamily="18" charset="0"/>
            </a:endParaRPr>
          </a:p>
          <a:p>
            <a:pPr defTabSz="609478"/>
            <a:r>
              <a:rPr lang="en-US" sz="1600" dirty="0" err="1">
                <a:solidFill>
                  <a:srgbClr val="262626"/>
                </a:solidFill>
                <a:latin typeface="Cambria" pitchFamily="18" charset="0"/>
              </a:rPr>
              <a:t>Kiểm</a:t>
            </a:r>
            <a:r>
              <a:rPr lang="en-US" sz="1600" dirty="0">
                <a:solidFill>
                  <a:srgbClr val="262626"/>
                </a:solidFill>
                <a:latin typeface="Cambria" pitchFamily="18" charset="0"/>
              </a:rPr>
              <a:t> </a:t>
            </a:r>
            <a:r>
              <a:rPr lang="en-US" sz="1600" dirty="0" err="1">
                <a:solidFill>
                  <a:srgbClr val="262626"/>
                </a:solidFill>
                <a:latin typeface="Cambria" pitchFamily="18" charset="0"/>
              </a:rPr>
              <a:t>tra</a:t>
            </a:r>
            <a:r>
              <a:rPr lang="en-US" sz="1600" dirty="0">
                <a:solidFill>
                  <a:srgbClr val="262626"/>
                </a:solidFill>
                <a:latin typeface="Cambria" pitchFamily="18" charset="0"/>
              </a:rPr>
              <a:t>, </a:t>
            </a:r>
            <a:r>
              <a:rPr lang="en-US" sz="1600" dirty="0" err="1">
                <a:solidFill>
                  <a:srgbClr val="262626"/>
                </a:solidFill>
                <a:latin typeface="Cambria" pitchFamily="18" charset="0"/>
              </a:rPr>
              <a:t>duyệt</a:t>
            </a:r>
            <a:r>
              <a:rPr lang="en-US" sz="1600" dirty="0">
                <a:solidFill>
                  <a:srgbClr val="262626"/>
                </a:solidFill>
                <a:latin typeface="Cambria" pitchFamily="18" charset="0"/>
              </a:rPr>
              <a:t> </a:t>
            </a:r>
            <a:r>
              <a:rPr lang="en-US" sz="1600" dirty="0" err="1">
                <a:solidFill>
                  <a:srgbClr val="262626"/>
                </a:solidFill>
                <a:latin typeface="Cambria" pitchFamily="18" charset="0"/>
              </a:rPr>
              <a:t>dữ</a:t>
            </a:r>
            <a:r>
              <a:rPr lang="en-US" sz="1600" dirty="0">
                <a:solidFill>
                  <a:srgbClr val="262626"/>
                </a:solidFill>
                <a:latin typeface="Cambria" pitchFamily="18" charset="0"/>
              </a:rPr>
              <a:t> </a:t>
            </a:r>
            <a:r>
              <a:rPr lang="en-US" sz="1600" dirty="0" err="1">
                <a:solidFill>
                  <a:srgbClr val="262626"/>
                </a:solidFill>
                <a:latin typeface="Cambria" pitchFamily="18" charset="0"/>
              </a:rPr>
              <a:t>liệu</a:t>
            </a:r>
            <a:r>
              <a:rPr lang="en-US" sz="1600" dirty="0">
                <a:solidFill>
                  <a:srgbClr val="262626"/>
                </a:solidFill>
                <a:latin typeface="Cambria" pitchFamily="18" charset="0"/>
              </a:rPr>
              <a:t> – </a:t>
            </a:r>
            <a:r>
              <a:rPr lang="en-US" sz="1600" dirty="0" err="1">
                <a:solidFill>
                  <a:srgbClr val="262626"/>
                </a:solidFill>
                <a:latin typeface="Cambria" pitchFamily="18" charset="0"/>
              </a:rPr>
              <a:t>Tổng</a:t>
            </a:r>
            <a:r>
              <a:rPr lang="en-US" sz="1600" dirty="0">
                <a:solidFill>
                  <a:srgbClr val="262626"/>
                </a:solidFill>
                <a:latin typeface="Cambria" pitchFamily="18" charset="0"/>
              </a:rPr>
              <a:t> </a:t>
            </a:r>
            <a:r>
              <a:rPr lang="en-US" sz="1600" dirty="0" err="1">
                <a:solidFill>
                  <a:srgbClr val="262626"/>
                </a:solidFill>
                <a:latin typeface="Cambria" pitchFamily="18" charset="0"/>
              </a:rPr>
              <a:t>hợp</a:t>
            </a:r>
            <a:r>
              <a:rPr lang="en-US" sz="1600" dirty="0">
                <a:solidFill>
                  <a:srgbClr val="262626"/>
                </a:solidFill>
                <a:latin typeface="Cambria" pitchFamily="18" charset="0"/>
              </a:rPr>
              <a:t> </a:t>
            </a:r>
            <a:r>
              <a:rPr lang="en-US" sz="1600" dirty="0" err="1">
                <a:solidFill>
                  <a:srgbClr val="262626"/>
                </a:solidFill>
                <a:latin typeface="Cambria" pitchFamily="18" charset="0"/>
              </a:rPr>
              <a:t>kết</a:t>
            </a:r>
            <a:r>
              <a:rPr lang="en-US" sz="1600" dirty="0">
                <a:solidFill>
                  <a:srgbClr val="262626"/>
                </a:solidFill>
                <a:latin typeface="Cambria" pitchFamily="18" charset="0"/>
              </a:rPr>
              <a:t> </a:t>
            </a:r>
            <a:r>
              <a:rPr lang="en-US" sz="1600" dirty="0" err="1">
                <a:solidFill>
                  <a:srgbClr val="262626"/>
                </a:solidFill>
                <a:latin typeface="Cambria" pitchFamily="18" charset="0"/>
              </a:rPr>
              <a:t>quả</a:t>
            </a:r>
            <a:r>
              <a:rPr lang="en-US" sz="1600" dirty="0">
                <a:solidFill>
                  <a:srgbClr val="262626"/>
                </a:solidFill>
                <a:latin typeface="Cambria" pitchFamily="18" charset="0"/>
              </a:rPr>
              <a:t> </a:t>
            </a:r>
            <a:r>
              <a:rPr lang="en-US" sz="1600" dirty="0" err="1">
                <a:solidFill>
                  <a:srgbClr val="262626"/>
                </a:solidFill>
                <a:latin typeface="Cambria" pitchFamily="18" charset="0"/>
              </a:rPr>
              <a:t>đầu</a:t>
            </a:r>
            <a:r>
              <a:rPr lang="en-US" sz="1600" dirty="0">
                <a:solidFill>
                  <a:srgbClr val="262626"/>
                </a:solidFill>
                <a:latin typeface="Cambria" pitchFamily="18" charset="0"/>
              </a:rPr>
              <a:t> </a:t>
            </a:r>
            <a:r>
              <a:rPr lang="en-US" sz="1600" dirty="0" err="1">
                <a:solidFill>
                  <a:srgbClr val="262626"/>
                </a:solidFill>
                <a:latin typeface="Cambria" pitchFamily="18" charset="0"/>
              </a:rPr>
              <a:t>ra</a:t>
            </a:r>
            <a:r>
              <a:rPr lang="en-US" sz="1600" dirty="0">
                <a:solidFill>
                  <a:srgbClr val="262626"/>
                </a:solidFill>
                <a:latin typeface="Cambria" pitchFamily="18" charset="0"/>
              </a:rPr>
              <a:t> – </a:t>
            </a:r>
            <a:r>
              <a:rPr lang="en-US" sz="1600" dirty="0" err="1">
                <a:solidFill>
                  <a:srgbClr val="262626"/>
                </a:solidFill>
                <a:latin typeface="Cambria" pitchFamily="18" charset="0"/>
              </a:rPr>
              <a:t>Xây</a:t>
            </a:r>
            <a:r>
              <a:rPr lang="en-US" sz="1600" dirty="0">
                <a:solidFill>
                  <a:srgbClr val="262626"/>
                </a:solidFill>
                <a:latin typeface="Cambria" pitchFamily="18" charset="0"/>
              </a:rPr>
              <a:t> </a:t>
            </a:r>
            <a:r>
              <a:rPr lang="en-US" sz="1600" dirty="0" err="1">
                <a:solidFill>
                  <a:srgbClr val="262626"/>
                </a:solidFill>
                <a:latin typeface="Cambria" pitchFamily="18" charset="0"/>
              </a:rPr>
              <a:t>dựng</a:t>
            </a:r>
            <a:r>
              <a:rPr lang="en-US" sz="1600" dirty="0">
                <a:solidFill>
                  <a:srgbClr val="262626"/>
                </a:solidFill>
                <a:latin typeface="Cambria" pitchFamily="18" charset="0"/>
              </a:rPr>
              <a:t> </a:t>
            </a:r>
            <a:r>
              <a:rPr lang="en-US" sz="1600" dirty="0" err="1">
                <a:solidFill>
                  <a:srgbClr val="262626"/>
                </a:solidFill>
                <a:latin typeface="Cambria" pitchFamily="18" charset="0"/>
              </a:rPr>
              <a:t>báo</a:t>
            </a:r>
            <a:r>
              <a:rPr lang="en-US" sz="1600" dirty="0">
                <a:solidFill>
                  <a:srgbClr val="262626"/>
                </a:solidFill>
                <a:latin typeface="Cambria" pitchFamily="18" charset="0"/>
              </a:rPr>
              <a:t> </a:t>
            </a:r>
            <a:r>
              <a:rPr lang="en-US" sz="1600" dirty="0" err="1">
                <a:solidFill>
                  <a:srgbClr val="262626"/>
                </a:solidFill>
                <a:latin typeface="Cambria" pitchFamily="18" charset="0"/>
              </a:rPr>
              <a:t>cáo</a:t>
            </a:r>
            <a:r>
              <a:rPr lang="en-US" sz="1600" dirty="0">
                <a:solidFill>
                  <a:srgbClr val="262626"/>
                </a:solidFill>
                <a:latin typeface="Cambria" pitchFamily="18" charset="0"/>
              </a:rPr>
              <a:t> – </a:t>
            </a:r>
            <a:r>
              <a:rPr lang="en-US" sz="1600" dirty="0" err="1">
                <a:solidFill>
                  <a:srgbClr val="262626"/>
                </a:solidFill>
                <a:latin typeface="Cambria" pitchFamily="18" charset="0"/>
              </a:rPr>
              <a:t>Công</a:t>
            </a:r>
            <a:r>
              <a:rPr lang="en-US" sz="1600" dirty="0">
                <a:solidFill>
                  <a:srgbClr val="262626"/>
                </a:solidFill>
                <a:latin typeface="Cambria" pitchFamily="18" charset="0"/>
              </a:rPr>
              <a:t> </a:t>
            </a:r>
            <a:r>
              <a:rPr lang="en-US" sz="1600" dirty="0" err="1">
                <a:solidFill>
                  <a:srgbClr val="262626"/>
                </a:solidFill>
                <a:latin typeface="Cambria" pitchFamily="18" charset="0"/>
              </a:rPr>
              <a:t>bố</a:t>
            </a:r>
            <a:r>
              <a:rPr lang="en-US" sz="1600" dirty="0">
                <a:solidFill>
                  <a:srgbClr val="262626"/>
                </a:solidFill>
                <a:latin typeface="Cambria" pitchFamily="18" charset="0"/>
              </a:rPr>
              <a:t> </a:t>
            </a:r>
            <a:r>
              <a:rPr lang="en-US" sz="1600" dirty="0" err="1">
                <a:solidFill>
                  <a:srgbClr val="262626"/>
                </a:solidFill>
                <a:latin typeface="Cambria" pitchFamily="18" charset="0"/>
              </a:rPr>
              <a:t>kết</a:t>
            </a:r>
            <a:r>
              <a:rPr lang="en-US" sz="1600" dirty="0">
                <a:solidFill>
                  <a:srgbClr val="262626"/>
                </a:solidFill>
                <a:latin typeface="Cambria" pitchFamily="18" charset="0"/>
              </a:rPr>
              <a:t> </a:t>
            </a:r>
            <a:r>
              <a:rPr lang="en-US" sz="1600" dirty="0" err="1">
                <a:solidFill>
                  <a:srgbClr val="262626"/>
                </a:solidFill>
                <a:latin typeface="Cambria" pitchFamily="18" charset="0"/>
              </a:rPr>
              <a:t>quả</a:t>
            </a:r>
            <a:endParaRPr lang="en-US" sz="1600" dirty="0">
              <a:solidFill>
                <a:srgbClr val="262626"/>
              </a:solidFill>
              <a:latin typeface="Cambria" pitchFamily="18" charset="0"/>
            </a:endParaRPr>
          </a:p>
        </p:txBody>
      </p:sp>
    </p:spTree>
    <p:extLst>
      <p:ext uri="{BB962C8B-B14F-4D97-AF65-F5344CB8AC3E}">
        <p14:creationId xmlns:p14="http://schemas.microsoft.com/office/powerpoint/2010/main" val="3434170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3C23EE7A-32B3-4BEE-A460-E43579FE4F71}"/>
              </a:ext>
            </a:extLst>
          </p:cNvPr>
          <p:cNvSpPr/>
          <p:nvPr/>
        </p:nvSpPr>
        <p:spPr>
          <a:xfrm>
            <a:off x="8432800" y="1533714"/>
            <a:ext cx="3759209" cy="5324285"/>
          </a:xfrm>
          <a:custGeom>
            <a:avLst/>
            <a:gdLst>
              <a:gd name="connsiteX0" fmla="*/ 5545191 w 5545191"/>
              <a:gd name="connsiteY0" fmla="*/ 0 h 6857020"/>
              <a:gd name="connsiteX1" fmla="*/ 5545191 w 5545191"/>
              <a:gd name="connsiteY1" fmla="*/ 6857020 h 6857020"/>
              <a:gd name="connsiteX2" fmla="*/ 1984203 w 5545191"/>
              <a:gd name="connsiteY2" fmla="*/ 6857020 h 6857020"/>
              <a:gd name="connsiteX3" fmla="*/ 1989577 w 5545191"/>
              <a:gd name="connsiteY3" fmla="*/ 6821943 h 6857020"/>
              <a:gd name="connsiteX4" fmla="*/ 1907818 w 5545191"/>
              <a:gd name="connsiteY4" fmla="*/ 6599279 h 6857020"/>
              <a:gd name="connsiteX5" fmla="*/ 185698 w 5545191"/>
              <a:gd name="connsiteY5" fmla="*/ 5466802 h 6857020"/>
              <a:gd name="connsiteX6" fmla="*/ 237223 w 5545191"/>
              <a:gd name="connsiteY6" fmla="*/ 3811085 h 6857020"/>
              <a:gd name="connsiteX7" fmla="*/ 1414332 w 5545191"/>
              <a:gd name="connsiteY7" fmla="*/ 2941679 h 6857020"/>
              <a:gd name="connsiteX8" fmla="*/ 2560960 w 5545191"/>
              <a:gd name="connsiteY8" fmla="*/ 1040308 h 6857020"/>
              <a:gd name="connsiteX9" fmla="*/ 5421351 w 5545191"/>
              <a:gd name="connsiteY9" fmla="*/ 32 h 685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5191" h="6857020">
                <a:moveTo>
                  <a:pt x="5545191" y="0"/>
                </a:moveTo>
                <a:lnTo>
                  <a:pt x="5545191" y="6857020"/>
                </a:lnTo>
                <a:lnTo>
                  <a:pt x="1984203" y="6857020"/>
                </a:lnTo>
                <a:lnTo>
                  <a:pt x="1989577" y="6821943"/>
                </a:lnTo>
                <a:cubicBezTo>
                  <a:pt x="1994306" y="6743420"/>
                  <a:pt x="1974334" y="6667780"/>
                  <a:pt x="1907818" y="6599279"/>
                </a:cubicBezTo>
                <a:cubicBezTo>
                  <a:pt x="1553065" y="6233942"/>
                  <a:pt x="464130" y="5931501"/>
                  <a:pt x="185698" y="5466802"/>
                </a:cubicBezTo>
                <a:cubicBezTo>
                  <a:pt x="-92734" y="5002103"/>
                  <a:pt x="-43749" y="4239559"/>
                  <a:pt x="237223" y="3811085"/>
                </a:cubicBezTo>
                <a:cubicBezTo>
                  <a:pt x="518195" y="3382611"/>
                  <a:pt x="1027043" y="3403475"/>
                  <a:pt x="1414332" y="2941679"/>
                </a:cubicBezTo>
                <a:cubicBezTo>
                  <a:pt x="1801621" y="2479883"/>
                  <a:pt x="1684539" y="1565483"/>
                  <a:pt x="2560960" y="1040308"/>
                </a:cubicBezTo>
                <a:cubicBezTo>
                  <a:pt x="3163500" y="679250"/>
                  <a:pt x="4406788" y="29146"/>
                  <a:pt x="5421351" y="32"/>
                </a:cubicBezTo>
                <a:close/>
              </a:path>
            </a:pathLst>
          </a:custGeom>
          <a:solidFill>
            <a:srgbClr val="16A8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sz="1600">
              <a:solidFill>
                <a:prstClr val="white"/>
              </a:solidFill>
            </a:endParaRPr>
          </a:p>
        </p:txBody>
      </p:sp>
      <p:grpSp>
        <p:nvGrpSpPr>
          <p:cNvPr id="3" name="Group 2">
            <a:extLst>
              <a:ext uri="{FF2B5EF4-FFF2-40B4-BE49-F238E27FC236}">
                <a16:creationId xmlns:a16="http://schemas.microsoft.com/office/drawing/2014/main" xmlns="" id="{6E282000-0F26-42CE-9D9F-06CDE51E3D52}"/>
              </a:ext>
            </a:extLst>
          </p:cNvPr>
          <p:cNvGrpSpPr/>
          <p:nvPr/>
        </p:nvGrpSpPr>
        <p:grpSpPr>
          <a:xfrm>
            <a:off x="469900" y="831156"/>
            <a:ext cx="11782655" cy="4977843"/>
            <a:chOff x="463550" y="894951"/>
            <a:chExt cx="11782655" cy="4977843"/>
          </a:xfrm>
        </p:grpSpPr>
        <p:sp>
          <p:nvSpPr>
            <p:cNvPr id="19" name="TextBox 18">
              <a:extLst>
                <a:ext uri="{FF2B5EF4-FFF2-40B4-BE49-F238E27FC236}">
                  <a16:creationId xmlns:a16="http://schemas.microsoft.com/office/drawing/2014/main" xmlns="" id="{FF01E9CC-11A6-4612-839B-E32613D33623}"/>
                </a:ext>
              </a:extLst>
            </p:cNvPr>
            <p:cNvSpPr txBox="1"/>
            <p:nvPr/>
          </p:nvSpPr>
          <p:spPr>
            <a:xfrm>
              <a:off x="463550" y="2161384"/>
              <a:ext cx="7508875" cy="184666"/>
            </a:xfrm>
            <a:prstGeom prst="rect">
              <a:avLst/>
            </a:prstGeom>
            <a:noFill/>
          </p:spPr>
          <p:txBody>
            <a:bodyPr wrap="square" lIns="0" tIns="0" rIns="0" bIns="0" rtlCol="0" anchor="ctr">
              <a:spAutoFit/>
            </a:bodyPr>
            <a:lstStyle/>
            <a:p>
              <a:pPr defTabSz="913490"/>
              <a:endParaRPr lang="en-US" sz="1200" b="1" dirty="0">
                <a:solidFill>
                  <a:prstClr val="black"/>
                </a:solidFill>
                <a:latin typeface="Calibri Light"/>
                <a:cs typeface="Calibri" panose="020F0502020204030204" pitchFamily="34" charset="0"/>
              </a:endParaRPr>
            </a:p>
          </p:txBody>
        </p:sp>
        <p:sp>
          <p:nvSpPr>
            <p:cNvPr id="24" name="TextBox 23">
              <a:extLst>
                <a:ext uri="{FF2B5EF4-FFF2-40B4-BE49-F238E27FC236}">
                  <a16:creationId xmlns:a16="http://schemas.microsoft.com/office/drawing/2014/main" xmlns="" id="{A4C75002-A457-4188-8750-601593BF33FE}"/>
                </a:ext>
              </a:extLst>
            </p:cNvPr>
            <p:cNvSpPr txBox="1"/>
            <p:nvPr/>
          </p:nvSpPr>
          <p:spPr>
            <a:xfrm>
              <a:off x="697025" y="1738191"/>
              <a:ext cx="6905852" cy="846386"/>
            </a:xfrm>
            <a:prstGeom prst="rect">
              <a:avLst/>
            </a:prstGeom>
            <a:noFill/>
          </p:spPr>
          <p:txBody>
            <a:bodyPr wrap="square" lIns="0" tIns="0" rIns="0" bIns="0" rtlCol="0" anchor="ctr">
              <a:spAutoFit/>
            </a:bodyPr>
            <a:lstStyle/>
            <a:p>
              <a:pPr defTabSz="913490"/>
              <a:r>
                <a:rPr lang="vi-VN" b="1" dirty="0" smtClean="0">
                  <a:solidFill>
                    <a:srgbClr val="C00000"/>
                  </a:solidFill>
                  <a:latin typeface="Cambria" pitchFamily="18" charset="0"/>
                  <a:cs typeface="Calibri" panose="020F0502020204030204" pitchFamily="34" charset="0"/>
                </a:rPr>
                <a:t>Chọn </a:t>
              </a:r>
              <a:r>
                <a:rPr lang="vi-VN" b="1" dirty="0">
                  <a:solidFill>
                    <a:srgbClr val="C00000"/>
                  </a:solidFill>
                  <a:latin typeface="Cambria" pitchFamily="18" charset="0"/>
                  <a:cs typeface="Calibri" panose="020F0502020204030204" pitchFamily="34" charset="0"/>
                </a:rPr>
                <a:t>mẫu và cập nhật danh sách đơn vị điều tra</a:t>
              </a:r>
            </a:p>
            <a:p>
              <a:pPr defTabSz="913490">
                <a:spcBef>
                  <a:spcPts val="200"/>
                </a:spcBef>
                <a:spcAft>
                  <a:spcPts val="200"/>
                </a:spcAft>
              </a:pPr>
              <a:r>
                <a:rPr lang="vi-VN" sz="1600" dirty="0">
                  <a:solidFill>
                    <a:prstClr val="black"/>
                  </a:solidFill>
                  <a:latin typeface="Cambria" pitchFamily="18" charset="0"/>
                  <a:cs typeface="Calibri" panose="020F0502020204030204" pitchFamily="34" charset="0"/>
                </a:rPr>
                <a:t>Cục TTDL </a:t>
              </a:r>
              <a:r>
                <a:rPr lang="vi-VN" sz="1600" dirty="0" smtClean="0">
                  <a:solidFill>
                    <a:prstClr val="black"/>
                  </a:solidFill>
                  <a:latin typeface="Cambria" pitchFamily="18" charset="0"/>
                  <a:cs typeface="Calibri" panose="020F0502020204030204" pitchFamily="34" charset="0"/>
                </a:rPr>
                <a:t>  </a:t>
              </a:r>
              <a:r>
                <a:rPr lang="vi-VN" sz="1600" dirty="0" smtClean="0">
                  <a:solidFill>
                    <a:prstClr val="black"/>
                  </a:solidFill>
                  <a:latin typeface="Cambria" pitchFamily="18" charset="0"/>
                  <a:cs typeface="Calibri" panose="020F0502020204030204" pitchFamily="34" charset="0"/>
                  <a:sym typeface="Wingdings" pitchFamily="2" charset="2"/>
                </a:rPr>
                <a:t></a:t>
              </a:r>
              <a:r>
                <a:rPr lang="vi-VN" sz="1600" dirty="0" smtClean="0">
                  <a:solidFill>
                    <a:prstClr val="black"/>
                  </a:solidFill>
                  <a:latin typeface="Cambria" pitchFamily="18" charset="0"/>
                  <a:cs typeface="Calibri" panose="020F0502020204030204" pitchFamily="34" charset="0"/>
                </a:rPr>
                <a:t>  chủ </a:t>
              </a:r>
              <a:r>
                <a:rPr lang="vi-VN" sz="1600" dirty="0">
                  <a:solidFill>
                    <a:prstClr val="black"/>
                  </a:solidFill>
                  <a:latin typeface="Cambria" pitchFamily="18" charset="0"/>
                  <a:cs typeface="Calibri" panose="020F0502020204030204" pitchFamily="34" charset="0"/>
                </a:rPr>
                <a:t>trì </a:t>
              </a:r>
              <a:r>
                <a:rPr lang="vi-VN" sz="1600" dirty="0" smtClean="0">
                  <a:solidFill>
                    <a:prstClr val="black"/>
                  </a:solidFill>
                  <a:latin typeface="Cambria" pitchFamily="18" charset="0"/>
                  <a:cs typeface="Calibri" panose="020F0502020204030204" pitchFamily="34" charset="0"/>
                </a:rPr>
                <a:t>(phối </a:t>
              </a:r>
              <a:r>
                <a:rPr lang="vi-VN" sz="1600" dirty="0">
                  <a:solidFill>
                    <a:prstClr val="black"/>
                  </a:solidFill>
                  <a:latin typeface="Cambria" pitchFamily="18" charset="0"/>
                  <a:cs typeface="Calibri" panose="020F0502020204030204" pitchFamily="34" charset="0"/>
                </a:rPr>
                <a:t>hợp với Vụ </a:t>
              </a:r>
              <a:r>
                <a:rPr lang="vi-VN" sz="1600" dirty="0" smtClean="0">
                  <a:solidFill>
                    <a:prstClr val="black"/>
                  </a:solidFill>
                  <a:latin typeface="Cambria" pitchFamily="18" charset="0"/>
                  <a:cs typeface="Calibri" panose="020F0502020204030204" pitchFamily="34" charset="0"/>
                </a:rPr>
                <a:t>TKQG) </a:t>
              </a:r>
              <a:r>
                <a:rPr lang="vi-VN" sz="1600" dirty="0">
                  <a:solidFill>
                    <a:prstClr val="black"/>
                  </a:solidFill>
                  <a:latin typeface="Cambria" pitchFamily="18" charset="0"/>
                  <a:cs typeface="Calibri" panose="020F0502020204030204" pitchFamily="34" charset="0"/>
                </a:rPr>
                <a:t>chọn mẫu các đơn vị </a:t>
              </a:r>
              <a:r>
                <a:rPr lang="vi-VN" sz="1600" dirty="0" smtClean="0">
                  <a:solidFill>
                    <a:prstClr val="black"/>
                  </a:solidFill>
                  <a:latin typeface="Cambria" pitchFamily="18" charset="0"/>
                  <a:cs typeface="Calibri" panose="020F0502020204030204" pitchFamily="34" charset="0"/>
                </a:rPr>
                <a:t>ĐT</a:t>
              </a:r>
            </a:p>
            <a:p>
              <a:pPr defTabSz="913490">
                <a:spcAft>
                  <a:spcPts val="200"/>
                </a:spcAft>
              </a:pPr>
              <a:r>
                <a:rPr lang="vi-VN" sz="1600" dirty="0">
                  <a:solidFill>
                    <a:prstClr val="black"/>
                  </a:solidFill>
                  <a:latin typeface="Cambria" pitchFamily="18" charset="0"/>
                  <a:cs typeface="Calibri" panose="020F0502020204030204" pitchFamily="34" charset="0"/>
                </a:rPr>
                <a:t> </a:t>
              </a:r>
              <a:r>
                <a:rPr lang="vi-VN" sz="1600" dirty="0" smtClean="0">
                  <a:solidFill>
                    <a:prstClr val="black"/>
                  </a:solidFill>
                  <a:latin typeface="Cambria" pitchFamily="18" charset="0"/>
                  <a:cs typeface="Calibri" panose="020F0502020204030204" pitchFamily="34" charset="0"/>
                </a:rPr>
                <a:t>                     </a:t>
              </a:r>
              <a:r>
                <a:rPr lang="vi-VN" sz="1600" dirty="0" smtClean="0">
                  <a:solidFill>
                    <a:prstClr val="black"/>
                  </a:solidFill>
                  <a:latin typeface="Cambria" pitchFamily="18" charset="0"/>
                  <a:cs typeface="Calibri" panose="020F0502020204030204" pitchFamily="34" charset="0"/>
                  <a:sym typeface="Wingdings" pitchFamily="2" charset="2"/>
                </a:rPr>
                <a:t>  </a:t>
              </a:r>
              <a:r>
                <a:rPr lang="vi-VN" sz="1600" dirty="0" smtClean="0">
                  <a:solidFill>
                    <a:prstClr val="black"/>
                  </a:solidFill>
                  <a:latin typeface="Cambria" pitchFamily="18" charset="0"/>
                  <a:cs typeface="Calibri" panose="020F0502020204030204" pitchFamily="34" charset="0"/>
                </a:rPr>
                <a:t>chủ </a:t>
              </a:r>
              <a:r>
                <a:rPr lang="vi-VN" sz="1600" dirty="0">
                  <a:solidFill>
                    <a:prstClr val="black"/>
                  </a:solidFill>
                  <a:latin typeface="Cambria" pitchFamily="18" charset="0"/>
                  <a:cs typeface="Calibri" panose="020F0502020204030204" pitchFamily="34" charset="0"/>
                </a:rPr>
                <a:t>trì </a:t>
              </a:r>
              <a:r>
                <a:rPr lang="vi-VN" sz="1600" dirty="0" smtClean="0">
                  <a:solidFill>
                    <a:prstClr val="black"/>
                  </a:solidFill>
                  <a:latin typeface="Cambria" pitchFamily="18" charset="0"/>
                  <a:cs typeface="Calibri" panose="020F0502020204030204" pitchFamily="34" charset="0"/>
                </a:rPr>
                <a:t>(phối </a:t>
              </a:r>
              <a:r>
                <a:rPr lang="vi-VN" sz="1600" dirty="0">
                  <a:solidFill>
                    <a:prstClr val="black"/>
                  </a:solidFill>
                  <a:latin typeface="Cambria" pitchFamily="18" charset="0"/>
                  <a:cs typeface="Calibri" panose="020F0502020204030204" pitchFamily="34" charset="0"/>
                </a:rPr>
                <a:t>hợp với </a:t>
              </a:r>
              <a:r>
                <a:rPr lang="vi-VN" sz="1600" dirty="0" smtClean="0">
                  <a:solidFill>
                    <a:prstClr val="black"/>
                  </a:solidFill>
                  <a:latin typeface="Cambria" pitchFamily="18" charset="0"/>
                  <a:cs typeface="Calibri" panose="020F0502020204030204" pitchFamily="34" charset="0"/>
                </a:rPr>
                <a:t>CTK) rà </a:t>
              </a:r>
              <a:r>
                <a:rPr lang="vi-VN" sz="1600" dirty="0">
                  <a:solidFill>
                    <a:prstClr val="black"/>
                  </a:solidFill>
                  <a:latin typeface="Cambria" pitchFamily="18" charset="0"/>
                  <a:cs typeface="Calibri" panose="020F0502020204030204" pitchFamily="34" charset="0"/>
                </a:rPr>
                <a:t>soát, cập nhật đơn vị </a:t>
              </a:r>
              <a:r>
                <a:rPr lang="vi-VN" sz="1600" dirty="0" smtClean="0">
                  <a:solidFill>
                    <a:prstClr val="black"/>
                  </a:solidFill>
                  <a:latin typeface="Cambria" pitchFamily="18" charset="0"/>
                  <a:cs typeface="Calibri" panose="020F0502020204030204" pitchFamily="34" charset="0"/>
                </a:rPr>
                <a:t>ĐT</a:t>
              </a:r>
              <a:endParaRPr lang="vi-VN" sz="1600" dirty="0">
                <a:solidFill>
                  <a:prstClr val="black"/>
                </a:solidFill>
                <a:latin typeface="Cambria" pitchFamily="18" charset="0"/>
                <a:cs typeface="Calibri" panose="020F0502020204030204" pitchFamily="34" charset="0"/>
              </a:endParaRPr>
            </a:p>
          </p:txBody>
        </p:sp>
        <p:cxnSp>
          <p:nvCxnSpPr>
            <p:cNvPr id="31" name="Straight Connector 30">
              <a:extLst>
                <a:ext uri="{FF2B5EF4-FFF2-40B4-BE49-F238E27FC236}">
                  <a16:creationId xmlns:a16="http://schemas.microsoft.com/office/drawing/2014/main" xmlns="" id="{101F1650-655D-400F-9708-F7241B854EA0}"/>
                </a:ext>
              </a:extLst>
            </p:cNvPr>
            <p:cNvCxnSpPr/>
            <p:nvPr/>
          </p:nvCxnSpPr>
          <p:spPr>
            <a:xfrm>
              <a:off x="6099401" y="894951"/>
              <a:ext cx="6146804" cy="0"/>
            </a:xfrm>
            <a:prstGeom prst="line">
              <a:avLst/>
            </a:prstGeom>
            <a:ln>
              <a:solidFill>
                <a:srgbClr val="2F56D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xmlns="" id="{04F16C89-B7C0-4A28-8C3C-F46EBF0E5275}"/>
                </a:ext>
              </a:extLst>
            </p:cNvPr>
            <p:cNvGrpSpPr/>
            <p:nvPr/>
          </p:nvGrpSpPr>
          <p:grpSpPr>
            <a:xfrm>
              <a:off x="594519" y="4456266"/>
              <a:ext cx="360363" cy="361950"/>
              <a:chOff x="6997700" y="2525713"/>
              <a:chExt cx="360363" cy="361950"/>
            </a:xfrm>
            <a:solidFill>
              <a:schemeClr val="bg1"/>
            </a:solidFill>
          </p:grpSpPr>
          <p:sp>
            <p:nvSpPr>
              <p:cNvPr id="28" name="Freeform 32">
                <a:extLst>
                  <a:ext uri="{FF2B5EF4-FFF2-40B4-BE49-F238E27FC236}">
                    <a16:creationId xmlns:a16="http://schemas.microsoft.com/office/drawing/2014/main" xmlns="" id="{76209C05-58EB-4A41-878A-9FC3BD39267A}"/>
                  </a:ext>
                </a:extLst>
              </p:cNvPr>
              <p:cNvSpPr>
                <a:spLocks/>
              </p:cNvSpPr>
              <p:nvPr/>
            </p:nvSpPr>
            <p:spPr bwMode="auto">
              <a:xfrm>
                <a:off x="7042150" y="2525713"/>
                <a:ext cx="271463" cy="68263"/>
              </a:xfrm>
              <a:custGeom>
                <a:avLst/>
                <a:gdLst>
                  <a:gd name="T0" fmla="*/ 2 w 72"/>
                  <a:gd name="T1" fmla="*/ 18 h 18"/>
                  <a:gd name="T2" fmla="*/ 70 w 72"/>
                  <a:gd name="T3" fmla="*/ 18 h 18"/>
                  <a:gd name="T4" fmla="*/ 72 w 72"/>
                  <a:gd name="T5" fmla="*/ 16 h 18"/>
                  <a:gd name="T6" fmla="*/ 72 w 72"/>
                  <a:gd name="T7" fmla="*/ 12 h 18"/>
                  <a:gd name="T8" fmla="*/ 71 w 72"/>
                  <a:gd name="T9" fmla="*/ 10 h 18"/>
                  <a:gd name="T10" fmla="*/ 37 w 72"/>
                  <a:gd name="T11" fmla="*/ 0 h 18"/>
                  <a:gd name="T12" fmla="*/ 35 w 72"/>
                  <a:gd name="T13" fmla="*/ 0 h 18"/>
                  <a:gd name="T14" fmla="*/ 1 w 72"/>
                  <a:gd name="T15" fmla="*/ 10 h 18"/>
                  <a:gd name="T16" fmla="*/ 0 w 72"/>
                  <a:gd name="T17" fmla="*/ 12 h 18"/>
                  <a:gd name="T18" fmla="*/ 0 w 72"/>
                  <a:gd name="T19" fmla="*/ 16 h 18"/>
                  <a:gd name="T20" fmla="*/ 2 w 72"/>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8">
                    <a:moveTo>
                      <a:pt x="2" y="18"/>
                    </a:moveTo>
                    <a:cubicBezTo>
                      <a:pt x="70" y="18"/>
                      <a:pt x="70" y="18"/>
                      <a:pt x="70" y="18"/>
                    </a:cubicBezTo>
                    <a:cubicBezTo>
                      <a:pt x="71" y="18"/>
                      <a:pt x="72" y="17"/>
                      <a:pt x="72" y="16"/>
                    </a:cubicBezTo>
                    <a:cubicBezTo>
                      <a:pt x="72" y="12"/>
                      <a:pt x="72" y="12"/>
                      <a:pt x="72" y="12"/>
                    </a:cubicBezTo>
                    <a:cubicBezTo>
                      <a:pt x="72" y="11"/>
                      <a:pt x="71" y="10"/>
                      <a:pt x="71" y="10"/>
                    </a:cubicBezTo>
                    <a:cubicBezTo>
                      <a:pt x="37" y="0"/>
                      <a:pt x="37" y="0"/>
                      <a:pt x="37" y="0"/>
                    </a:cubicBezTo>
                    <a:cubicBezTo>
                      <a:pt x="36" y="0"/>
                      <a:pt x="36" y="0"/>
                      <a:pt x="35" y="0"/>
                    </a:cubicBezTo>
                    <a:cubicBezTo>
                      <a:pt x="1" y="10"/>
                      <a:pt x="1" y="10"/>
                      <a:pt x="1" y="10"/>
                    </a:cubicBezTo>
                    <a:cubicBezTo>
                      <a:pt x="1" y="10"/>
                      <a:pt x="0" y="11"/>
                      <a:pt x="0" y="12"/>
                    </a:cubicBezTo>
                    <a:cubicBezTo>
                      <a:pt x="0" y="16"/>
                      <a:pt x="0" y="16"/>
                      <a:pt x="0" y="16"/>
                    </a:cubicBezTo>
                    <a:cubicBezTo>
                      <a:pt x="0" y="17"/>
                      <a:pt x="1" y="18"/>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sp>
            <p:nvSpPr>
              <p:cNvPr id="29" name="Freeform 33">
                <a:extLst>
                  <a:ext uri="{FF2B5EF4-FFF2-40B4-BE49-F238E27FC236}">
                    <a16:creationId xmlns:a16="http://schemas.microsoft.com/office/drawing/2014/main" xmlns="" id="{384838BC-DEB5-49B6-987C-F4D951F6D0ED}"/>
                  </a:ext>
                </a:extLst>
              </p:cNvPr>
              <p:cNvSpPr>
                <a:spLocks noEditPoints="1"/>
              </p:cNvSpPr>
              <p:nvPr/>
            </p:nvSpPr>
            <p:spPr bwMode="auto">
              <a:xfrm>
                <a:off x="6997700" y="2601913"/>
                <a:ext cx="360363" cy="285750"/>
              </a:xfrm>
              <a:custGeom>
                <a:avLst/>
                <a:gdLst>
                  <a:gd name="T0" fmla="*/ 80 w 96"/>
                  <a:gd name="T1" fmla="*/ 72 h 76"/>
                  <a:gd name="T2" fmla="*/ 78 w 96"/>
                  <a:gd name="T3" fmla="*/ 0 h 76"/>
                  <a:gd name="T4" fmla="*/ 16 w 96"/>
                  <a:gd name="T5" fmla="*/ 2 h 76"/>
                  <a:gd name="T6" fmla="*/ 2 w 96"/>
                  <a:gd name="T7" fmla="*/ 72 h 76"/>
                  <a:gd name="T8" fmla="*/ 2 w 96"/>
                  <a:gd name="T9" fmla="*/ 76 h 76"/>
                  <a:gd name="T10" fmla="*/ 96 w 96"/>
                  <a:gd name="T11" fmla="*/ 74 h 76"/>
                  <a:gd name="T12" fmla="*/ 34 w 96"/>
                  <a:gd name="T13" fmla="*/ 62 h 76"/>
                  <a:gd name="T14" fmla="*/ 26 w 96"/>
                  <a:gd name="T15" fmla="*/ 54 h 76"/>
                  <a:gd name="T16" fmla="*/ 34 w 96"/>
                  <a:gd name="T17" fmla="*/ 62 h 76"/>
                  <a:gd name="T18" fmla="*/ 26 w 96"/>
                  <a:gd name="T19" fmla="*/ 46 h 76"/>
                  <a:gd name="T20" fmla="*/ 34 w 96"/>
                  <a:gd name="T21" fmla="*/ 38 h 76"/>
                  <a:gd name="T22" fmla="*/ 34 w 96"/>
                  <a:gd name="T23" fmla="*/ 30 h 76"/>
                  <a:gd name="T24" fmla="*/ 26 w 96"/>
                  <a:gd name="T25" fmla="*/ 22 h 76"/>
                  <a:gd name="T26" fmla="*/ 34 w 96"/>
                  <a:gd name="T27" fmla="*/ 30 h 76"/>
                  <a:gd name="T28" fmla="*/ 26 w 96"/>
                  <a:gd name="T29" fmla="*/ 14 h 76"/>
                  <a:gd name="T30" fmla="*/ 34 w 96"/>
                  <a:gd name="T31" fmla="*/ 6 h 76"/>
                  <a:gd name="T32" fmla="*/ 42 w 96"/>
                  <a:gd name="T33" fmla="*/ 6 h 76"/>
                  <a:gd name="T34" fmla="*/ 54 w 96"/>
                  <a:gd name="T35" fmla="*/ 14 h 76"/>
                  <a:gd name="T36" fmla="*/ 42 w 96"/>
                  <a:gd name="T37" fmla="*/ 6 h 76"/>
                  <a:gd name="T38" fmla="*/ 54 w 96"/>
                  <a:gd name="T39" fmla="*/ 22 h 76"/>
                  <a:gd name="T40" fmla="*/ 42 w 96"/>
                  <a:gd name="T41" fmla="*/ 30 h 76"/>
                  <a:gd name="T42" fmla="*/ 42 w 96"/>
                  <a:gd name="T43" fmla="*/ 38 h 76"/>
                  <a:gd name="T44" fmla="*/ 54 w 96"/>
                  <a:gd name="T45" fmla="*/ 46 h 76"/>
                  <a:gd name="T46" fmla="*/ 42 w 96"/>
                  <a:gd name="T47" fmla="*/ 38 h 76"/>
                  <a:gd name="T48" fmla="*/ 40 w 96"/>
                  <a:gd name="T49" fmla="*/ 72 h 76"/>
                  <a:gd name="T50" fmla="*/ 42 w 96"/>
                  <a:gd name="T51" fmla="*/ 52 h 76"/>
                  <a:gd name="T52" fmla="*/ 56 w 96"/>
                  <a:gd name="T53" fmla="*/ 54 h 76"/>
                  <a:gd name="T54" fmla="*/ 70 w 96"/>
                  <a:gd name="T55" fmla="*/ 62 h 76"/>
                  <a:gd name="T56" fmla="*/ 62 w 96"/>
                  <a:gd name="T57" fmla="*/ 54 h 76"/>
                  <a:gd name="T58" fmla="*/ 70 w 96"/>
                  <a:gd name="T59" fmla="*/ 62 h 76"/>
                  <a:gd name="T60" fmla="*/ 62 w 96"/>
                  <a:gd name="T61" fmla="*/ 46 h 76"/>
                  <a:gd name="T62" fmla="*/ 70 w 96"/>
                  <a:gd name="T63" fmla="*/ 38 h 76"/>
                  <a:gd name="T64" fmla="*/ 70 w 96"/>
                  <a:gd name="T65" fmla="*/ 30 h 76"/>
                  <a:gd name="T66" fmla="*/ 62 w 96"/>
                  <a:gd name="T67" fmla="*/ 22 h 76"/>
                  <a:gd name="T68" fmla="*/ 70 w 96"/>
                  <a:gd name="T69" fmla="*/ 30 h 76"/>
                  <a:gd name="T70" fmla="*/ 62 w 96"/>
                  <a:gd name="T71" fmla="*/ 14 h 76"/>
                  <a:gd name="T72" fmla="*/ 70 w 96"/>
                  <a:gd name="T73"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76">
                    <a:moveTo>
                      <a:pt x="94" y="72"/>
                    </a:moveTo>
                    <a:cubicBezTo>
                      <a:pt x="80" y="72"/>
                      <a:pt x="80" y="72"/>
                      <a:pt x="80" y="72"/>
                    </a:cubicBezTo>
                    <a:cubicBezTo>
                      <a:pt x="80" y="2"/>
                      <a:pt x="80" y="2"/>
                      <a:pt x="80" y="2"/>
                    </a:cubicBezTo>
                    <a:cubicBezTo>
                      <a:pt x="80" y="1"/>
                      <a:pt x="79" y="0"/>
                      <a:pt x="78" y="0"/>
                    </a:cubicBezTo>
                    <a:cubicBezTo>
                      <a:pt x="18" y="0"/>
                      <a:pt x="18" y="0"/>
                      <a:pt x="18" y="0"/>
                    </a:cubicBezTo>
                    <a:cubicBezTo>
                      <a:pt x="17" y="0"/>
                      <a:pt x="16" y="1"/>
                      <a:pt x="16" y="2"/>
                    </a:cubicBezTo>
                    <a:cubicBezTo>
                      <a:pt x="16" y="72"/>
                      <a:pt x="16" y="72"/>
                      <a:pt x="16" y="72"/>
                    </a:cubicBezTo>
                    <a:cubicBezTo>
                      <a:pt x="2" y="72"/>
                      <a:pt x="2" y="72"/>
                      <a:pt x="2" y="72"/>
                    </a:cubicBezTo>
                    <a:cubicBezTo>
                      <a:pt x="1" y="72"/>
                      <a:pt x="0" y="73"/>
                      <a:pt x="0" y="74"/>
                    </a:cubicBezTo>
                    <a:cubicBezTo>
                      <a:pt x="0" y="75"/>
                      <a:pt x="1" y="76"/>
                      <a:pt x="2" y="76"/>
                    </a:cubicBezTo>
                    <a:cubicBezTo>
                      <a:pt x="94" y="76"/>
                      <a:pt x="94" y="76"/>
                      <a:pt x="94" y="76"/>
                    </a:cubicBezTo>
                    <a:cubicBezTo>
                      <a:pt x="95" y="76"/>
                      <a:pt x="96" y="75"/>
                      <a:pt x="96" y="74"/>
                    </a:cubicBezTo>
                    <a:cubicBezTo>
                      <a:pt x="96" y="73"/>
                      <a:pt x="95" y="72"/>
                      <a:pt x="94" y="72"/>
                    </a:cubicBezTo>
                    <a:close/>
                    <a:moveTo>
                      <a:pt x="34" y="62"/>
                    </a:moveTo>
                    <a:cubicBezTo>
                      <a:pt x="26" y="62"/>
                      <a:pt x="26" y="62"/>
                      <a:pt x="26" y="62"/>
                    </a:cubicBezTo>
                    <a:cubicBezTo>
                      <a:pt x="26" y="54"/>
                      <a:pt x="26" y="54"/>
                      <a:pt x="26" y="54"/>
                    </a:cubicBezTo>
                    <a:cubicBezTo>
                      <a:pt x="34" y="54"/>
                      <a:pt x="34" y="54"/>
                      <a:pt x="34" y="54"/>
                    </a:cubicBezTo>
                    <a:lnTo>
                      <a:pt x="34" y="62"/>
                    </a:lnTo>
                    <a:close/>
                    <a:moveTo>
                      <a:pt x="34" y="46"/>
                    </a:moveTo>
                    <a:cubicBezTo>
                      <a:pt x="26" y="46"/>
                      <a:pt x="26" y="46"/>
                      <a:pt x="26" y="46"/>
                    </a:cubicBezTo>
                    <a:cubicBezTo>
                      <a:pt x="26" y="38"/>
                      <a:pt x="26" y="38"/>
                      <a:pt x="26" y="38"/>
                    </a:cubicBezTo>
                    <a:cubicBezTo>
                      <a:pt x="34" y="38"/>
                      <a:pt x="34" y="38"/>
                      <a:pt x="34" y="38"/>
                    </a:cubicBezTo>
                    <a:lnTo>
                      <a:pt x="34" y="46"/>
                    </a:lnTo>
                    <a:close/>
                    <a:moveTo>
                      <a:pt x="34" y="30"/>
                    </a:moveTo>
                    <a:cubicBezTo>
                      <a:pt x="26" y="30"/>
                      <a:pt x="26" y="30"/>
                      <a:pt x="26" y="30"/>
                    </a:cubicBezTo>
                    <a:cubicBezTo>
                      <a:pt x="26" y="22"/>
                      <a:pt x="26" y="22"/>
                      <a:pt x="26" y="22"/>
                    </a:cubicBezTo>
                    <a:cubicBezTo>
                      <a:pt x="34" y="22"/>
                      <a:pt x="34" y="22"/>
                      <a:pt x="34" y="22"/>
                    </a:cubicBezTo>
                    <a:lnTo>
                      <a:pt x="34" y="30"/>
                    </a:lnTo>
                    <a:close/>
                    <a:moveTo>
                      <a:pt x="34" y="14"/>
                    </a:moveTo>
                    <a:cubicBezTo>
                      <a:pt x="26" y="14"/>
                      <a:pt x="26" y="14"/>
                      <a:pt x="26" y="14"/>
                    </a:cubicBezTo>
                    <a:cubicBezTo>
                      <a:pt x="26" y="6"/>
                      <a:pt x="26" y="6"/>
                      <a:pt x="26" y="6"/>
                    </a:cubicBezTo>
                    <a:cubicBezTo>
                      <a:pt x="34" y="6"/>
                      <a:pt x="34" y="6"/>
                      <a:pt x="34" y="6"/>
                    </a:cubicBezTo>
                    <a:lnTo>
                      <a:pt x="34" y="14"/>
                    </a:lnTo>
                    <a:close/>
                    <a:moveTo>
                      <a:pt x="42" y="6"/>
                    </a:moveTo>
                    <a:cubicBezTo>
                      <a:pt x="54" y="6"/>
                      <a:pt x="54" y="6"/>
                      <a:pt x="54" y="6"/>
                    </a:cubicBezTo>
                    <a:cubicBezTo>
                      <a:pt x="54" y="14"/>
                      <a:pt x="54" y="14"/>
                      <a:pt x="54" y="14"/>
                    </a:cubicBezTo>
                    <a:cubicBezTo>
                      <a:pt x="42" y="14"/>
                      <a:pt x="42" y="14"/>
                      <a:pt x="42" y="14"/>
                    </a:cubicBezTo>
                    <a:lnTo>
                      <a:pt x="42" y="6"/>
                    </a:lnTo>
                    <a:close/>
                    <a:moveTo>
                      <a:pt x="42" y="22"/>
                    </a:moveTo>
                    <a:cubicBezTo>
                      <a:pt x="54" y="22"/>
                      <a:pt x="54" y="22"/>
                      <a:pt x="54" y="22"/>
                    </a:cubicBezTo>
                    <a:cubicBezTo>
                      <a:pt x="54" y="30"/>
                      <a:pt x="54" y="30"/>
                      <a:pt x="54" y="30"/>
                    </a:cubicBezTo>
                    <a:cubicBezTo>
                      <a:pt x="42" y="30"/>
                      <a:pt x="42" y="30"/>
                      <a:pt x="42" y="30"/>
                    </a:cubicBezTo>
                    <a:lnTo>
                      <a:pt x="42" y="22"/>
                    </a:lnTo>
                    <a:close/>
                    <a:moveTo>
                      <a:pt x="42" y="38"/>
                    </a:moveTo>
                    <a:cubicBezTo>
                      <a:pt x="54" y="38"/>
                      <a:pt x="54" y="38"/>
                      <a:pt x="54" y="38"/>
                    </a:cubicBezTo>
                    <a:cubicBezTo>
                      <a:pt x="54" y="46"/>
                      <a:pt x="54" y="46"/>
                      <a:pt x="54" y="46"/>
                    </a:cubicBezTo>
                    <a:cubicBezTo>
                      <a:pt x="42" y="46"/>
                      <a:pt x="42" y="46"/>
                      <a:pt x="42" y="46"/>
                    </a:cubicBezTo>
                    <a:lnTo>
                      <a:pt x="42" y="38"/>
                    </a:lnTo>
                    <a:close/>
                    <a:moveTo>
                      <a:pt x="56" y="72"/>
                    </a:moveTo>
                    <a:cubicBezTo>
                      <a:pt x="40" y="72"/>
                      <a:pt x="40" y="72"/>
                      <a:pt x="40" y="72"/>
                    </a:cubicBezTo>
                    <a:cubicBezTo>
                      <a:pt x="40" y="54"/>
                      <a:pt x="40" y="54"/>
                      <a:pt x="40" y="54"/>
                    </a:cubicBezTo>
                    <a:cubicBezTo>
                      <a:pt x="40" y="53"/>
                      <a:pt x="41" y="52"/>
                      <a:pt x="42" y="52"/>
                    </a:cubicBezTo>
                    <a:cubicBezTo>
                      <a:pt x="54" y="52"/>
                      <a:pt x="54" y="52"/>
                      <a:pt x="54" y="52"/>
                    </a:cubicBezTo>
                    <a:cubicBezTo>
                      <a:pt x="55" y="52"/>
                      <a:pt x="56" y="53"/>
                      <a:pt x="56" y="54"/>
                    </a:cubicBezTo>
                    <a:lnTo>
                      <a:pt x="56" y="72"/>
                    </a:lnTo>
                    <a:close/>
                    <a:moveTo>
                      <a:pt x="70" y="62"/>
                    </a:moveTo>
                    <a:cubicBezTo>
                      <a:pt x="62" y="62"/>
                      <a:pt x="62" y="62"/>
                      <a:pt x="62" y="62"/>
                    </a:cubicBezTo>
                    <a:cubicBezTo>
                      <a:pt x="62" y="54"/>
                      <a:pt x="62" y="54"/>
                      <a:pt x="62" y="54"/>
                    </a:cubicBezTo>
                    <a:cubicBezTo>
                      <a:pt x="70" y="54"/>
                      <a:pt x="70" y="54"/>
                      <a:pt x="70" y="54"/>
                    </a:cubicBezTo>
                    <a:lnTo>
                      <a:pt x="70" y="62"/>
                    </a:lnTo>
                    <a:close/>
                    <a:moveTo>
                      <a:pt x="70" y="46"/>
                    </a:moveTo>
                    <a:cubicBezTo>
                      <a:pt x="62" y="46"/>
                      <a:pt x="62" y="46"/>
                      <a:pt x="62" y="46"/>
                    </a:cubicBezTo>
                    <a:cubicBezTo>
                      <a:pt x="62" y="38"/>
                      <a:pt x="62" y="38"/>
                      <a:pt x="62" y="38"/>
                    </a:cubicBezTo>
                    <a:cubicBezTo>
                      <a:pt x="70" y="38"/>
                      <a:pt x="70" y="38"/>
                      <a:pt x="70" y="38"/>
                    </a:cubicBezTo>
                    <a:lnTo>
                      <a:pt x="70" y="46"/>
                    </a:lnTo>
                    <a:close/>
                    <a:moveTo>
                      <a:pt x="70" y="30"/>
                    </a:moveTo>
                    <a:cubicBezTo>
                      <a:pt x="62" y="30"/>
                      <a:pt x="62" y="30"/>
                      <a:pt x="62" y="30"/>
                    </a:cubicBezTo>
                    <a:cubicBezTo>
                      <a:pt x="62" y="22"/>
                      <a:pt x="62" y="22"/>
                      <a:pt x="62" y="22"/>
                    </a:cubicBezTo>
                    <a:cubicBezTo>
                      <a:pt x="70" y="22"/>
                      <a:pt x="70" y="22"/>
                      <a:pt x="70" y="22"/>
                    </a:cubicBezTo>
                    <a:lnTo>
                      <a:pt x="70" y="30"/>
                    </a:lnTo>
                    <a:close/>
                    <a:moveTo>
                      <a:pt x="70" y="14"/>
                    </a:moveTo>
                    <a:cubicBezTo>
                      <a:pt x="62" y="14"/>
                      <a:pt x="62" y="14"/>
                      <a:pt x="62" y="14"/>
                    </a:cubicBezTo>
                    <a:cubicBezTo>
                      <a:pt x="62" y="6"/>
                      <a:pt x="62" y="6"/>
                      <a:pt x="62" y="6"/>
                    </a:cubicBezTo>
                    <a:cubicBezTo>
                      <a:pt x="70" y="6"/>
                      <a:pt x="70" y="6"/>
                      <a:pt x="70" y="6"/>
                    </a:cubicBezTo>
                    <a:lnTo>
                      <a:pt x="7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grpSp>
        <p:grpSp>
          <p:nvGrpSpPr>
            <p:cNvPr id="30" name="Group 29">
              <a:extLst>
                <a:ext uri="{FF2B5EF4-FFF2-40B4-BE49-F238E27FC236}">
                  <a16:creationId xmlns:a16="http://schemas.microsoft.com/office/drawing/2014/main" xmlns="" id="{6210AB8B-6052-4EC6-BCA2-C2495084CDC7}"/>
                </a:ext>
              </a:extLst>
            </p:cNvPr>
            <p:cNvGrpSpPr/>
            <p:nvPr/>
          </p:nvGrpSpPr>
          <p:grpSpPr>
            <a:xfrm>
              <a:off x="594519" y="3412007"/>
              <a:ext cx="360363" cy="328613"/>
              <a:chOff x="6276975" y="1836738"/>
              <a:chExt cx="360363" cy="328613"/>
            </a:xfrm>
            <a:solidFill>
              <a:schemeClr val="bg1"/>
            </a:solidFill>
          </p:grpSpPr>
          <p:sp>
            <p:nvSpPr>
              <p:cNvPr id="32" name="Freeform 68">
                <a:extLst>
                  <a:ext uri="{FF2B5EF4-FFF2-40B4-BE49-F238E27FC236}">
                    <a16:creationId xmlns:a16="http://schemas.microsoft.com/office/drawing/2014/main" xmlns="" id="{8E6AFB0C-6529-4856-9DC0-682DB2731942}"/>
                  </a:ext>
                </a:extLst>
              </p:cNvPr>
              <p:cNvSpPr>
                <a:spLocks/>
              </p:cNvSpPr>
              <p:nvPr/>
            </p:nvSpPr>
            <p:spPr bwMode="auto">
              <a:xfrm>
                <a:off x="6321425" y="1878013"/>
                <a:ext cx="269875" cy="287338"/>
              </a:xfrm>
              <a:custGeom>
                <a:avLst/>
                <a:gdLst>
                  <a:gd name="T0" fmla="*/ 0 w 170"/>
                  <a:gd name="T1" fmla="*/ 83 h 181"/>
                  <a:gd name="T2" fmla="*/ 0 w 170"/>
                  <a:gd name="T3" fmla="*/ 181 h 181"/>
                  <a:gd name="T4" fmla="*/ 66 w 170"/>
                  <a:gd name="T5" fmla="*/ 181 h 181"/>
                  <a:gd name="T6" fmla="*/ 66 w 170"/>
                  <a:gd name="T7" fmla="*/ 114 h 181"/>
                  <a:gd name="T8" fmla="*/ 104 w 170"/>
                  <a:gd name="T9" fmla="*/ 114 h 181"/>
                  <a:gd name="T10" fmla="*/ 104 w 170"/>
                  <a:gd name="T11" fmla="*/ 181 h 181"/>
                  <a:gd name="T12" fmla="*/ 170 w 170"/>
                  <a:gd name="T13" fmla="*/ 181 h 181"/>
                  <a:gd name="T14" fmla="*/ 170 w 170"/>
                  <a:gd name="T15" fmla="*/ 83 h 181"/>
                  <a:gd name="T16" fmla="*/ 85 w 170"/>
                  <a:gd name="T17" fmla="*/ 0 h 181"/>
                  <a:gd name="T18" fmla="*/ 0 w 170"/>
                  <a:gd name="T19" fmla="*/ 8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81">
                    <a:moveTo>
                      <a:pt x="0" y="83"/>
                    </a:moveTo>
                    <a:lnTo>
                      <a:pt x="0" y="181"/>
                    </a:lnTo>
                    <a:lnTo>
                      <a:pt x="66" y="181"/>
                    </a:lnTo>
                    <a:lnTo>
                      <a:pt x="66" y="114"/>
                    </a:lnTo>
                    <a:lnTo>
                      <a:pt x="104" y="114"/>
                    </a:lnTo>
                    <a:lnTo>
                      <a:pt x="104" y="181"/>
                    </a:lnTo>
                    <a:lnTo>
                      <a:pt x="170" y="181"/>
                    </a:lnTo>
                    <a:lnTo>
                      <a:pt x="170" y="83"/>
                    </a:lnTo>
                    <a:lnTo>
                      <a:pt x="85" y="0"/>
                    </a:lnTo>
                    <a:lnTo>
                      <a:pt x="0"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sp>
            <p:nvSpPr>
              <p:cNvPr id="33" name="Freeform 69">
                <a:extLst>
                  <a:ext uri="{FF2B5EF4-FFF2-40B4-BE49-F238E27FC236}">
                    <a16:creationId xmlns:a16="http://schemas.microsoft.com/office/drawing/2014/main" xmlns="" id="{ABE325FE-D040-4E49-B4F0-B02936295154}"/>
                  </a:ext>
                </a:extLst>
              </p:cNvPr>
              <p:cNvSpPr>
                <a:spLocks/>
              </p:cNvSpPr>
              <p:nvPr/>
            </p:nvSpPr>
            <p:spPr bwMode="auto">
              <a:xfrm>
                <a:off x="6276975" y="1836738"/>
                <a:ext cx="360363" cy="185738"/>
              </a:xfrm>
              <a:custGeom>
                <a:avLst/>
                <a:gdLst>
                  <a:gd name="T0" fmla="*/ 95 w 96"/>
                  <a:gd name="T1" fmla="*/ 46 h 49"/>
                  <a:gd name="T2" fmla="*/ 48 w 96"/>
                  <a:gd name="T3" fmla="*/ 0 h 49"/>
                  <a:gd name="T4" fmla="*/ 1 w 96"/>
                  <a:gd name="T5" fmla="*/ 46 h 49"/>
                  <a:gd name="T6" fmla="*/ 1 w 96"/>
                  <a:gd name="T7" fmla="*/ 48 h 49"/>
                  <a:gd name="T8" fmla="*/ 3 w 96"/>
                  <a:gd name="T9" fmla="*/ 48 h 49"/>
                  <a:gd name="T10" fmla="*/ 3 w 96"/>
                  <a:gd name="T11" fmla="*/ 48 h 49"/>
                  <a:gd name="T12" fmla="*/ 48 w 96"/>
                  <a:gd name="T13" fmla="*/ 6 h 49"/>
                  <a:gd name="T14" fmla="*/ 93 w 96"/>
                  <a:gd name="T15" fmla="*/ 48 h 49"/>
                  <a:gd name="T16" fmla="*/ 93 w 96"/>
                  <a:gd name="T17" fmla="*/ 48 h 49"/>
                  <a:gd name="T18" fmla="*/ 95 w 96"/>
                  <a:gd name="T19" fmla="*/ 48 h 49"/>
                  <a:gd name="T20" fmla="*/ 95 w 96"/>
                  <a:gd name="T21" fmla="*/ 48 h 49"/>
                  <a:gd name="T22" fmla="*/ 95 w 96"/>
                  <a:gd name="T23"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49">
                    <a:moveTo>
                      <a:pt x="95" y="46"/>
                    </a:moveTo>
                    <a:cubicBezTo>
                      <a:pt x="48" y="0"/>
                      <a:pt x="48" y="0"/>
                      <a:pt x="48" y="0"/>
                    </a:cubicBezTo>
                    <a:cubicBezTo>
                      <a:pt x="1" y="46"/>
                      <a:pt x="1" y="46"/>
                      <a:pt x="1" y="46"/>
                    </a:cubicBezTo>
                    <a:cubicBezTo>
                      <a:pt x="0" y="46"/>
                      <a:pt x="0" y="48"/>
                      <a:pt x="1" y="48"/>
                    </a:cubicBezTo>
                    <a:cubicBezTo>
                      <a:pt x="1" y="49"/>
                      <a:pt x="3" y="49"/>
                      <a:pt x="3" y="48"/>
                    </a:cubicBezTo>
                    <a:cubicBezTo>
                      <a:pt x="3" y="48"/>
                      <a:pt x="3" y="48"/>
                      <a:pt x="3" y="48"/>
                    </a:cubicBezTo>
                    <a:cubicBezTo>
                      <a:pt x="48" y="6"/>
                      <a:pt x="48" y="6"/>
                      <a:pt x="48" y="6"/>
                    </a:cubicBezTo>
                    <a:cubicBezTo>
                      <a:pt x="93" y="48"/>
                      <a:pt x="93" y="48"/>
                      <a:pt x="93" y="48"/>
                    </a:cubicBezTo>
                    <a:cubicBezTo>
                      <a:pt x="93" y="48"/>
                      <a:pt x="93" y="48"/>
                      <a:pt x="93" y="48"/>
                    </a:cubicBezTo>
                    <a:cubicBezTo>
                      <a:pt x="93" y="49"/>
                      <a:pt x="95" y="49"/>
                      <a:pt x="95" y="48"/>
                    </a:cubicBezTo>
                    <a:cubicBezTo>
                      <a:pt x="95" y="48"/>
                      <a:pt x="95" y="48"/>
                      <a:pt x="95" y="48"/>
                    </a:cubicBezTo>
                    <a:cubicBezTo>
                      <a:pt x="96" y="48"/>
                      <a:pt x="96" y="46"/>
                      <a:pt x="9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grpSp>
        <p:grpSp>
          <p:nvGrpSpPr>
            <p:cNvPr id="35" name="Group 34">
              <a:extLst>
                <a:ext uri="{FF2B5EF4-FFF2-40B4-BE49-F238E27FC236}">
                  <a16:creationId xmlns:a16="http://schemas.microsoft.com/office/drawing/2014/main" xmlns="" id="{1925FF05-818D-4F30-858C-2F466113EC03}"/>
                </a:ext>
              </a:extLst>
            </p:cNvPr>
            <p:cNvGrpSpPr/>
            <p:nvPr/>
          </p:nvGrpSpPr>
          <p:grpSpPr>
            <a:xfrm>
              <a:off x="594519" y="5556881"/>
              <a:ext cx="360363" cy="315913"/>
              <a:chOff x="7718425" y="4016375"/>
              <a:chExt cx="360363" cy="315913"/>
            </a:xfrm>
            <a:solidFill>
              <a:schemeClr val="bg1"/>
            </a:solidFill>
          </p:grpSpPr>
          <p:sp>
            <p:nvSpPr>
              <p:cNvPr id="36" name="Freeform 95">
                <a:extLst>
                  <a:ext uri="{FF2B5EF4-FFF2-40B4-BE49-F238E27FC236}">
                    <a16:creationId xmlns:a16="http://schemas.microsoft.com/office/drawing/2014/main" xmlns="" id="{6E76A4A4-83C5-4415-970C-6A09A60C7BD4}"/>
                  </a:ext>
                </a:extLst>
              </p:cNvPr>
              <p:cNvSpPr>
                <a:spLocks/>
              </p:cNvSpPr>
              <p:nvPr/>
            </p:nvSpPr>
            <p:spPr bwMode="auto">
              <a:xfrm>
                <a:off x="7718425" y="4016375"/>
                <a:ext cx="203200" cy="315913"/>
              </a:xfrm>
              <a:custGeom>
                <a:avLst/>
                <a:gdLst>
                  <a:gd name="T0" fmla="*/ 54 w 54"/>
                  <a:gd name="T1" fmla="*/ 61 h 84"/>
                  <a:gd name="T2" fmla="*/ 40 w 54"/>
                  <a:gd name="T3" fmla="*/ 44 h 84"/>
                  <a:gd name="T4" fmla="*/ 46 w 54"/>
                  <a:gd name="T5" fmla="*/ 44 h 84"/>
                  <a:gd name="T6" fmla="*/ 48 w 54"/>
                  <a:gd name="T7" fmla="*/ 43 h 84"/>
                  <a:gd name="T8" fmla="*/ 48 w 54"/>
                  <a:gd name="T9" fmla="*/ 41 h 84"/>
                  <a:gd name="T10" fmla="*/ 36 w 54"/>
                  <a:gd name="T11" fmla="*/ 24 h 84"/>
                  <a:gd name="T12" fmla="*/ 38 w 54"/>
                  <a:gd name="T13" fmla="*/ 24 h 84"/>
                  <a:gd name="T14" fmla="*/ 40 w 54"/>
                  <a:gd name="T15" fmla="*/ 23 h 84"/>
                  <a:gd name="T16" fmla="*/ 40 w 54"/>
                  <a:gd name="T17" fmla="*/ 21 h 84"/>
                  <a:gd name="T18" fmla="*/ 28 w 54"/>
                  <a:gd name="T19" fmla="*/ 1 h 84"/>
                  <a:gd name="T20" fmla="*/ 26 w 54"/>
                  <a:gd name="T21" fmla="*/ 0 h 84"/>
                  <a:gd name="T22" fmla="*/ 24 w 54"/>
                  <a:gd name="T23" fmla="*/ 1 h 84"/>
                  <a:gd name="T24" fmla="*/ 14 w 54"/>
                  <a:gd name="T25" fmla="*/ 21 h 84"/>
                  <a:gd name="T26" fmla="*/ 14 w 54"/>
                  <a:gd name="T27" fmla="*/ 23 h 84"/>
                  <a:gd name="T28" fmla="*/ 16 w 54"/>
                  <a:gd name="T29" fmla="*/ 24 h 84"/>
                  <a:gd name="T30" fmla="*/ 18 w 54"/>
                  <a:gd name="T31" fmla="*/ 24 h 84"/>
                  <a:gd name="T32" fmla="*/ 6 w 54"/>
                  <a:gd name="T33" fmla="*/ 41 h 84"/>
                  <a:gd name="T34" fmla="*/ 6 w 54"/>
                  <a:gd name="T35" fmla="*/ 43 h 84"/>
                  <a:gd name="T36" fmla="*/ 8 w 54"/>
                  <a:gd name="T37" fmla="*/ 44 h 84"/>
                  <a:gd name="T38" fmla="*/ 14 w 54"/>
                  <a:gd name="T39" fmla="*/ 44 h 84"/>
                  <a:gd name="T40" fmla="*/ 0 w 54"/>
                  <a:gd name="T41" fmla="*/ 61 h 84"/>
                  <a:gd name="T42" fmla="*/ 0 w 54"/>
                  <a:gd name="T43" fmla="*/ 63 h 84"/>
                  <a:gd name="T44" fmla="*/ 2 w 54"/>
                  <a:gd name="T45" fmla="*/ 64 h 84"/>
                  <a:gd name="T46" fmla="*/ 24 w 54"/>
                  <a:gd name="T47" fmla="*/ 64 h 84"/>
                  <a:gd name="T48" fmla="*/ 24 w 54"/>
                  <a:gd name="T49" fmla="*/ 82 h 84"/>
                  <a:gd name="T50" fmla="*/ 26 w 54"/>
                  <a:gd name="T51" fmla="*/ 84 h 84"/>
                  <a:gd name="T52" fmla="*/ 28 w 54"/>
                  <a:gd name="T53" fmla="*/ 82 h 84"/>
                  <a:gd name="T54" fmla="*/ 28 w 54"/>
                  <a:gd name="T55" fmla="*/ 64 h 84"/>
                  <a:gd name="T56" fmla="*/ 52 w 54"/>
                  <a:gd name="T57" fmla="*/ 64 h 84"/>
                  <a:gd name="T58" fmla="*/ 54 w 54"/>
                  <a:gd name="T59" fmla="*/ 63 h 84"/>
                  <a:gd name="T60" fmla="*/ 54 w 54"/>
                  <a:gd name="T61"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84">
                    <a:moveTo>
                      <a:pt x="54" y="61"/>
                    </a:moveTo>
                    <a:cubicBezTo>
                      <a:pt x="40" y="44"/>
                      <a:pt x="40" y="44"/>
                      <a:pt x="40" y="44"/>
                    </a:cubicBezTo>
                    <a:cubicBezTo>
                      <a:pt x="46" y="44"/>
                      <a:pt x="46" y="44"/>
                      <a:pt x="46" y="44"/>
                    </a:cubicBezTo>
                    <a:cubicBezTo>
                      <a:pt x="47" y="44"/>
                      <a:pt x="47" y="44"/>
                      <a:pt x="48" y="43"/>
                    </a:cubicBezTo>
                    <a:cubicBezTo>
                      <a:pt x="48" y="42"/>
                      <a:pt x="48" y="41"/>
                      <a:pt x="48" y="41"/>
                    </a:cubicBezTo>
                    <a:cubicBezTo>
                      <a:pt x="36" y="24"/>
                      <a:pt x="36" y="24"/>
                      <a:pt x="36" y="24"/>
                    </a:cubicBezTo>
                    <a:cubicBezTo>
                      <a:pt x="38" y="24"/>
                      <a:pt x="38" y="24"/>
                      <a:pt x="38" y="24"/>
                    </a:cubicBezTo>
                    <a:cubicBezTo>
                      <a:pt x="39" y="24"/>
                      <a:pt x="39" y="24"/>
                      <a:pt x="40" y="23"/>
                    </a:cubicBezTo>
                    <a:cubicBezTo>
                      <a:pt x="40" y="22"/>
                      <a:pt x="40" y="22"/>
                      <a:pt x="40" y="21"/>
                    </a:cubicBezTo>
                    <a:cubicBezTo>
                      <a:pt x="28" y="1"/>
                      <a:pt x="28" y="1"/>
                      <a:pt x="28" y="1"/>
                    </a:cubicBezTo>
                    <a:cubicBezTo>
                      <a:pt x="27" y="0"/>
                      <a:pt x="27" y="0"/>
                      <a:pt x="26" y="0"/>
                    </a:cubicBezTo>
                    <a:cubicBezTo>
                      <a:pt x="25" y="0"/>
                      <a:pt x="25" y="0"/>
                      <a:pt x="24" y="1"/>
                    </a:cubicBezTo>
                    <a:cubicBezTo>
                      <a:pt x="14" y="21"/>
                      <a:pt x="14" y="21"/>
                      <a:pt x="14" y="21"/>
                    </a:cubicBezTo>
                    <a:cubicBezTo>
                      <a:pt x="14" y="22"/>
                      <a:pt x="14" y="22"/>
                      <a:pt x="14" y="23"/>
                    </a:cubicBezTo>
                    <a:cubicBezTo>
                      <a:pt x="15" y="24"/>
                      <a:pt x="15" y="24"/>
                      <a:pt x="16" y="24"/>
                    </a:cubicBezTo>
                    <a:cubicBezTo>
                      <a:pt x="18" y="24"/>
                      <a:pt x="18" y="24"/>
                      <a:pt x="18" y="24"/>
                    </a:cubicBezTo>
                    <a:cubicBezTo>
                      <a:pt x="6" y="41"/>
                      <a:pt x="6" y="41"/>
                      <a:pt x="6" y="41"/>
                    </a:cubicBezTo>
                    <a:cubicBezTo>
                      <a:pt x="6" y="41"/>
                      <a:pt x="6" y="42"/>
                      <a:pt x="6" y="43"/>
                    </a:cubicBezTo>
                    <a:cubicBezTo>
                      <a:pt x="7" y="44"/>
                      <a:pt x="7" y="44"/>
                      <a:pt x="8" y="44"/>
                    </a:cubicBezTo>
                    <a:cubicBezTo>
                      <a:pt x="14" y="44"/>
                      <a:pt x="14" y="44"/>
                      <a:pt x="14" y="44"/>
                    </a:cubicBezTo>
                    <a:cubicBezTo>
                      <a:pt x="0" y="61"/>
                      <a:pt x="0" y="61"/>
                      <a:pt x="0" y="61"/>
                    </a:cubicBezTo>
                    <a:cubicBezTo>
                      <a:pt x="0" y="61"/>
                      <a:pt x="0" y="62"/>
                      <a:pt x="0" y="63"/>
                    </a:cubicBezTo>
                    <a:cubicBezTo>
                      <a:pt x="1" y="64"/>
                      <a:pt x="1" y="64"/>
                      <a:pt x="2" y="64"/>
                    </a:cubicBezTo>
                    <a:cubicBezTo>
                      <a:pt x="24" y="64"/>
                      <a:pt x="24" y="64"/>
                      <a:pt x="24" y="64"/>
                    </a:cubicBezTo>
                    <a:cubicBezTo>
                      <a:pt x="24" y="82"/>
                      <a:pt x="24" y="82"/>
                      <a:pt x="24" y="82"/>
                    </a:cubicBezTo>
                    <a:cubicBezTo>
                      <a:pt x="24" y="83"/>
                      <a:pt x="25" y="84"/>
                      <a:pt x="26" y="84"/>
                    </a:cubicBezTo>
                    <a:cubicBezTo>
                      <a:pt x="27" y="84"/>
                      <a:pt x="28" y="83"/>
                      <a:pt x="28" y="82"/>
                    </a:cubicBezTo>
                    <a:cubicBezTo>
                      <a:pt x="28" y="64"/>
                      <a:pt x="28" y="64"/>
                      <a:pt x="28" y="64"/>
                    </a:cubicBezTo>
                    <a:cubicBezTo>
                      <a:pt x="52" y="64"/>
                      <a:pt x="52" y="64"/>
                      <a:pt x="52" y="64"/>
                    </a:cubicBezTo>
                    <a:cubicBezTo>
                      <a:pt x="53" y="64"/>
                      <a:pt x="53" y="64"/>
                      <a:pt x="54" y="63"/>
                    </a:cubicBezTo>
                    <a:cubicBezTo>
                      <a:pt x="54" y="62"/>
                      <a:pt x="54" y="61"/>
                      <a:pt x="5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sp>
            <p:nvSpPr>
              <p:cNvPr id="37" name="Freeform 201">
                <a:extLst>
                  <a:ext uri="{FF2B5EF4-FFF2-40B4-BE49-F238E27FC236}">
                    <a16:creationId xmlns:a16="http://schemas.microsoft.com/office/drawing/2014/main" xmlns="" id="{4BC41BAE-4380-483F-BCE1-AC860CF81E2D}"/>
                  </a:ext>
                </a:extLst>
              </p:cNvPr>
              <p:cNvSpPr>
                <a:spLocks noEditPoints="1"/>
              </p:cNvSpPr>
              <p:nvPr/>
            </p:nvSpPr>
            <p:spPr bwMode="auto">
              <a:xfrm>
                <a:off x="7943850" y="4197350"/>
                <a:ext cx="134938" cy="134938"/>
              </a:xfrm>
              <a:custGeom>
                <a:avLst/>
                <a:gdLst>
                  <a:gd name="T0" fmla="*/ 34 w 36"/>
                  <a:gd name="T1" fmla="*/ 0 h 36"/>
                  <a:gd name="T2" fmla="*/ 2 w 36"/>
                  <a:gd name="T3" fmla="*/ 0 h 36"/>
                  <a:gd name="T4" fmla="*/ 0 w 36"/>
                  <a:gd name="T5" fmla="*/ 2 h 36"/>
                  <a:gd name="T6" fmla="*/ 0 w 36"/>
                  <a:gd name="T7" fmla="*/ 26 h 36"/>
                  <a:gd name="T8" fmla="*/ 2 w 36"/>
                  <a:gd name="T9" fmla="*/ 28 h 36"/>
                  <a:gd name="T10" fmla="*/ 4 w 36"/>
                  <a:gd name="T11" fmla="*/ 28 h 36"/>
                  <a:gd name="T12" fmla="*/ 4 w 36"/>
                  <a:gd name="T13" fmla="*/ 36 h 36"/>
                  <a:gd name="T14" fmla="*/ 8 w 36"/>
                  <a:gd name="T15" fmla="*/ 36 h 36"/>
                  <a:gd name="T16" fmla="*/ 8 w 36"/>
                  <a:gd name="T17" fmla="*/ 28 h 36"/>
                  <a:gd name="T18" fmla="*/ 28 w 36"/>
                  <a:gd name="T19" fmla="*/ 28 h 36"/>
                  <a:gd name="T20" fmla="*/ 28 w 36"/>
                  <a:gd name="T21" fmla="*/ 36 h 36"/>
                  <a:gd name="T22" fmla="*/ 32 w 36"/>
                  <a:gd name="T23" fmla="*/ 36 h 36"/>
                  <a:gd name="T24" fmla="*/ 32 w 36"/>
                  <a:gd name="T25" fmla="*/ 28 h 36"/>
                  <a:gd name="T26" fmla="*/ 34 w 36"/>
                  <a:gd name="T27" fmla="*/ 28 h 36"/>
                  <a:gd name="T28" fmla="*/ 36 w 36"/>
                  <a:gd name="T29" fmla="*/ 26 h 36"/>
                  <a:gd name="T30" fmla="*/ 36 w 36"/>
                  <a:gd name="T31" fmla="*/ 2 h 36"/>
                  <a:gd name="T32" fmla="*/ 34 w 36"/>
                  <a:gd name="T33" fmla="*/ 0 h 36"/>
                  <a:gd name="T34" fmla="*/ 32 w 36"/>
                  <a:gd name="T35" fmla="*/ 16 h 36"/>
                  <a:gd name="T36" fmla="*/ 28 w 36"/>
                  <a:gd name="T37" fmla="*/ 16 h 36"/>
                  <a:gd name="T38" fmla="*/ 28 w 36"/>
                  <a:gd name="T39" fmla="*/ 4 h 36"/>
                  <a:gd name="T40" fmla="*/ 32 w 36"/>
                  <a:gd name="T41" fmla="*/ 4 h 36"/>
                  <a:gd name="T42" fmla="*/ 32 w 36"/>
                  <a:gd name="T43" fmla="*/ 16 h 36"/>
                  <a:gd name="T44" fmla="*/ 20 w 36"/>
                  <a:gd name="T45" fmla="*/ 16 h 36"/>
                  <a:gd name="T46" fmla="*/ 20 w 36"/>
                  <a:gd name="T47" fmla="*/ 4 h 36"/>
                  <a:gd name="T48" fmla="*/ 24 w 36"/>
                  <a:gd name="T49" fmla="*/ 4 h 36"/>
                  <a:gd name="T50" fmla="*/ 24 w 36"/>
                  <a:gd name="T51" fmla="*/ 16 h 36"/>
                  <a:gd name="T52" fmla="*/ 20 w 36"/>
                  <a:gd name="T53" fmla="*/ 16 h 36"/>
                  <a:gd name="T54" fmla="*/ 16 w 36"/>
                  <a:gd name="T55" fmla="*/ 16 h 36"/>
                  <a:gd name="T56" fmla="*/ 12 w 36"/>
                  <a:gd name="T57" fmla="*/ 16 h 36"/>
                  <a:gd name="T58" fmla="*/ 12 w 36"/>
                  <a:gd name="T59" fmla="*/ 4 h 36"/>
                  <a:gd name="T60" fmla="*/ 16 w 36"/>
                  <a:gd name="T61" fmla="*/ 4 h 36"/>
                  <a:gd name="T62" fmla="*/ 16 w 36"/>
                  <a:gd name="T63" fmla="*/ 16 h 36"/>
                  <a:gd name="T64" fmla="*/ 8 w 36"/>
                  <a:gd name="T65" fmla="*/ 4 h 36"/>
                  <a:gd name="T66" fmla="*/ 8 w 36"/>
                  <a:gd name="T67" fmla="*/ 16 h 36"/>
                  <a:gd name="T68" fmla="*/ 4 w 36"/>
                  <a:gd name="T69" fmla="*/ 16 h 36"/>
                  <a:gd name="T70" fmla="*/ 4 w 36"/>
                  <a:gd name="T71" fmla="*/ 4 h 36"/>
                  <a:gd name="T72" fmla="*/ 8 w 36"/>
                  <a:gd name="T73"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6">
                    <a:moveTo>
                      <a:pt x="34" y="0"/>
                    </a:moveTo>
                    <a:cubicBezTo>
                      <a:pt x="2" y="0"/>
                      <a:pt x="2" y="0"/>
                      <a:pt x="2" y="0"/>
                    </a:cubicBezTo>
                    <a:cubicBezTo>
                      <a:pt x="1" y="0"/>
                      <a:pt x="0" y="1"/>
                      <a:pt x="0" y="2"/>
                    </a:cubicBezTo>
                    <a:cubicBezTo>
                      <a:pt x="0" y="26"/>
                      <a:pt x="0" y="26"/>
                      <a:pt x="0" y="26"/>
                    </a:cubicBezTo>
                    <a:cubicBezTo>
                      <a:pt x="0" y="27"/>
                      <a:pt x="1" y="28"/>
                      <a:pt x="2" y="28"/>
                    </a:cubicBezTo>
                    <a:cubicBezTo>
                      <a:pt x="4" y="28"/>
                      <a:pt x="4" y="28"/>
                      <a:pt x="4" y="28"/>
                    </a:cubicBezTo>
                    <a:cubicBezTo>
                      <a:pt x="4" y="36"/>
                      <a:pt x="4" y="36"/>
                      <a:pt x="4" y="36"/>
                    </a:cubicBezTo>
                    <a:cubicBezTo>
                      <a:pt x="8" y="36"/>
                      <a:pt x="8" y="36"/>
                      <a:pt x="8" y="36"/>
                    </a:cubicBezTo>
                    <a:cubicBezTo>
                      <a:pt x="8" y="28"/>
                      <a:pt x="8" y="28"/>
                      <a:pt x="8" y="28"/>
                    </a:cubicBezTo>
                    <a:cubicBezTo>
                      <a:pt x="28" y="28"/>
                      <a:pt x="28" y="28"/>
                      <a:pt x="28" y="28"/>
                    </a:cubicBezTo>
                    <a:cubicBezTo>
                      <a:pt x="28" y="36"/>
                      <a:pt x="28" y="36"/>
                      <a:pt x="28" y="36"/>
                    </a:cubicBezTo>
                    <a:cubicBezTo>
                      <a:pt x="32" y="36"/>
                      <a:pt x="32" y="36"/>
                      <a:pt x="32" y="36"/>
                    </a:cubicBezTo>
                    <a:cubicBezTo>
                      <a:pt x="32" y="28"/>
                      <a:pt x="32" y="28"/>
                      <a:pt x="32" y="28"/>
                    </a:cubicBezTo>
                    <a:cubicBezTo>
                      <a:pt x="34" y="28"/>
                      <a:pt x="34" y="28"/>
                      <a:pt x="34" y="28"/>
                    </a:cubicBezTo>
                    <a:cubicBezTo>
                      <a:pt x="35" y="28"/>
                      <a:pt x="36" y="27"/>
                      <a:pt x="36" y="26"/>
                    </a:cubicBezTo>
                    <a:cubicBezTo>
                      <a:pt x="36" y="2"/>
                      <a:pt x="36" y="2"/>
                      <a:pt x="36" y="2"/>
                    </a:cubicBezTo>
                    <a:cubicBezTo>
                      <a:pt x="36" y="1"/>
                      <a:pt x="35" y="0"/>
                      <a:pt x="34" y="0"/>
                    </a:cubicBezTo>
                    <a:close/>
                    <a:moveTo>
                      <a:pt x="32" y="16"/>
                    </a:moveTo>
                    <a:cubicBezTo>
                      <a:pt x="28" y="16"/>
                      <a:pt x="28" y="16"/>
                      <a:pt x="28" y="16"/>
                    </a:cubicBezTo>
                    <a:cubicBezTo>
                      <a:pt x="28" y="4"/>
                      <a:pt x="28" y="4"/>
                      <a:pt x="28" y="4"/>
                    </a:cubicBezTo>
                    <a:cubicBezTo>
                      <a:pt x="32" y="4"/>
                      <a:pt x="32" y="4"/>
                      <a:pt x="32" y="4"/>
                    </a:cubicBezTo>
                    <a:lnTo>
                      <a:pt x="32" y="16"/>
                    </a:lnTo>
                    <a:close/>
                    <a:moveTo>
                      <a:pt x="20" y="16"/>
                    </a:moveTo>
                    <a:cubicBezTo>
                      <a:pt x="20" y="4"/>
                      <a:pt x="20" y="4"/>
                      <a:pt x="20" y="4"/>
                    </a:cubicBezTo>
                    <a:cubicBezTo>
                      <a:pt x="24" y="4"/>
                      <a:pt x="24" y="4"/>
                      <a:pt x="24" y="4"/>
                    </a:cubicBezTo>
                    <a:cubicBezTo>
                      <a:pt x="24" y="16"/>
                      <a:pt x="24" y="16"/>
                      <a:pt x="24" y="16"/>
                    </a:cubicBezTo>
                    <a:lnTo>
                      <a:pt x="20" y="16"/>
                    </a:lnTo>
                    <a:close/>
                    <a:moveTo>
                      <a:pt x="16" y="16"/>
                    </a:moveTo>
                    <a:cubicBezTo>
                      <a:pt x="12" y="16"/>
                      <a:pt x="12" y="16"/>
                      <a:pt x="12" y="16"/>
                    </a:cubicBezTo>
                    <a:cubicBezTo>
                      <a:pt x="12" y="4"/>
                      <a:pt x="12" y="4"/>
                      <a:pt x="12" y="4"/>
                    </a:cubicBezTo>
                    <a:cubicBezTo>
                      <a:pt x="16" y="4"/>
                      <a:pt x="16" y="4"/>
                      <a:pt x="16" y="4"/>
                    </a:cubicBezTo>
                    <a:lnTo>
                      <a:pt x="16" y="16"/>
                    </a:lnTo>
                    <a:close/>
                    <a:moveTo>
                      <a:pt x="8" y="4"/>
                    </a:moveTo>
                    <a:cubicBezTo>
                      <a:pt x="8" y="16"/>
                      <a:pt x="8" y="16"/>
                      <a:pt x="8" y="16"/>
                    </a:cubicBezTo>
                    <a:cubicBezTo>
                      <a:pt x="4" y="16"/>
                      <a:pt x="4" y="16"/>
                      <a:pt x="4" y="16"/>
                    </a:cubicBezTo>
                    <a:cubicBezTo>
                      <a:pt x="4" y="4"/>
                      <a:pt x="4" y="4"/>
                      <a:pt x="4" y="4"/>
                    </a:cubicBez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grpSp>
      </p:grpSp>
      <p:sp>
        <p:nvSpPr>
          <p:cNvPr id="38" name="Title 1">
            <a:extLst>
              <a:ext uri="{FF2B5EF4-FFF2-40B4-BE49-F238E27FC236}">
                <a16:creationId xmlns:a16="http://schemas.microsoft.com/office/drawing/2014/main" xmlns="" id="{07A564AD-BFD6-4E5F-9E6D-F4B41A659D90}"/>
              </a:ext>
            </a:extLst>
          </p:cNvPr>
          <p:cNvSpPr txBox="1">
            <a:spLocks/>
          </p:cNvSpPr>
          <p:nvPr/>
        </p:nvSpPr>
        <p:spPr>
          <a:xfrm>
            <a:off x="315059" y="255031"/>
            <a:ext cx="11591925" cy="742950"/>
          </a:xfrm>
          <a:prstGeom prst="rect">
            <a:avLst/>
          </a:prstGeom>
        </p:spPr>
        <p:txBody>
          <a:bodyPr>
            <a:normAutofit/>
          </a:bodyPr>
          <a:lstStyle>
            <a:lvl1pPr algn="ctr" defTabSz="609539" rtl="0" eaLnBrk="1" latinLnBrk="0" hangingPunct="1">
              <a:spcBef>
                <a:spcPct val="0"/>
              </a:spcBef>
              <a:buNone/>
              <a:defRPr sz="2900" kern="1200">
                <a:solidFill>
                  <a:schemeClr val="tx1"/>
                </a:solidFill>
                <a:latin typeface="+mj-lt"/>
                <a:ea typeface="+mj-ea"/>
                <a:cs typeface="+mj-cs"/>
              </a:defRPr>
            </a:lvl1pPr>
          </a:lstStyle>
          <a:p>
            <a:r>
              <a:rPr lang="en-US" sz="3600" b="1" dirty="0" smtClean="0">
                <a:solidFill>
                  <a:srgbClr val="395594"/>
                </a:solidFill>
              </a:rPr>
              <a:t>IX. TỔ CHỨC ĐIỀU TRA</a:t>
            </a:r>
            <a:endParaRPr lang="en-US" sz="3600" b="1" dirty="0">
              <a:solidFill>
                <a:srgbClr val="395594"/>
              </a:solidFill>
            </a:endParaRPr>
          </a:p>
        </p:txBody>
      </p:sp>
      <p:sp>
        <p:nvSpPr>
          <p:cNvPr id="39" name="Title 1">
            <a:extLst>
              <a:ext uri="{FF2B5EF4-FFF2-40B4-BE49-F238E27FC236}">
                <a16:creationId xmlns:a16="http://schemas.microsoft.com/office/drawing/2014/main" xmlns="" id="{07A564AD-BFD6-4E5F-9E6D-F4B41A659D90}"/>
              </a:ext>
            </a:extLst>
          </p:cNvPr>
          <p:cNvSpPr txBox="1">
            <a:spLocks/>
          </p:cNvSpPr>
          <p:nvPr/>
        </p:nvSpPr>
        <p:spPr>
          <a:xfrm>
            <a:off x="593297" y="1057134"/>
            <a:ext cx="4119056" cy="742950"/>
          </a:xfrm>
          <a:prstGeom prst="rect">
            <a:avLst/>
          </a:prstGeom>
        </p:spPr>
        <p:txBody>
          <a:bodyPr>
            <a:normAutofit/>
          </a:bodyPr>
          <a:lstStyle>
            <a:lvl1pPr algn="ctr" defTabSz="609539" rtl="0" eaLnBrk="1" latinLnBrk="0" hangingPunct="1">
              <a:spcBef>
                <a:spcPct val="0"/>
              </a:spcBef>
              <a:buNone/>
              <a:defRPr sz="2900" kern="1200">
                <a:solidFill>
                  <a:schemeClr val="tx1"/>
                </a:solidFill>
                <a:latin typeface="+mj-lt"/>
                <a:ea typeface="+mj-ea"/>
                <a:cs typeface="+mj-cs"/>
              </a:defRPr>
            </a:lvl1pPr>
          </a:lstStyle>
          <a:p>
            <a:pPr algn="l"/>
            <a:r>
              <a:rPr lang="en-US" sz="2400" b="1" dirty="0" smtClean="0">
                <a:solidFill>
                  <a:srgbClr val="0165E2"/>
                </a:solidFill>
              </a:rPr>
              <a:t>1. </a:t>
            </a:r>
            <a:r>
              <a:rPr lang="en-US" sz="2400" b="1" dirty="0" err="1" smtClean="0">
                <a:solidFill>
                  <a:srgbClr val="0165E2"/>
                </a:solidFill>
              </a:rPr>
              <a:t>Công</a:t>
            </a:r>
            <a:r>
              <a:rPr lang="en-US" sz="2400" b="1" dirty="0" smtClean="0">
                <a:solidFill>
                  <a:srgbClr val="0165E2"/>
                </a:solidFill>
              </a:rPr>
              <a:t> </a:t>
            </a:r>
            <a:r>
              <a:rPr lang="en-US" sz="2400" b="1" dirty="0" err="1" smtClean="0">
                <a:solidFill>
                  <a:srgbClr val="0165E2"/>
                </a:solidFill>
              </a:rPr>
              <a:t>tác</a:t>
            </a:r>
            <a:r>
              <a:rPr lang="en-US" sz="2400" b="1" dirty="0" smtClean="0">
                <a:solidFill>
                  <a:srgbClr val="0165E2"/>
                </a:solidFill>
              </a:rPr>
              <a:t> </a:t>
            </a:r>
            <a:r>
              <a:rPr lang="en-US" sz="2400" b="1" dirty="0" err="1" smtClean="0">
                <a:solidFill>
                  <a:srgbClr val="0165E2"/>
                </a:solidFill>
              </a:rPr>
              <a:t>chuẩn</a:t>
            </a:r>
            <a:r>
              <a:rPr lang="en-US" sz="2400" b="1" dirty="0" smtClean="0">
                <a:solidFill>
                  <a:srgbClr val="0165E2"/>
                </a:solidFill>
              </a:rPr>
              <a:t> </a:t>
            </a:r>
            <a:r>
              <a:rPr lang="en-US" sz="2400" b="1" dirty="0" err="1" smtClean="0">
                <a:solidFill>
                  <a:srgbClr val="0165E2"/>
                </a:solidFill>
              </a:rPr>
              <a:t>bị</a:t>
            </a:r>
            <a:endParaRPr lang="en-US" sz="2400" b="1" dirty="0">
              <a:solidFill>
                <a:srgbClr val="0165E2"/>
              </a:solidFill>
            </a:endParaRPr>
          </a:p>
        </p:txBody>
      </p:sp>
      <p:sp>
        <p:nvSpPr>
          <p:cNvPr id="40" name="TextBox 39">
            <a:extLst>
              <a:ext uri="{FF2B5EF4-FFF2-40B4-BE49-F238E27FC236}">
                <a16:creationId xmlns:a16="http://schemas.microsoft.com/office/drawing/2014/main" xmlns="" id="{A4C75002-A457-4188-8750-601593BF33FE}"/>
              </a:ext>
            </a:extLst>
          </p:cNvPr>
          <p:cNvSpPr txBox="1"/>
          <p:nvPr/>
        </p:nvSpPr>
        <p:spPr>
          <a:xfrm>
            <a:off x="1526948" y="2712896"/>
            <a:ext cx="6905852" cy="1415772"/>
          </a:xfrm>
          <a:prstGeom prst="rect">
            <a:avLst/>
          </a:prstGeom>
          <a:noFill/>
        </p:spPr>
        <p:txBody>
          <a:bodyPr wrap="square" lIns="0" tIns="0" rIns="0" bIns="0" rtlCol="0" anchor="ctr">
            <a:spAutoFit/>
          </a:bodyPr>
          <a:lstStyle/>
          <a:p>
            <a:pPr defTabSz="913490"/>
            <a:r>
              <a:rPr lang="vi-VN" b="1" dirty="0" smtClean="0">
                <a:solidFill>
                  <a:srgbClr val="C00000"/>
                </a:solidFill>
                <a:latin typeface="Cambria" pitchFamily="18" charset="0"/>
                <a:cs typeface="Calibri" panose="020F0502020204030204" pitchFamily="34" charset="0"/>
              </a:rPr>
              <a:t>Tuyển </a:t>
            </a:r>
            <a:r>
              <a:rPr lang="vi-VN" b="1" dirty="0">
                <a:solidFill>
                  <a:srgbClr val="C00000"/>
                </a:solidFill>
                <a:latin typeface="Cambria" pitchFamily="18" charset="0"/>
                <a:cs typeface="Calibri" panose="020F0502020204030204" pitchFamily="34" charset="0"/>
              </a:rPr>
              <a:t>chọn lực lượng tham gia điều tra </a:t>
            </a:r>
          </a:p>
          <a:p>
            <a:pPr defTabSz="913490">
              <a:spcBef>
                <a:spcPts val="600"/>
              </a:spcBef>
              <a:spcAft>
                <a:spcPts val="600"/>
              </a:spcAft>
            </a:pPr>
            <a:r>
              <a:rPr lang="vi-VN" sz="1600" dirty="0" smtClean="0">
                <a:solidFill>
                  <a:prstClr val="black"/>
                </a:solidFill>
                <a:latin typeface="Cambria" pitchFamily="18" charset="0"/>
                <a:cs typeface="Calibri" panose="020F0502020204030204" pitchFamily="34" charset="0"/>
              </a:rPr>
              <a:t>ĐTV: CTK chỉ </a:t>
            </a:r>
            <a:r>
              <a:rPr lang="vi-VN" sz="1600" dirty="0">
                <a:solidFill>
                  <a:prstClr val="black"/>
                </a:solidFill>
                <a:latin typeface="Cambria" pitchFamily="18" charset="0"/>
                <a:cs typeface="Calibri" panose="020F0502020204030204" pitchFamily="34" charset="0"/>
              </a:rPr>
              <a:t>đạo, thực hiện tuyển chọn ĐTV </a:t>
            </a:r>
            <a:r>
              <a:rPr lang="vi-VN" sz="1600" dirty="0" smtClean="0">
                <a:solidFill>
                  <a:prstClr val="black"/>
                </a:solidFill>
                <a:latin typeface="Cambria" pitchFamily="18" charset="0"/>
                <a:cs typeface="Calibri" panose="020F0502020204030204" pitchFamily="34" charset="0"/>
              </a:rPr>
              <a:t>phục vụ công tác thu thập thông tin (Phiếu </a:t>
            </a:r>
            <a:r>
              <a:rPr lang="vi-VN" sz="1600" dirty="0">
                <a:solidFill>
                  <a:prstClr val="black"/>
                </a:solidFill>
                <a:latin typeface="Cambria" pitchFamily="18" charset="0"/>
                <a:cs typeface="Calibri" panose="020F0502020204030204" pitchFamily="34" charset="0"/>
              </a:rPr>
              <a:t>01/SN và Phiếu 02/VVL-H: </a:t>
            </a:r>
            <a:r>
              <a:rPr lang="vi-VN" sz="1600" dirty="0" smtClean="0">
                <a:solidFill>
                  <a:prstClr val="black"/>
                </a:solidFill>
                <a:latin typeface="Cambria" pitchFamily="18" charset="0"/>
                <a:cs typeface="Calibri" panose="020F0502020204030204" pitchFamily="34" charset="0"/>
              </a:rPr>
              <a:t>01 ĐTV/30 đơn vị ĐT; Phiếu </a:t>
            </a:r>
            <a:r>
              <a:rPr lang="vi-VN" sz="1600" dirty="0">
                <a:solidFill>
                  <a:prstClr val="black"/>
                </a:solidFill>
                <a:latin typeface="Cambria" pitchFamily="18" charset="0"/>
                <a:cs typeface="Calibri" panose="020F0502020204030204" pitchFamily="34" charset="0"/>
              </a:rPr>
              <a:t>tôn giáo, tín ngưỡng: </a:t>
            </a:r>
            <a:r>
              <a:rPr lang="vi-VN" sz="1600" dirty="0" smtClean="0">
                <a:solidFill>
                  <a:prstClr val="black"/>
                </a:solidFill>
                <a:latin typeface="Cambria" pitchFamily="18" charset="0"/>
                <a:cs typeface="Calibri" panose="020F0502020204030204" pitchFamily="34" charset="0"/>
              </a:rPr>
              <a:t>01 ĐTV/01 huyện). </a:t>
            </a:r>
          </a:p>
          <a:p>
            <a:pPr defTabSz="913490">
              <a:spcAft>
                <a:spcPts val="600"/>
              </a:spcAft>
            </a:pPr>
            <a:r>
              <a:rPr lang="vi-VN" sz="1600" dirty="0" smtClean="0">
                <a:solidFill>
                  <a:prstClr val="black"/>
                </a:solidFill>
                <a:latin typeface="Cambria" pitchFamily="18" charset="0"/>
                <a:cs typeface="Calibri" panose="020F0502020204030204" pitchFamily="34" charset="0"/>
              </a:rPr>
              <a:t>GSV:  03 cấp (trung ương, tỉnh, huyện)</a:t>
            </a:r>
            <a:endParaRPr lang="vi-VN" sz="1600" dirty="0">
              <a:solidFill>
                <a:prstClr val="black"/>
              </a:solidFill>
              <a:latin typeface="Cambria" pitchFamily="18" charset="0"/>
              <a:cs typeface="Calibri" panose="020F0502020204030204" pitchFamily="34" charset="0"/>
            </a:endParaRPr>
          </a:p>
        </p:txBody>
      </p:sp>
      <p:sp>
        <p:nvSpPr>
          <p:cNvPr id="41" name="TextBox 40">
            <a:extLst>
              <a:ext uri="{FF2B5EF4-FFF2-40B4-BE49-F238E27FC236}">
                <a16:creationId xmlns:a16="http://schemas.microsoft.com/office/drawing/2014/main" xmlns="" id="{A4C75002-A457-4188-8750-601593BF33FE}"/>
              </a:ext>
            </a:extLst>
          </p:cNvPr>
          <p:cNvSpPr txBox="1"/>
          <p:nvPr/>
        </p:nvSpPr>
        <p:spPr>
          <a:xfrm>
            <a:off x="2652825" y="4314785"/>
            <a:ext cx="6905852" cy="1169551"/>
          </a:xfrm>
          <a:prstGeom prst="rect">
            <a:avLst/>
          </a:prstGeom>
          <a:noFill/>
        </p:spPr>
        <p:txBody>
          <a:bodyPr wrap="square" lIns="0" tIns="0" rIns="0" bIns="0" rtlCol="0" anchor="ctr">
            <a:spAutoFit/>
          </a:bodyPr>
          <a:lstStyle/>
          <a:p>
            <a:pPr defTabSz="913490"/>
            <a:r>
              <a:rPr lang="vi-VN" b="1" dirty="0" smtClean="0">
                <a:solidFill>
                  <a:srgbClr val="C00000"/>
                </a:solidFill>
                <a:latin typeface="Cambria" pitchFamily="18" charset="0"/>
                <a:cs typeface="Calibri" panose="020F0502020204030204" pitchFamily="34" charset="0"/>
              </a:rPr>
              <a:t>Tập huấn</a:t>
            </a:r>
            <a:endParaRPr lang="vi-VN" b="1" dirty="0">
              <a:solidFill>
                <a:srgbClr val="C00000"/>
              </a:solidFill>
              <a:latin typeface="Cambria" pitchFamily="18" charset="0"/>
              <a:cs typeface="Calibri" panose="020F0502020204030204" pitchFamily="34" charset="0"/>
            </a:endParaRPr>
          </a:p>
          <a:p>
            <a:pPr defTabSz="913490">
              <a:spcBef>
                <a:spcPts val="600"/>
              </a:spcBef>
              <a:spcAft>
                <a:spcPts val="600"/>
              </a:spcAft>
            </a:pPr>
            <a:r>
              <a:rPr lang="vi-VN" sz="1600" dirty="0">
                <a:solidFill>
                  <a:prstClr val="black"/>
                </a:solidFill>
                <a:latin typeface="Cambria" pitchFamily="18" charset="0"/>
                <a:cs typeface="Calibri" panose="020F0502020204030204" pitchFamily="34" charset="0"/>
              </a:rPr>
              <a:t>Cấp </a:t>
            </a:r>
            <a:r>
              <a:rPr lang="vi-VN" sz="1600" dirty="0" smtClean="0">
                <a:solidFill>
                  <a:prstClr val="black"/>
                </a:solidFill>
                <a:latin typeface="Cambria" pitchFamily="18" charset="0"/>
                <a:cs typeface="Calibri" panose="020F0502020204030204" pitchFamily="34" charset="0"/>
              </a:rPr>
              <a:t>TW: </a:t>
            </a:r>
            <a:r>
              <a:rPr lang="vi-VN" sz="1600" dirty="0">
                <a:solidFill>
                  <a:prstClr val="black"/>
                </a:solidFill>
                <a:latin typeface="Cambria" pitchFamily="18" charset="0"/>
                <a:cs typeface="Calibri" panose="020F0502020204030204" pitchFamily="34" charset="0"/>
              </a:rPr>
              <a:t>Cục TTDL phối hợp với các đơn vị liên quan tổ chức Hội nghị tập huấn nghiệp vụ và hướng dẫn sử dụng phần mềm </a:t>
            </a:r>
            <a:r>
              <a:rPr lang="vi-VN" sz="1600" dirty="0" smtClean="0">
                <a:solidFill>
                  <a:prstClr val="black"/>
                </a:solidFill>
                <a:latin typeface="Cambria" pitchFamily="18" charset="0"/>
                <a:cs typeface="Calibri" panose="020F0502020204030204" pitchFamily="34" charset="0"/>
              </a:rPr>
              <a:t>(02 ngày)</a:t>
            </a:r>
          </a:p>
          <a:p>
            <a:pPr defTabSz="913490">
              <a:spcAft>
                <a:spcPts val="600"/>
              </a:spcAft>
            </a:pPr>
            <a:r>
              <a:rPr lang="vi-VN" sz="1600" dirty="0">
                <a:solidFill>
                  <a:prstClr val="black"/>
                </a:solidFill>
                <a:latin typeface="Cambria" pitchFamily="18" charset="0"/>
                <a:cs typeface="Calibri" panose="020F0502020204030204" pitchFamily="34" charset="0"/>
              </a:rPr>
              <a:t>Cấp tỉnh: </a:t>
            </a:r>
            <a:r>
              <a:rPr lang="vi-VN" sz="1600" dirty="0" smtClean="0">
                <a:solidFill>
                  <a:prstClr val="black"/>
                </a:solidFill>
                <a:latin typeface="Cambria" pitchFamily="18" charset="0"/>
                <a:cs typeface="Calibri" panose="020F0502020204030204" pitchFamily="34" charset="0"/>
              </a:rPr>
              <a:t>CTK </a:t>
            </a:r>
            <a:r>
              <a:rPr lang="vi-VN" sz="1600" dirty="0">
                <a:solidFill>
                  <a:prstClr val="black"/>
                </a:solidFill>
                <a:latin typeface="Cambria" pitchFamily="18" charset="0"/>
                <a:cs typeface="Calibri" panose="020F0502020204030204" pitchFamily="34" charset="0"/>
              </a:rPr>
              <a:t>tổ chức tập huấn trực tiếp cho GSV và </a:t>
            </a:r>
            <a:r>
              <a:rPr lang="vi-VN" sz="1600" dirty="0" smtClean="0">
                <a:solidFill>
                  <a:prstClr val="black"/>
                </a:solidFill>
                <a:latin typeface="Cambria" pitchFamily="18" charset="0"/>
                <a:cs typeface="Calibri" panose="020F0502020204030204" pitchFamily="34" charset="0"/>
              </a:rPr>
              <a:t>ĐTV (02 ngày)</a:t>
            </a:r>
            <a:endParaRPr lang="vi-VN" sz="1600" dirty="0">
              <a:solidFill>
                <a:prstClr val="black"/>
              </a:solidFill>
              <a:latin typeface="Cambria" pitchFamily="18" charset="0"/>
              <a:cs typeface="Calibri" panose="020F0502020204030204" pitchFamily="34" charset="0"/>
            </a:endParaRPr>
          </a:p>
        </p:txBody>
      </p:sp>
      <p:sp>
        <p:nvSpPr>
          <p:cNvPr id="42" name="TextBox 41">
            <a:extLst>
              <a:ext uri="{FF2B5EF4-FFF2-40B4-BE49-F238E27FC236}">
                <a16:creationId xmlns:a16="http://schemas.microsoft.com/office/drawing/2014/main" xmlns="" id="{A4C75002-A457-4188-8750-601593BF33FE}"/>
              </a:ext>
            </a:extLst>
          </p:cNvPr>
          <p:cNvSpPr txBox="1"/>
          <p:nvPr/>
        </p:nvSpPr>
        <p:spPr>
          <a:xfrm>
            <a:off x="3616210" y="5844596"/>
            <a:ext cx="6905852" cy="707886"/>
          </a:xfrm>
          <a:prstGeom prst="rect">
            <a:avLst/>
          </a:prstGeom>
          <a:noFill/>
        </p:spPr>
        <p:txBody>
          <a:bodyPr wrap="square" lIns="0" tIns="0" rIns="0" bIns="0" rtlCol="0" anchor="ctr">
            <a:spAutoFit/>
          </a:bodyPr>
          <a:lstStyle/>
          <a:p>
            <a:pPr defTabSz="913490">
              <a:spcAft>
                <a:spcPts val="1200"/>
              </a:spcAft>
            </a:pPr>
            <a:r>
              <a:rPr lang="vi-VN" b="1" dirty="0" smtClean="0">
                <a:solidFill>
                  <a:srgbClr val="C00000"/>
                </a:solidFill>
                <a:latin typeface="Cambria" pitchFamily="18" charset="0"/>
                <a:cs typeface="Calibri" panose="020F0502020204030204" pitchFamily="34" charset="0"/>
              </a:rPr>
              <a:t>Tài liệu điều tra </a:t>
            </a:r>
            <a:r>
              <a:rPr lang="vi-VN" sz="1600" dirty="0">
                <a:solidFill>
                  <a:prstClr val="black"/>
                </a:solidFill>
                <a:latin typeface="Cambria" pitchFamily="18" charset="0"/>
                <a:cs typeface="Calibri" panose="020F0502020204030204" pitchFamily="34" charset="0"/>
                <a:sym typeface="Wingdings" pitchFamily="2" charset="2"/>
              </a:rPr>
              <a:t> TCTK biên soạn</a:t>
            </a:r>
            <a:endParaRPr lang="vi-VN" sz="1600" dirty="0">
              <a:solidFill>
                <a:prstClr val="black"/>
              </a:solidFill>
              <a:latin typeface="Cambria" pitchFamily="18" charset="0"/>
              <a:cs typeface="Calibri" panose="020F0502020204030204" pitchFamily="34" charset="0"/>
            </a:endParaRPr>
          </a:p>
          <a:p>
            <a:pPr defTabSz="913490"/>
            <a:r>
              <a:rPr lang="vi-VN" b="1" dirty="0" smtClean="0">
                <a:solidFill>
                  <a:srgbClr val="C00000"/>
                </a:solidFill>
                <a:latin typeface="Cambria" pitchFamily="18" charset="0"/>
                <a:cs typeface="Calibri" panose="020F0502020204030204" pitchFamily="34" charset="0"/>
              </a:rPr>
              <a:t>Hệ thống phần mềm </a:t>
            </a:r>
            <a:r>
              <a:rPr lang="vi-VN" sz="1600" dirty="0">
                <a:solidFill>
                  <a:prstClr val="black"/>
                </a:solidFill>
                <a:latin typeface="Cambria" pitchFamily="18" charset="0"/>
                <a:cs typeface="Calibri" panose="020F0502020204030204" pitchFamily="34" charset="0"/>
                <a:sym typeface="Wingdings" pitchFamily="2" charset="2"/>
              </a:rPr>
              <a:t> Cục TTDL chủ trì xây dựng</a:t>
            </a:r>
            <a:endParaRPr lang="vi-VN" sz="1600" dirty="0">
              <a:solidFill>
                <a:prstClr val="black"/>
              </a:solidFill>
              <a:latin typeface="Cambria" pitchFamily="18" charset="0"/>
              <a:cs typeface="Calibri" panose="020F0502020204030204" pitchFamily="34" charset="0"/>
            </a:endParaRPr>
          </a:p>
        </p:txBody>
      </p:sp>
    </p:spTree>
    <p:extLst>
      <p:ext uri="{BB962C8B-B14F-4D97-AF65-F5344CB8AC3E}">
        <p14:creationId xmlns:p14="http://schemas.microsoft.com/office/powerpoint/2010/main" val="3412923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3C23EE7A-32B3-4BEE-A460-E43579FE4F71}"/>
              </a:ext>
            </a:extLst>
          </p:cNvPr>
          <p:cNvSpPr/>
          <p:nvPr/>
        </p:nvSpPr>
        <p:spPr>
          <a:xfrm>
            <a:off x="8432800" y="1533714"/>
            <a:ext cx="3759209" cy="5324285"/>
          </a:xfrm>
          <a:custGeom>
            <a:avLst/>
            <a:gdLst>
              <a:gd name="connsiteX0" fmla="*/ 5545191 w 5545191"/>
              <a:gd name="connsiteY0" fmla="*/ 0 h 6857020"/>
              <a:gd name="connsiteX1" fmla="*/ 5545191 w 5545191"/>
              <a:gd name="connsiteY1" fmla="*/ 6857020 h 6857020"/>
              <a:gd name="connsiteX2" fmla="*/ 1984203 w 5545191"/>
              <a:gd name="connsiteY2" fmla="*/ 6857020 h 6857020"/>
              <a:gd name="connsiteX3" fmla="*/ 1989577 w 5545191"/>
              <a:gd name="connsiteY3" fmla="*/ 6821943 h 6857020"/>
              <a:gd name="connsiteX4" fmla="*/ 1907818 w 5545191"/>
              <a:gd name="connsiteY4" fmla="*/ 6599279 h 6857020"/>
              <a:gd name="connsiteX5" fmla="*/ 185698 w 5545191"/>
              <a:gd name="connsiteY5" fmla="*/ 5466802 h 6857020"/>
              <a:gd name="connsiteX6" fmla="*/ 237223 w 5545191"/>
              <a:gd name="connsiteY6" fmla="*/ 3811085 h 6857020"/>
              <a:gd name="connsiteX7" fmla="*/ 1414332 w 5545191"/>
              <a:gd name="connsiteY7" fmla="*/ 2941679 h 6857020"/>
              <a:gd name="connsiteX8" fmla="*/ 2560960 w 5545191"/>
              <a:gd name="connsiteY8" fmla="*/ 1040308 h 6857020"/>
              <a:gd name="connsiteX9" fmla="*/ 5421351 w 5545191"/>
              <a:gd name="connsiteY9" fmla="*/ 32 h 685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5191" h="6857020">
                <a:moveTo>
                  <a:pt x="5545191" y="0"/>
                </a:moveTo>
                <a:lnTo>
                  <a:pt x="5545191" y="6857020"/>
                </a:lnTo>
                <a:lnTo>
                  <a:pt x="1984203" y="6857020"/>
                </a:lnTo>
                <a:lnTo>
                  <a:pt x="1989577" y="6821943"/>
                </a:lnTo>
                <a:cubicBezTo>
                  <a:pt x="1994306" y="6743420"/>
                  <a:pt x="1974334" y="6667780"/>
                  <a:pt x="1907818" y="6599279"/>
                </a:cubicBezTo>
                <a:cubicBezTo>
                  <a:pt x="1553065" y="6233942"/>
                  <a:pt x="464130" y="5931501"/>
                  <a:pt x="185698" y="5466802"/>
                </a:cubicBezTo>
                <a:cubicBezTo>
                  <a:pt x="-92734" y="5002103"/>
                  <a:pt x="-43749" y="4239559"/>
                  <a:pt x="237223" y="3811085"/>
                </a:cubicBezTo>
                <a:cubicBezTo>
                  <a:pt x="518195" y="3382611"/>
                  <a:pt x="1027043" y="3403475"/>
                  <a:pt x="1414332" y="2941679"/>
                </a:cubicBezTo>
                <a:cubicBezTo>
                  <a:pt x="1801621" y="2479883"/>
                  <a:pt x="1684539" y="1565483"/>
                  <a:pt x="2560960" y="1040308"/>
                </a:cubicBezTo>
                <a:cubicBezTo>
                  <a:pt x="3163500" y="679250"/>
                  <a:pt x="4406788" y="29146"/>
                  <a:pt x="5421351" y="32"/>
                </a:cubicBezTo>
                <a:close/>
              </a:path>
            </a:pathLst>
          </a:custGeom>
          <a:solidFill>
            <a:srgbClr val="16A8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sz="1600">
              <a:solidFill>
                <a:prstClr val="white"/>
              </a:solidFill>
            </a:endParaRPr>
          </a:p>
        </p:txBody>
      </p:sp>
      <p:grpSp>
        <p:nvGrpSpPr>
          <p:cNvPr id="3" name="Group 2">
            <a:extLst>
              <a:ext uri="{FF2B5EF4-FFF2-40B4-BE49-F238E27FC236}">
                <a16:creationId xmlns:a16="http://schemas.microsoft.com/office/drawing/2014/main" xmlns="" id="{6E282000-0F26-42CE-9D9F-06CDE51E3D52}"/>
              </a:ext>
            </a:extLst>
          </p:cNvPr>
          <p:cNvGrpSpPr/>
          <p:nvPr/>
        </p:nvGrpSpPr>
        <p:grpSpPr>
          <a:xfrm>
            <a:off x="469900" y="831156"/>
            <a:ext cx="11782655" cy="4977843"/>
            <a:chOff x="463550" y="894951"/>
            <a:chExt cx="11782655" cy="4977843"/>
          </a:xfrm>
        </p:grpSpPr>
        <p:sp>
          <p:nvSpPr>
            <p:cNvPr id="19" name="TextBox 18">
              <a:extLst>
                <a:ext uri="{FF2B5EF4-FFF2-40B4-BE49-F238E27FC236}">
                  <a16:creationId xmlns:a16="http://schemas.microsoft.com/office/drawing/2014/main" xmlns="" id="{FF01E9CC-11A6-4612-839B-E32613D33623}"/>
                </a:ext>
              </a:extLst>
            </p:cNvPr>
            <p:cNvSpPr txBox="1"/>
            <p:nvPr/>
          </p:nvSpPr>
          <p:spPr>
            <a:xfrm>
              <a:off x="463550" y="2161384"/>
              <a:ext cx="7508875" cy="184666"/>
            </a:xfrm>
            <a:prstGeom prst="rect">
              <a:avLst/>
            </a:prstGeom>
            <a:noFill/>
          </p:spPr>
          <p:txBody>
            <a:bodyPr wrap="square" lIns="0" tIns="0" rIns="0" bIns="0" rtlCol="0" anchor="ctr">
              <a:spAutoFit/>
            </a:bodyPr>
            <a:lstStyle/>
            <a:p>
              <a:pPr defTabSz="913490"/>
              <a:endParaRPr lang="en-US" sz="1200" b="1" dirty="0">
                <a:solidFill>
                  <a:prstClr val="black"/>
                </a:solidFill>
                <a:latin typeface="Calibri Light"/>
                <a:cs typeface="Calibri" panose="020F0502020204030204" pitchFamily="34" charset="0"/>
              </a:endParaRPr>
            </a:p>
          </p:txBody>
        </p:sp>
        <p:sp>
          <p:nvSpPr>
            <p:cNvPr id="24" name="TextBox 23">
              <a:extLst>
                <a:ext uri="{FF2B5EF4-FFF2-40B4-BE49-F238E27FC236}">
                  <a16:creationId xmlns:a16="http://schemas.microsoft.com/office/drawing/2014/main" xmlns="" id="{A4C75002-A457-4188-8750-601593BF33FE}"/>
                </a:ext>
              </a:extLst>
            </p:cNvPr>
            <p:cNvSpPr txBox="1"/>
            <p:nvPr/>
          </p:nvSpPr>
          <p:spPr>
            <a:xfrm>
              <a:off x="726053" y="1700594"/>
              <a:ext cx="6611826" cy="523220"/>
            </a:xfrm>
            <a:prstGeom prst="rect">
              <a:avLst/>
            </a:prstGeom>
            <a:noFill/>
          </p:spPr>
          <p:txBody>
            <a:bodyPr wrap="square" lIns="0" tIns="0" rIns="0" bIns="0" rtlCol="0" anchor="ctr">
              <a:spAutoFit/>
            </a:bodyPr>
            <a:lstStyle/>
            <a:p>
              <a:pPr defTabSz="913490"/>
              <a:r>
                <a:rPr lang="vi-VN" sz="1700" dirty="0">
                  <a:solidFill>
                    <a:prstClr val="black"/>
                  </a:solidFill>
                  <a:latin typeface="Cambria" pitchFamily="18" charset="0"/>
                  <a:cs typeface="Calibri" panose="020F0502020204030204" pitchFamily="34" charset="0"/>
                </a:rPr>
                <a:t>CTK chỉ đạo thực hiện thu thập thông tin tại địa bàn theo quy định của Phương án điều tra </a:t>
              </a:r>
              <a:r>
                <a:rPr lang="vi-VN" sz="1700" dirty="0">
                  <a:solidFill>
                    <a:prstClr val="black"/>
                  </a:solidFill>
                  <a:latin typeface="Cambria" pitchFamily="18" charset="0"/>
                  <a:cs typeface="Calibri" panose="020F0502020204030204" pitchFamily="34" charset="0"/>
                  <a:sym typeface="Wingdings" pitchFamily="2" charset="2"/>
                </a:rPr>
                <a:t> </a:t>
              </a:r>
              <a:r>
                <a:rPr lang="vi-VN" sz="1700" dirty="0">
                  <a:solidFill>
                    <a:prstClr val="black"/>
                  </a:solidFill>
                  <a:latin typeface="Cambria" pitchFamily="18" charset="0"/>
                  <a:cs typeface="Calibri" panose="020F0502020204030204" pitchFamily="34" charset="0"/>
                </a:rPr>
                <a:t>đảm bảo tiến độ và chất lượng thông tin thu thập</a:t>
              </a:r>
            </a:p>
          </p:txBody>
        </p:sp>
        <p:cxnSp>
          <p:nvCxnSpPr>
            <p:cNvPr id="31" name="Straight Connector 30">
              <a:extLst>
                <a:ext uri="{FF2B5EF4-FFF2-40B4-BE49-F238E27FC236}">
                  <a16:creationId xmlns:a16="http://schemas.microsoft.com/office/drawing/2014/main" xmlns="" id="{101F1650-655D-400F-9708-F7241B854EA0}"/>
                </a:ext>
              </a:extLst>
            </p:cNvPr>
            <p:cNvCxnSpPr/>
            <p:nvPr/>
          </p:nvCxnSpPr>
          <p:spPr>
            <a:xfrm>
              <a:off x="6099401" y="894951"/>
              <a:ext cx="6146804" cy="0"/>
            </a:xfrm>
            <a:prstGeom prst="line">
              <a:avLst/>
            </a:prstGeom>
            <a:ln>
              <a:solidFill>
                <a:srgbClr val="2F56D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xmlns="" id="{04F16C89-B7C0-4A28-8C3C-F46EBF0E5275}"/>
                </a:ext>
              </a:extLst>
            </p:cNvPr>
            <p:cNvGrpSpPr/>
            <p:nvPr/>
          </p:nvGrpSpPr>
          <p:grpSpPr>
            <a:xfrm>
              <a:off x="594519" y="4456266"/>
              <a:ext cx="360363" cy="361950"/>
              <a:chOff x="6997700" y="2525713"/>
              <a:chExt cx="360363" cy="361950"/>
            </a:xfrm>
            <a:solidFill>
              <a:schemeClr val="bg1"/>
            </a:solidFill>
          </p:grpSpPr>
          <p:sp>
            <p:nvSpPr>
              <p:cNvPr id="28" name="Freeform 32">
                <a:extLst>
                  <a:ext uri="{FF2B5EF4-FFF2-40B4-BE49-F238E27FC236}">
                    <a16:creationId xmlns:a16="http://schemas.microsoft.com/office/drawing/2014/main" xmlns="" id="{76209C05-58EB-4A41-878A-9FC3BD39267A}"/>
                  </a:ext>
                </a:extLst>
              </p:cNvPr>
              <p:cNvSpPr>
                <a:spLocks/>
              </p:cNvSpPr>
              <p:nvPr/>
            </p:nvSpPr>
            <p:spPr bwMode="auto">
              <a:xfrm>
                <a:off x="7042150" y="2525713"/>
                <a:ext cx="271463" cy="68263"/>
              </a:xfrm>
              <a:custGeom>
                <a:avLst/>
                <a:gdLst>
                  <a:gd name="T0" fmla="*/ 2 w 72"/>
                  <a:gd name="T1" fmla="*/ 18 h 18"/>
                  <a:gd name="T2" fmla="*/ 70 w 72"/>
                  <a:gd name="T3" fmla="*/ 18 h 18"/>
                  <a:gd name="T4" fmla="*/ 72 w 72"/>
                  <a:gd name="T5" fmla="*/ 16 h 18"/>
                  <a:gd name="T6" fmla="*/ 72 w 72"/>
                  <a:gd name="T7" fmla="*/ 12 h 18"/>
                  <a:gd name="T8" fmla="*/ 71 w 72"/>
                  <a:gd name="T9" fmla="*/ 10 h 18"/>
                  <a:gd name="T10" fmla="*/ 37 w 72"/>
                  <a:gd name="T11" fmla="*/ 0 h 18"/>
                  <a:gd name="T12" fmla="*/ 35 w 72"/>
                  <a:gd name="T13" fmla="*/ 0 h 18"/>
                  <a:gd name="T14" fmla="*/ 1 w 72"/>
                  <a:gd name="T15" fmla="*/ 10 h 18"/>
                  <a:gd name="T16" fmla="*/ 0 w 72"/>
                  <a:gd name="T17" fmla="*/ 12 h 18"/>
                  <a:gd name="T18" fmla="*/ 0 w 72"/>
                  <a:gd name="T19" fmla="*/ 16 h 18"/>
                  <a:gd name="T20" fmla="*/ 2 w 72"/>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8">
                    <a:moveTo>
                      <a:pt x="2" y="18"/>
                    </a:moveTo>
                    <a:cubicBezTo>
                      <a:pt x="70" y="18"/>
                      <a:pt x="70" y="18"/>
                      <a:pt x="70" y="18"/>
                    </a:cubicBezTo>
                    <a:cubicBezTo>
                      <a:pt x="71" y="18"/>
                      <a:pt x="72" y="17"/>
                      <a:pt x="72" y="16"/>
                    </a:cubicBezTo>
                    <a:cubicBezTo>
                      <a:pt x="72" y="12"/>
                      <a:pt x="72" y="12"/>
                      <a:pt x="72" y="12"/>
                    </a:cubicBezTo>
                    <a:cubicBezTo>
                      <a:pt x="72" y="11"/>
                      <a:pt x="71" y="10"/>
                      <a:pt x="71" y="10"/>
                    </a:cubicBezTo>
                    <a:cubicBezTo>
                      <a:pt x="37" y="0"/>
                      <a:pt x="37" y="0"/>
                      <a:pt x="37" y="0"/>
                    </a:cubicBezTo>
                    <a:cubicBezTo>
                      <a:pt x="36" y="0"/>
                      <a:pt x="36" y="0"/>
                      <a:pt x="35" y="0"/>
                    </a:cubicBezTo>
                    <a:cubicBezTo>
                      <a:pt x="1" y="10"/>
                      <a:pt x="1" y="10"/>
                      <a:pt x="1" y="10"/>
                    </a:cubicBezTo>
                    <a:cubicBezTo>
                      <a:pt x="1" y="10"/>
                      <a:pt x="0" y="11"/>
                      <a:pt x="0" y="12"/>
                    </a:cubicBezTo>
                    <a:cubicBezTo>
                      <a:pt x="0" y="16"/>
                      <a:pt x="0" y="16"/>
                      <a:pt x="0" y="16"/>
                    </a:cubicBezTo>
                    <a:cubicBezTo>
                      <a:pt x="0" y="17"/>
                      <a:pt x="1" y="18"/>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sp>
            <p:nvSpPr>
              <p:cNvPr id="29" name="Freeform 33">
                <a:extLst>
                  <a:ext uri="{FF2B5EF4-FFF2-40B4-BE49-F238E27FC236}">
                    <a16:creationId xmlns:a16="http://schemas.microsoft.com/office/drawing/2014/main" xmlns="" id="{384838BC-DEB5-49B6-987C-F4D951F6D0ED}"/>
                  </a:ext>
                </a:extLst>
              </p:cNvPr>
              <p:cNvSpPr>
                <a:spLocks noEditPoints="1"/>
              </p:cNvSpPr>
              <p:nvPr/>
            </p:nvSpPr>
            <p:spPr bwMode="auto">
              <a:xfrm>
                <a:off x="6997700" y="2601913"/>
                <a:ext cx="360363" cy="285750"/>
              </a:xfrm>
              <a:custGeom>
                <a:avLst/>
                <a:gdLst>
                  <a:gd name="T0" fmla="*/ 80 w 96"/>
                  <a:gd name="T1" fmla="*/ 72 h 76"/>
                  <a:gd name="T2" fmla="*/ 78 w 96"/>
                  <a:gd name="T3" fmla="*/ 0 h 76"/>
                  <a:gd name="T4" fmla="*/ 16 w 96"/>
                  <a:gd name="T5" fmla="*/ 2 h 76"/>
                  <a:gd name="T6" fmla="*/ 2 w 96"/>
                  <a:gd name="T7" fmla="*/ 72 h 76"/>
                  <a:gd name="T8" fmla="*/ 2 w 96"/>
                  <a:gd name="T9" fmla="*/ 76 h 76"/>
                  <a:gd name="T10" fmla="*/ 96 w 96"/>
                  <a:gd name="T11" fmla="*/ 74 h 76"/>
                  <a:gd name="T12" fmla="*/ 34 w 96"/>
                  <a:gd name="T13" fmla="*/ 62 h 76"/>
                  <a:gd name="T14" fmla="*/ 26 w 96"/>
                  <a:gd name="T15" fmla="*/ 54 h 76"/>
                  <a:gd name="T16" fmla="*/ 34 w 96"/>
                  <a:gd name="T17" fmla="*/ 62 h 76"/>
                  <a:gd name="T18" fmla="*/ 26 w 96"/>
                  <a:gd name="T19" fmla="*/ 46 h 76"/>
                  <a:gd name="T20" fmla="*/ 34 w 96"/>
                  <a:gd name="T21" fmla="*/ 38 h 76"/>
                  <a:gd name="T22" fmla="*/ 34 w 96"/>
                  <a:gd name="T23" fmla="*/ 30 h 76"/>
                  <a:gd name="T24" fmla="*/ 26 w 96"/>
                  <a:gd name="T25" fmla="*/ 22 h 76"/>
                  <a:gd name="T26" fmla="*/ 34 w 96"/>
                  <a:gd name="T27" fmla="*/ 30 h 76"/>
                  <a:gd name="T28" fmla="*/ 26 w 96"/>
                  <a:gd name="T29" fmla="*/ 14 h 76"/>
                  <a:gd name="T30" fmla="*/ 34 w 96"/>
                  <a:gd name="T31" fmla="*/ 6 h 76"/>
                  <a:gd name="T32" fmla="*/ 42 w 96"/>
                  <a:gd name="T33" fmla="*/ 6 h 76"/>
                  <a:gd name="T34" fmla="*/ 54 w 96"/>
                  <a:gd name="T35" fmla="*/ 14 h 76"/>
                  <a:gd name="T36" fmla="*/ 42 w 96"/>
                  <a:gd name="T37" fmla="*/ 6 h 76"/>
                  <a:gd name="T38" fmla="*/ 54 w 96"/>
                  <a:gd name="T39" fmla="*/ 22 h 76"/>
                  <a:gd name="T40" fmla="*/ 42 w 96"/>
                  <a:gd name="T41" fmla="*/ 30 h 76"/>
                  <a:gd name="T42" fmla="*/ 42 w 96"/>
                  <a:gd name="T43" fmla="*/ 38 h 76"/>
                  <a:gd name="T44" fmla="*/ 54 w 96"/>
                  <a:gd name="T45" fmla="*/ 46 h 76"/>
                  <a:gd name="T46" fmla="*/ 42 w 96"/>
                  <a:gd name="T47" fmla="*/ 38 h 76"/>
                  <a:gd name="T48" fmla="*/ 40 w 96"/>
                  <a:gd name="T49" fmla="*/ 72 h 76"/>
                  <a:gd name="T50" fmla="*/ 42 w 96"/>
                  <a:gd name="T51" fmla="*/ 52 h 76"/>
                  <a:gd name="T52" fmla="*/ 56 w 96"/>
                  <a:gd name="T53" fmla="*/ 54 h 76"/>
                  <a:gd name="T54" fmla="*/ 70 w 96"/>
                  <a:gd name="T55" fmla="*/ 62 h 76"/>
                  <a:gd name="T56" fmla="*/ 62 w 96"/>
                  <a:gd name="T57" fmla="*/ 54 h 76"/>
                  <a:gd name="T58" fmla="*/ 70 w 96"/>
                  <a:gd name="T59" fmla="*/ 62 h 76"/>
                  <a:gd name="T60" fmla="*/ 62 w 96"/>
                  <a:gd name="T61" fmla="*/ 46 h 76"/>
                  <a:gd name="T62" fmla="*/ 70 w 96"/>
                  <a:gd name="T63" fmla="*/ 38 h 76"/>
                  <a:gd name="T64" fmla="*/ 70 w 96"/>
                  <a:gd name="T65" fmla="*/ 30 h 76"/>
                  <a:gd name="T66" fmla="*/ 62 w 96"/>
                  <a:gd name="T67" fmla="*/ 22 h 76"/>
                  <a:gd name="T68" fmla="*/ 70 w 96"/>
                  <a:gd name="T69" fmla="*/ 30 h 76"/>
                  <a:gd name="T70" fmla="*/ 62 w 96"/>
                  <a:gd name="T71" fmla="*/ 14 h 76"/>
                  <a:gd name="T72" fmla="*/ 70 w 96"/>
                  <a:gd name="T73"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76">
                    <a:moveTo>
                      <a:pt x="94" y="72"/>
                    </a:moveTo>
                    <a:cubicBezTo>
                      <a:pt x="80" y="72"/>
                      <a:pt x="80" y="72"/>
                      <a:pt x="80" y="72"/>
                    </a:cubicBezTo>
                    <a:cubicBezTo>
                      <a:pt x="80" y="2"/>
                      <a:pt x="80" y="2"/>
                      <a:pt x="80" y="2"/>
                    </a:cubicBezTo>
                    <a:cubicBezTo>
                      <a:pt x="80" y="1"/>
                      <a:pt x="79" y="0"/>
                      <a:pt x="78" y="0"/>
                    </a:cubicBezTo>
                    <a:cubicBezTo>
                      <a:pt x="18" y="0"/>
                      <a:pt x="18" y="0"/>
                      <a:pt x="18" y="0"/>
                    </a:cubicBezTo>
                    <a:cubicBezTo>
                      <a:pt x="17" y="0"/>
                      <a:pt x="16" y="1"/>
                      <a:pt x="16" y="2"/>
                    </a:cubicBezTo>
                    <a:cubicBezTo>
                      <a:pt x="16" y="72"/>
                      <a:pt x="16" y="72"/>
                      <a:pt x="16" y="72"/>
                    </a:cubicBezTo>
                    <a:cubicBezTo>
                      <a:pt x="2" y="72"/>
                      <a:pt x="2" y="72"/>
                      <a:pt x="2" y="72"/>
                    </a:cubicBezTo>
                    <a:cubicBezTo>
                      <a:pt x="1" y="72"/>
                      <a:pt x="0" y="73"/>
                      <a:pt x="0" y="74"/>
                    </a:cubicBezTo>
                    <a:cubicBezTo>
                      <a:pt x="0" y="75"/>
                      <a:pt x="1" y="76"/>
                      <a:pt x="2" y="76"/>
                    </a:cubicBezTo>
                    <a:cubicBezTo>
                      <a:pt x="94" y="76"/>
                      <a:pt x="94" y="76"/>
                      <a:pt x="94" y="76"/>
                    </a:cubicBezTo>
                    <a:cubicBezTo>
                      <a:pt x="95" y="76"/>
                      <a:pt x="96" y="75"/>
                      <a:pt x="96" y="74"/>
                    </a:cubicBezTo>
                    <a:cubicBezTo>
                      <a:pt x="96" y="73"/>
                      <a:pt x="95" y="72"/>
                      <a:pt x="94" y="72"/>
                    </a:cubicBezTo>
                    <a:close/>
                    <a:moveTo>
                      <a:pt x="34" y="62"/>
                    </a:moveTo>
                    <a:cubicBezTo>
                      <a:pt x="26" y="62"/>
                      <a:pt x="26" y="62"/>
                      <a:pt x="26" y="62"/>
                    </a:cubicBezTo>
                    <a:cubicBezTo>
                      <a:pt x="26" y="54"/>
                      <a:pt x="26" y="54"/>
                      <a:pt x="26" y="54"/>
                    </a:cubicBezTo>
                    <a:cubicBezTo>
                      <a:pt x="34" y="54"/>
                      <a:pt x="34" y="54"/>
                      <a:pt x="34" y="54"/>
                    </a:cubicBezTo>
                    <a:lnTo>
                      <a:pt x="34" y="62"/>
                    </a:lnTo>
                    <a:close/>
                    <a:moveTo>
                      <a:pt x="34" y="46"/>
                    </a:moveTo>
                    <a:cubicBezTo>
                      <a:pt x="26" y="46"/>
                      <a:pt x="26" y="46"/>
                      <a:pt x="26" y="46"/>
                    </a:cubicBezTo>
                    <a:cubicBezTo>
                      <a:pt x="26" y="38"/>
                      <a:pt x="26" y="38"/>
                      <a:pt x="26" y="38"/>
                    </a:cubicBezTo>
                    <a:cubicBezTo>
                      <a:pt x="34" y="38"/>
                      <a:pt x="34" y="38"/>
                      <a:pt x="34" y="38"/>
                    </a:cubicBezTo>
                    <a:lnTo>
                      <a:pt x="34" y="46"/>
                    </a:lnTo>
                    <a:close/>
                    <a:moveTo>
                      <a:pt x="34" y="30"/>
                    </a:moveTo>
                    <a:cubicBezTo>
                      <a:pt x="26" y="30"/>
                      <a:pt x="26" y="30"/>
                      <a:pt x="26" y="30"/>
                    </a:cubicBezTo>
                    <a:cubicBezTo>
                      <a:pt x="26" y="22"/>
                      <a:pt x="26" y="22"/>
                      <a:pt x="26" y="22"/>
                    </a:cubicBezTo>
                    <a:cubicBezTo>
                      <a:pt x="34" y="22"/>
                      <a:pt x="34" y="22"/>
                      <a:pt x="34" y="22"/>
                    </a:cubicBezTo>
                    <a:lnTo>
                      <a:pt x="34" y="30"/>
                    </a:lnTo>
                    <a:close/>
                    <a:moveTo>
                      <a:pt x="34" y="14"/>
                    </a:moveTo>
                    <a:cubicBezTo>
                      <a:pt x="26" y="14"/>
                      <a:pt x="26" y="14"/>
                      <a:pt x="26" y="14"/>
                    </a:cubicBezTo>
                    <a:cubicBezTo>
                      <a:pt x="26" y="6"/>
                      <a:pt x="26" y="6"/>
                      <a:pt x="26" y="6"/>
                    </a:cubicBezTo>
                    <a:cubicBezTo>
                      <a:pt x="34" y="6"/>
                      <a:pt x="34" y="6"/>
                      <a:pt x="34" y="6"/>
                    </a:cubicBezTo>
                    <a:lnTo>
                      <a:pt x="34" y="14"/>
                    </a:lnTo>
                    <a:close/>
                    <a:moveTo>
                      <a:pt x="42" y="6"/>
                    </a:moveTo>
                    <a:cubicBezTo>
                      <a:pt x="54" y="6"/>
                      <a:pt x="54" y="6"/>
                      <a:pt x="54" y="6"/>
                    </a:cubicBezTo>
                    <a:cubicBezTo>
                      <a:pt x="54" y="14"/>
                      <a:pt x="54" y="14"/>
                      <a:pt x="54" y="14"/>
                    </a:cubicBezTo>
                    <a:cubicBezTo>
                      <a:pt x="42" y="14"/>
                      <a:pt x="42" y="14"/>
                      <a:pt x="42" y="14"/>
                    </a:cubicBezTo>
                    <a:lnTo>
                      <a:pt x="42" y="6"/>
                    </a:lnTo>
                    <a:close/>
                    <a:moveTo>
                      <a:pt x="42" y="22"/>
                    </a:moveTo>
                    <a:cubicBezTo>
                      <a:pt x="54" y="22"/>
                      <a:pt x="54" y="22"/>
                      <a:pt x="54" y="22"/>
                    </a:cubicBezTo>
                    <a:cubicBezTo>
                      <a:pt x="54" y="30"/>
                      <a:pt x="54" y="30"/>
                      <a:pt x="54" y="30"/>
                    </a:cubicBezTo>
                    <a:cubicBezTo>
                      <a:pt x="42" y="30"/>
                      <a:pt x="42" y="30"/>
                      <a:pt x="42" y="30"/>
                    </a:cubicBezTo>
                    <a:lnTo>
                      <a:pt x="42" y="22"/>
                    </a:lnTo>
                    <a:close/>
                    <a:moveTo>
                      <a:pt x="42" y="38"/>
                    </a:moveTo>
                    <a:cubicBezTo>
                      <a:pt x="54" y="38"/>
                      <a:pt x="54" y="38"/>
                      <a:pt x="54" y="38"/>
                    </a:cubicBezTo>
                    <a:cubicBezTo>
                      <a:pt x="54" y="46"/>
                      <a:pt x="54" y="46"/>
                      <a:pt x="54" y="46"/>
                    </a:cubicBezTo>
                    <a:cubicBezTo>
                      <a:pt x="42" y="46"/>
                      <a:pt x="42" y="46"/>
                      <a:pt x="42" y="46"/>
                    </a:cubicBezTo>
                    <a:lnTo>
                      <a:pt x="42" y="38"/>
                    </a:lnTo>
                    <a:close/>
                    <a:moveTo>
                      <a:pt x="56" y="72"/>
                    </a:moveTo>
                    <a:cubicBezTo>
                      <a:pt x="40" y="72"/>
                      <a:pt x="40" y="72"/>
                      <a:pt x="40" y="72"/>
                    </a:cubicBezTo>
                    <a:cubicBezTo>
                      <a:pt x="40" y="54"/>
                      <a:pt x="40" y="54"/>
                      <a:pt x="40" y="54"/>
                    </a:cubicBezTo>
                    <a:cubicBezTo>
                      <a:pt x="40" y="53"/>
                      <a:pt x="41" y="52"/>
                      <a:pt x="42" y="52"/>
                    </a:cubicBezTo>
                    <a:cubicBezTo>
                      <a:pt x="54" y="52"/>
                      <a:pt x="54" y="52"/>
                      <a:pt x="54" y="52"/>
                    </a:cubicBezTo>
                    <a:cubicBezTo>
                      <a:pt x="55" y="52"/>
                      <a:pt x="56" y="53"/>
                      <a:pt x="56" y="54"/>
                    </a:cubicBezTo>
                    <a:lnTo>
                      <a:pt x="56" y="72"/>
                    </a:lnTo>
                    <a:close/>
                    <a:moveTo>
                      <a:pt x="70" y="62"/>
                    </a:moveTo>
                    <a:cubicBezTo>
                      <a:pt x="62" y="62"/>
                      <a:pt x="62" y="62"/>
                      <a:pt x="62" y="62"/>
                    </a:cubicBezTo>
                    <a:cubicBezTo>
                      <a:pt x="62" y="54"/>
                      <a:pt x="62" y="54"/>
                      <a:pt x="62" y="54"/>
                    </a:cubicBezTo>
                    <a:cubicBezTo>
                      <a:pt x="70" y="54"/>
                      <a:pt x="70" y="54"/>
                      <a:pt x="70" y="54"/>
                    </a:cubicBezTo>
                    <a:lnTo>
                      <a:pt x="70" y="62"/>
                    </a:lnTo>
                    <a:close/>
                    <a:moveTo>
                      <a:pt x="70" y="46"/>
                    </a:moveTo>
                    <a:cubicBezTo>
                      <a:pt x="62" y="46"/>
                      <a:pt x="62" y="46"/>
                      <a:pt x="62" y="46"/>
                    </a:cubicBezTo>
                    <a:cubicBezTo>
                      <a:pt x="62" y="38"/>
                      <a:pt x="62" y="38"/>
                      <a:pt x="62" y="38"/>
                    </a:cubicBezTo>
                    <a:cubicBezTo>
                      <a:pt x="70" y="38"/>
                      <a:pt x="70" y="38"/>
                      <a:pt x="70" y="38"/>
                    </a:cubicBezTo>
                    <a:lnTo>
                      <a:pt x="70" y="46"/>
                    </a:lnTo>
                    <a:close/>
                    <a:moveTo>
                      <a:pt x="70" y="30"/>
                    </a:moveTo>
                    <a:cubicBezTo>
                      <a:pt x="62" y="30"/>
                      <a:pt x="62" y="30"/>
                      <a:pt x="62" y="30"/>
                    </a:cubicBezTo>
                    <a:cubicBezTo>
                      <a:pt x="62" y="22"/>
                      <a:pt x="62" y="22"/>
                      <a:pt x="62" y="22"/>
                    </a:cubicBezTo>
                    <a:cubicBezTo>
                      <a:pt x="70" y="22"/>
                      <a:pt x="70" y="22"/>
                      <a:pt x="70" y="22"/>
                    </a:cubicBezTo>
                    <a:lnTo>
                      <a:pt x="70" y="30"/>
                    </a:lnTo>
                    <a:close/>
                    <a:moveTo>
                      <a:pt x="70" y="14"/>
                    </a:moveTo>
                    <a:cubicBezTo>
                      <a:pt x="62" y="14"/>
                      <a:pt x="62" y="14"/>
                      <a:pt x="62" y="14"/>
                    </a:cubicBezTo>
                    <a:cubicBezTo>
                      <a:pt x="62" y="6"/>
                      <a:pt x="62" y="6"/>
                      <a:pt x="62" y="6"/>
                    </a:cubicBezTo>
                    <a:cubicBezTo>
                      <a:pt x="70" y="6"/>
                      <a:pt x="70" y="6"/>
                      <a:pt x="70" y="6"/>
                    </a:cubicBezTo>
                    <a:lnTo>
                      <a:pt x="7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grpSp>
        <p:grpSp>
          <p:nvGrpSpPr>
            <p:cNvPr id="30" name="Group 29">
              <a:extLst>
                <a:ext uri="{FF2B5EF4-FFF2-40B4-BE49-F238E27FC236}">
                  <a16:creationId xmlns:a16="http://schemas.microsoft.com/office/drawing/2014/main" xmlns="" id="{6210AB8B-6052-4EC6-BCA2-C2495084CDC7}"/>
                </a:ext>
              </a:extLst>
            </p:cNvPr>
            <p:cNvGrpSpPr/>
            <p:nvPr/>
          </p:nvGrpSpPr>
          <p:grpSpPr>
            <a:xfrm>
              <a:off x="594519" y="3412007"/>
              <a:ext cx="360363" cy="328613"/>
              <a:chOff x="6276975" y="1836738"/>
              <a:chExt cx="360363" cy="328613"/>
            </a:xfrm>
            <a:solidFill>
              <a:schemeClr val="bg1"/>
            </a:solidFill>
          </p:grpSpPr>
          <p:sp>
            <p:nvSpPr>
              <p:cNvPr id="32" name="Freeform 68">
                <a:extLst>
                  <a:ext uri="{FF2B5EF4-FFF2-40B4-BE49-F238E27FC236}">
                    <a16:creationId xmlns:a16="http://schemas.microsoft.com/office/drawing/2014/main" xmlns="" id="{8E6AFB0C-6529-4856-9DC0-682DB2731942}"/>
                  </a:ext>
                </a:extLst>
              </p:cNvPr>
              <p:cNvSpPr>
                <a:spLocks/>
              </p:cNvSpPr>
              <p:nvPr/>
            </p:nvSpPr>
            <p:spPr bwMode="auto">
              <a:xfrm>
                <a:off x="6321425" y="1878013"/>
                <a:ext cx="269875" cy="287338"/>
              </a:xfrm>
              <a:custGeom>
                <a:avLst/>
                <a:gdLst>
                  <a:gd name="T0" fmla="*/ 0 w 170"/>
                  <a:gd name="T1" fmla="*/ 83 h 181"/>
                  <a:gd name="T2" fmla="*/ 0 w 170"/>
                  <a:gd name="T3" fmla="*/ 181 h 181"/>
                  <a:gd name="T4" fmla="*/ 66 w 170"/>
                  <a:gd name="T5" fmla="*/ 181 h 181"/>
                  <a:gd name="T6" fmla="*/ 66 w 170"/>
                  <a:gd name="T7" fmla="*/ 114 h 181"/>
                  <a:gd name="T8" fmla="*/ 104 w 170"/>
                  <a:gd name="T9" fmla="*/ 114 h 181"/>
                  <a:gd name="T10" fmla="*/ 104 w 170"/>
                  <a:gd name="T11" fmla="*/ 181 h 181"/>
                  <a:gd name="T12" fmla="*/ 170 w 170"/>
                  <a:gd name="T13" fmla="*/ 181 h 181"/>
                  <a:gd name="T14" fmla="*/ 170 w 170"/>
                  <a:gd name="T15" fmla="*/ 83 h 181"/>
                  <a:gd name="T16" fmla="*/ 85 w 170"/>
                  <a:gd name="T17" fmla="*/ 0 h 181"/>
                  <a:gd name="T18" fmla="*/ 0 w 170"/>
                  <a:gd name="T19" fmla="*/ 8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81">
                    <a:moveTo>
                      <a:pt x="0" y="83"/>
                    </a:moveTo>
                    <a:lnTo>
                      <a:pt x="0" y="181"/>
                    </a:lnTo>
                    <a:lnTo>
                      <a:pt x="66" y="181"/>
                    </a:lnTo>
                    <a:lnTo>
                      <a:pt x="66" y="114"/>
                    </a:lnTo>
                    <a:lnTo>
                      <a:pt x="104" y="114"/>
                    </a:lnTo>
                    <a:lnTo>
                      <a:pt x="104" y="181"/>
                    </a:lnTo>
                    <a:lnTo>
                      <a:pt x="170" y="181"/>
                    </a:lnTo>
                    <a:lnTo>
                      <a:pt x="170" y="83"/>
                    </a:lnTo>
                    <a:lnTo>
                      <a:pt x="85" y="0"/>
                    </a:lnTo>
                    <a:lnTo>
                      <a:pt x="0"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sp>
            <p:nvSpPr>
              <p:cNvPr id="33" name="Freeform 69">
                <a:extLst>
                  <a:ext uri="{FF2B5EF4-FFF2-40B4-BE49-F238E27FC236}">
                    <a16:creationId xmlns:a16="http://schemas.microsoft.com/office/drawing/2014/main" xmlns="" id="{ABE325FE-D040-4E49-B4F0-B02936295154}"/>
                  </a:ext>
                </a:extLst>
              </p:cNvPr>
              <p:cNvSpPr>
                <a:spLocks/>
              </p:cNvSpPr>
              <p:nvPr/>
            </p:nvSpPr>
            <p:spPr bwMode="auto">
              <a:xfrm>
                <a:off x="6276975" y="1836738"/>
                <a:ext cx="360363" cy="185738"/>
              </a:xfrm>
              <a:custGeom>
                <a:avLst/>
                <a:gdLst>
                  <a:gd name="T0" fmla="*/ 95 w 96"/>
                  <a:gd name="T1" fmla="*/ 46 h 49"/>
                  <a:gd name="T2" fmla="*/ 48 w 96"/>
                  <a:gd name="T3" fmla="*/ 0 h 49"/>
                  <a:gd name="T4" fmla="*/ 1 w 96"/>
                  <a:gd name="T5" fmla="*/ 46 h 49"/>
                  <a:gd name="T6" fmla="*/ 1 w 96"/>
                  <a:gd name="T7" fmla="*/ 48 h 49"/>
                  <a:gd name="T8" fmla="*/ 3 w 96"/>
                  <a:gd name="T9" fmla="*/ 48 h 49"/>
                  <a:gd name="T10" fmla="*/ 3 w 96"/>
                  <a:gd name="T11" fmla="*/ 48 h 49"/>
                  <a:gd name="T12" fmla="*/ 48 w 96"/>
                  <a:gd name="T13" fmla="*/ 6 h 49"/>
                  <a:gd name="T14" fmla="*/ 93 w 96"/>
                  <a:gd name="T15" fmla="*/ 48 h 49"/>
                  <a:gd name="T16" fmla="*/ 93 w 96"/>
                  <a:gd name="T17" fmla="*/ 48 h 49"/>
                  <a:gd name="T18" fmla="*/ 95 w 96"/>
                  <a:gd name="T19" fmla="*/ 48 h 49"/>
                  <a:gd name="T20" fmla="*/ 95 w 96"/>
                  <a:gd name="T21" fmla="*/ 48 h 49"/>
                  <a:gd name="T22" fmla="*/ 95 w 96"/>
                  <a:gd name="T23"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49">
                    <a:moveTo>
                      <a:pt x="95" y="46"/>
                    </a:moveTo>
                    <a:cubicBezTo>
                      <a:pt x="48" y="0"/>
                      <a:pt x="48" y="0"/>
                      <a:pt x="48" y="0"/>
                    </a:cubicBezTo>
                    <a:cubicBezTo>
                      <a:pt x="1" y="46"/>
                      <a:pt x="1" y="46"/>
                      <a:pt x="1" y="46"/>
                    </a:cubicBezTo>
                    <a:cubicBezTo>
                      <a:pt x="0" y="46"/>
                      <a:pt x="0" y="48"/>
                      <a:pt x="1" y="48"/>
                    </a:cubicBezTo>
                    <a:cubicBezTo>
                      <a:pt x="1" y="49"/>
                      <a:pt x="3" y="49"/>
                      <a:pt x="3" y="48"/>
                    </a:cubicBezTo>
                    <a:cubicBezTo>
                      <a:pt x="3" y="48"/>
                      <a:pt x="3" y="48"/>
                      <a:pt x="3" y="48"/>
                    </a:cubicBezTo>
                    <a:cubicBezTo>
                      <a:pt x="48" y="6"/>
                      <a:pt x="48" y="6"/>
                      <a:pt x="48" y="6"/>
                    </a:cubicBezTo>
                    <a:cubicBezTo>
                      <a:pt x="93" y="48"/>
                      <a:pt x="93" y="48"/>
                      <a:pt x="93" y="48"/>
                    </a:cubicBezTo>
                    <a:cubicBezTo>
                      <a:pt x="93" y="48"/>
                      <a:pt x="93" y="48"/>
                      <a:pt x="93" y="48"/>
                    </a:cubicBezTo>
                    <a:cubicBezTo>
                      <a:pt x="93" y="49"/>
                      <a:pt x="95" y="49"/>
                      <a:pt x="95" y="48"/>
                    </a:cubicBezTo>
                    <a:cubicBezTo>
                      <a:pt x="95" y="48"/>
                      <a:pt x="95" y="48"/>
                      <a:pt x="95" y="48"/>
                    </a:cubicBezTo>
                    <a:cubicBezTo>
                      <a:pt x="96" y="48"/>
                      <a:pt x="96" y="46"/>
                      <a:pt x="9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grpSp>
        <p:grpSp>
          <p:nvGrpSpPr>
            <p:cNvPr id="35" name="Group 34">
              <a:extLst>
                <a:ext uri="{FF2B5EF4-FFF2-40B4-BE49-F238E27FC236}">
                  <a16:creationId xmlns:a16="http://schemas.microsoft.com/office/drawing/2014/main" xmlns="" id="{1925FF05-818D-4F30-858C-2F466113EC03}"/>
                </a:ext>
              </a:extLst>
            </p:cNvPr>
            <p:cNvGrpSpPr/>
            <p:nvPr/>
          </p:nvGrpSpPr>
          <p:grpSpPr>
            <a:xfrm>
              <a:off x="594519" y="5556881"/>
              <a:ext cx="360363" cy="315913"/>
              <a:chOff x="7718425" y="4016375"/>
              <a:chExt cx="360363" cy="315913"/>
            </a:xfrm>
            <a:solidFill>
              <a:schemeClr val="bg1"/>
            </a:solidFill>
          </p:grpSpPr>
          <p:sp>
            <p:nvSpPr>
              <p:cNvPr id="36" name="Freeform 95">
                <a:extLst>
                  <a:ext uri="{FF2B5EF4-FFF2-40B4-BE49-F238E27FC236}">
                    <a16:creationId xmlns:a16="http://schemas.microsoft.com/office/drawing/2014/main" xmlns="" id="{6E76A4A4-83C5-4415-970C-6A09A60C7BD4}"/>
                  </a:ext>
                </a:extLst>
              </p:cNvPr>
              <p:cNvSpPr>
                <a:spLocks/>
              </p:cNvSpPr>
              <p:nvPr/>
            </p:nvSpPr>
            <p:spPr bwMode="auto">
              <a:xfrm>
                <a:off x="7718425" y="4016375"/>
                <a:ext cx="203200" cy="315913"/>
              </a:xfrm>
              <a:custGeom>
                <a:avLst/>
                <a:gdLst>
                  <a:gd name="T0" fmla="*/ 54 w 54"/>
                  <a:gd name="T1" fmla="*/ 61 h 84"/>
                  <a:gd name="T2" fmla="*/ 40 w 54"/>
                  <a:gd name="T3" fmla="*/ 44 h 84"/>
                  <a:gd name="T4" fmla="*/ 46 w 54"/>
                  <a:gd name="T5" fmla="*/ 44 h 84"/>
                  <a:gd name="T6" fmla="*/ 48 w 54"/>
                  <a:gd name="T7" fmla="*/ 43 h 84"/>
                  <a:gd name="T8" fmla="*/ 48 w 54"/>
                  <a:gd name="T9" fmla="*/ 41 h 84"/>
                  <a:gd name="T10" fmla="*/ 36 w 54"/>
                  <a:gd name="T11" fmla="*/ 24 h 84"/>
                  <a:gd name="T12" fmla="*/ 38 w 54"/>
                  <a:gd name="T13" fmla="*/ 24 h 84"/>
                  <a:gd name="T14" fmla="*/ 40 w 54"/>
                  <a:gd name="T15" fmla="*/ 23 h 84"/>
                  <a:gd name="T16" fmla="*/ 40 w 54"/>
                  <a:gd name="T17" fmla="*/ 21 h 84"/>
                  <a:gd name="T18" fmla="*/ 28 w 54"/>
                  <a:gd name="T19" fmla="*/ 1 h 84"/>
                  <a:gd name="T20" fmla="*/ 26 w 54"/>
                  <a:gd name="T21" fmla="*/ 0 h 84"/>
                  <a:gd name="T22" fmla="*/ 24 w 54"/>
                  <a:gd name="T23" fmla="*/ 1 h 84"/>
                  <a:gd name="T24" fmla="*/ 14 w 54"/>
                  <a:gd name="T25" fmla="*/ 21 h 84"/>
                  <a:gd name="T26" fmla="*/ 14 w 54"/>
                  <a:gd name="T27" fmla="*/ 23 h 84"/>
                  <a:gd name="T28" fmla="*/ 16 w 54"/>
                  <a:gd name="T29" fmla="*/ 24 h 84"/>
                  <a:gd name="T30" fmla="*/ 18 w 54"/>
                  <a:gd name="T31" fmla="*/ 24 h 84"/>
                  <a:gd name="T32" fmla="*/ 6 w 54"/>
                  <a:gd name="T33" fmla="*/ 41 h 84"/>
                  <a:gd name="T34" fmla="*/ 6 w 54"/>
                  <a:gd name="T35" fmla="*/ 43 h 84"/>
                  <a:gd name="T36" fmla="*/ 8 w 54"/>
                  <a:gd name="T37" fmla="*/ 44 h 84"/>
                  <a:gd name="T38" fmla="*/ 14 w 54"/>
                  <a:gd name="T39" fmla="*/ 44 h 84"/>
                  <a:gd name="T40" fmla="*/ 0 w 54"/>
                  <a:gd name="T41" fmla="*/ 61 h 84"/>
                  <a:gd name="T42" fmla="*/ 0 w 54"/>
                  <a:gd name="T43" fmla="*/ 63 h 84"/>
                  <a:gd name="T44" fmla="*/ 2 w 54"/>
                  <a:gd name="T45" fmla="*/ 64 h 84"/>
                  <a:gd name="T46" fmla="*/ 24 w 54"/>
                  <a:gd name="T47" fmla="*/ 64 h 84"/>
                  <a:gd name="T48" fmla="*/ 24 w 54"/>
                  <a:gd name="T49" fmla="*/ 82 h 84"/>
                  <a:gd name="T50" fmla="*/ 26 w 54"/>
                  <a:gd name="T51" fmla="*/ 84 h 84"/>
                  <a:gd name="T52" fmla="*/ 28 w 54"/>
                  <a:gd name="T53" fmla="*/ 82 h 84"/>
                  <a:gd name="T54" fmla="*/ 28 w 54"/>
                  <a:gd name="T55" fmla="*/ 64 h 84"/>
                  <a:gd name="T56" fmla="*/ 52 w 54"/>
                  <a:gd name="T57" fmla="*/ 64 h 84"/>
                  <a:gd name="T58" fmla="*/ 54 w 54"/>
                  <a:gd name="T59" fmla="*/ 63 h 84"/>
                  <a:gd name="T60" fmla="*/ 54 w 54"/>
                  <a:gd name="T61"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84">
                    <a:moveTo>
                      <a:pt x="54" y="61"/>
                    </a:moveTo>
                    <a:cubicBezTo>
                      <a:pt x="40" y="44"/>
                      <a:pt x="40" y="44"/>
                      <a:pt x="40" y="44"/>
                    </a:cubicBezTo>
                    <a:cubicBezTo>
                      <a:pt x="46" y="44"/>
                      <a:pt x="46" y="44"/>
                      <a:pt x="46" y="44"/>
                    </a:cubicBezTo>
                    <a:cubicBezTo>
                      <a:pt x="47" y="44"/>
                      <a:pt x="47" y="44"/>
                      <a:pt x="48" y="43"/>
                    </a:cubicBezTo>
                    <a:cubicBezTo>
                      <a:pt x="48" y="42"/>
                      <a:pt x="48" y="41"/>
                      <a:pt x="48" y="41"/>
                    </a:cubicBezTo>
                    <a:cubicBezTo>
                      <a:pt x="36" y="24"/>
                      <a:pt x="36" y="24"/>
                      <a:pt x="36" y="24"/>
                    </a:cubicBezTo>
                    <a:cubicBezTo>
                      <a:pt x="38" y="24"/>
                      <a:pt x="38" y="24"/>
                      <a:pt x="38" y="24"/>
                    </a:cubicBezTo>
                    <a:cubicBezTo>
                      <a:pt x="39" y="24"/>
                      <a:pt x="39" y="24"/>
                      <a:pt x="40" y="23"/>
                    </a:cubicBezTo>
                    <a:cubicBezTo>
                      <a:pt x="40" y="22"/>
                      <a:pt x="40" y="22"/>
                      <a:pt x="40" y="21"/>
                    </a:cubicBezTo>
                    <a:cubicBezTo>
                      <a:pt x="28" y="1"/>
                      <a:pt x="28" y="1"/>
                      <a:pt x="28" y="1"/>
                    </a:cubicBezTo>
                    <a:cubicBezTo>
                      <a:pt x="27" y="0"/>
                      <a:pt x="27" y="0"/>
                      <a:pt x="26" y="0"/>
                    </a:cubicBezTo>
                    <a:cubicBezTo>
                      <a:pt x="25" y="0"/>
                      <a:pt x="25" y="0"/>
                      <a:pt x="24" y="1"/>
                    </a:cubicBezTo>
                    <a:cubicBezTo>
                      <a:pt x="14" y="21"/>
                      <a:pt x="14" y="21"/>
                      <a:pt x="14" y="21"/>
                    </a:cubicBezTo>
                    <a:cubicBezTo>
                      <a:pt x="14" y="22"/>
                      <a:pt x="14" y="22"/>
                      <a:pt x="14" y="23"/>
                    </a:cubicBezTo>
                    <a:cubicBezTo>
                      <a:pt x="15" y="24"/>
                      <a:pt x="15" y="24"/>
                      <a:pt x="16" y="24"/>
                    </a:cubicBezTo>
                    <a:cubicBezTo>
                      <a:pt x="18" y="24"/>
                      <a:pt x="18" y="24"/>
                      <a:pt x="18" y="24"/>
                    </a:cubicBezTo>
                    <a:cubicBezTo>
                      <a:pt x="6" y="41"/>
                      <a:pt x="6" y="41"/>
                      <a:pt x="6" y="41"/>
                    </a:cubicBezTo>
                    <a:cubicBezTo>
                      <a:pt x="6" y="41"/>
                      <a:pt x="6" y="42"/>
                      <a:pt x="6" y="43"/>
                    </a:cubicBezTo>
                    <a:cubicBezTo>
                      <a:pt x="7" y="44"/>
                      <a:pt x="7" y="44"/>
                      <a:pt x="8" y="44"/>
                    </a:cubicBezTo>
                    <a:cubicBezTo>
                      <a:pt x="14" y="44"/>
                      <a:pt x="14" y="44"/>
                      <a:pt x="14" y="44"/>
                    </a:cubicBezTo>
                    <a:cubicBezTo>
                      <a:pt x="0" y="61"/>
                      <a:pt x="0" y="61"/>
                      <a:pt x="0" y="61"/>
                    </a:cubicBezTo>
                    <a:cubicBezTo>
                      <a:pt x="0" y="61"/>
                      <a:pt x="0" y="62"/>
                      <a:pt x="0" y="63"/>
                    </a:cubicBezTo>
                    <a:cubicBezTo>
                      <a:pt x="1" y="64"/>
                      <a:pt x="1" y="64"/>
                      <a:pt x="2" y="64"/>
                    </a:cubicBezTo>
                    <a:cubicBezTo>
                      <a:pt x="24" y="64"/>
                      <a:pt x="24" y="64"/>
                      <a:pt x="24" y="64"/>
                    </a:cubicBezTo>
                    <a:cubicBezTo>
                      <a:pt x="24" y="82"/>
                      <a:pt x="24" y="82"/>
                      <a:pt x="24" y="82"/>
                    </a:cubicBezTo>
                    <a:cubicBezTo>
                      <a:pt x="24" y="83"/>
                      <a:pt x="25" y="84"/>
                      <a:pt x="26" y="84"/>
                    </a:cubicBezTo>
                    <a:cubicBezTo>
                      <a:pt x="27" y="84"/>
                      <a:pt x="28" y="83"/>
                      <a:pt x="28" y="82"/>
                    </a:cubicBezTo>
                    <a:cubicBezTo>
                      <a:pt x="28" y="64"/>
                      <a:pt x="28" y="64"/>
                      <a:pt x="28" y="64"/>
                    </a:cubicBezTo>
                    <a:cubicBezTo>
                      <a:pt x="52" y="64"/>
                      <a:pt x="52" y="64"/>
                      <a:pt x="52" y="64"/>
                    </a:cubicBezTo>
                    <a:cubicBezTo>
                      <a:pt x="53" y="64"/>
                      <a:pt x="53" y="64"/>
                      <a:pt x="54" y="63"/>
                    </a:cubicBezTo>
                    <a:cubicBezTo>
                      <a:pt x="54" y="62"/>
                      <a:pt x="54" y="61"/>
                      <a:pt x="5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sp>
            <p:nvSpPr>
              <p:cNvPr id="37" name="Freeform 201">
                <a:extLst>
                  <a:ext uri="{FF2B5EF4-FFF2-40B4-BE49-F238E27FC236}">
                    <a16:creationId xmlns:a16="http://schemas.microsoft.com/office/drawing/2014/main" xmlns="" id="{4BC41BAE-4380-483F-BCE1-AC860CF81E2D}"/>
                  </a:ext>
                </a:extLst>
              </p:cNvPr>
              <p:cNvSpPr>
                <a:spLocks noEditPoints="1"/>
              </p:cNvSpPr>
              <p:nvPr/>
            </p:nvSpPr>
            <p:spPr bwMode="auto">
              <a:xfrm>
                <a:off x="7943850" y="4197350"/>
                <a:ext cx="134938" cy="134938"/>
              </a:xfrm>
              <a:custGeom>
                <a:avLst/>
                <a:gdLst>
                  <a:gd name="T0" fmla="*/ 34 w 36"/>
                  <a:gd name="T1" fmla="*/ 0 h 36"/>
                  <a:gd name="T2" fmla="*/ 2 w 36"/>
                  <a:gd name="T3" fmla="*/ 0 h 36"/>
                  <a:gd name="T4" fmla="*/ 0 w 36"/>
                  <a:gd name="T5" fmla="*/ 2 h 36"/>
                  <a:gd name="T6" fmla="*/ 0 w 36"/>
                  <a:gd name="T7" fmla="*/ 26 h 36"/>
                  <a:gd name="T8" fmla="*/ 2 w 36"/>
                  <a:gd name="T9" fmla="*/ 28 h 36"/>
                  <a:gd name="T10" fmla="*/ 4 w 36"/>
                  <a:gd name="T11" fmla="*/ 28 h 36"/>
                  <a:gd name="T12" fmla="*/ 4 w 36"/>
                  <a:gd name="T13" fmla="*/ 36 h 36"/>
                  <a:gd name="T14" fmla="*/ 8 w 36"/>
                  <a:gd name="T15" fmla="*/ 36 h 36"/>
                  <a:gd name="T16" fmla="*/ 8 w 36"/>
                  <a:gd name="T17" fmla="*/ 28 h 36"/>
                  <a:gd name="T18" fmla="*/ 28 w 36"/>
                  <a:gd name="T19" fmla="*/ 28 h 36"/>
                  <a:gd name="T20" fmla="*/ 28 w 36"/>
                  <a:gd name="T21" fmla="*/ 36 h 36"/>
                  <a:gd name="T22" fmla="*/ 32 w 36"/>
                  <a:gd name="T23" fmla="*/ 36 h 36"/>
                  <a:gd name="T24" fmla="*/ 32 w 36"/>
                  <a:gd name="T25" fmla="*/ 28 h 36"/>
                  <a:gd name="T26" fmla="*/ 34 w 36"/>
                  <a:gd name="T27" fmla="*/ 28 h 36"/>
                  <a:gd name="T28" fmla="*/ 36 w 36"/>
                  <a:gd name="T29" fmla="*/ 26 h 36"/>
                  <a:gd name="T30" fmla="*/ 36 w 36"/>
                  <a:gd name="T31" fmla="*/ 2 h 36"/>
                  <a:gd name="T32" fmla="*/ 34 w 36"/>
                  <a:gd name="T33" fmla="*/ 0 h 36"/>
                  <a:gd name="T34" fmla="*/ 32 w 36"/>
                  <a:gd name="T35" fmla="*/ 16 h 36"/>
                  <a:gd name="T36" fmla="*/ 28 w 36"/>
                  <a:gd name="T37" fmla="*/ 16 h 36"/>
                  <a:gd name="T38" fmla="*/ 28 w 36"/>
                  <a:gd name="T39" fmla="*/ 4 h 36"/>
                  <a:gd name="T40" fmla="*/ 32 w 36"/>
                  <a:gd name="T41" fmla="*/ 4 h 36"/>
                  <a:gd name="T42" fmla="*/ 32 w 36"/>
                  <a:gd name="T43" fmla="*/ 16 h 36"/>
                  <a:gd name="T44" fmla="*/ 20 w 36"/>
                  <a:gd name="T45" fmla="*/ 16 h 36"/>
                  <a:gd name="T46" fmla="*/ 20 w 36"/>
                  <a:gd name="T47" fmla="*/ 4 h 36"/>
                  <a:gd name="T48" fmla="*/ 24 w 36"/>
                  <a:gd name="T49" fmla="*/ 4 h 36"/>
                  <a:gd name="T50" fmla="*/ 24 w 36"/>
                  <a:gd name="T51" fmla="*/ 16 h 36"/>
                  <a:gd name="T52" fmla="*/ 20 w 36"/>
                  <a:gd name="T53" fmla="*/ 16 h 36"/>
                  <a:gd name="T54" fmla="*/ 16 w 36"/>
                  <a:gd name="T55" fmla="*/ 16 h 36"/>
                  <a:gd name="T56" fmla="*/ 12 w 36"/>
                  <a:gd name="T57" fmla="*/ 16 h 36"/>
                  <a:gd name="T58" fmla="*/ 12 w 36"/>
                  <a:gd name="T59" fmla="*/ 4 h 36"/>
                  <a:gd name="T60" fmla="*/ 16 w 36"/>
                  <a:gd name="T61" fmla="*/ 4 h 36"/>
                  <a:gd name="T62" fmla="*/ 16 w 36"/>
                  <a:gd name="T63" fmla="*/ 16 h 36"/>
                  <a:gd name="T64" fmla="*/ 8 w 36"/>
                  <a:gd name="T65" fmla="*/ 4 h 36"/>
                  <a:gd name="T66" fmla="*/ 8 w 36"/>
                  <a:gd name="T67" fmla="*/ 16 h 36"/>
                  <a:gd name="T68" fmla="*/ 4 w 36"/>
                  <a:gd name="T69" fmla="*/ 16 h 36"/>
                  <a:gd name="T70" fmla="*/ 4 w 36"/>
                  <a:gd name="T71" fmla="*/ 4 h 36"/>
                  <a:gd name="T72" fmla="*/ 8 w 36"/>
                  <a:gd name="T73"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6">
                    <a:moveTo>
                      <a:pt x="34" y="0"/>
                    </a:moveTo>
                    <a:cubicBezTo>
                      <a:pt x="2" y="0"/>
                      <a:pt x="2" y="0"/>
                      <a:pt x="2" y="0"/>
                    </a:cubicBezTo>
                    <a:cubicBezTo>
                      <a:pt x="1" y="0"/>
                      <a:pt x="0" y="1"/>
                      <a:pt x="0" y="2"/>
                    </a:cubicBezTo>
                    <a:cubicBezTo>
                      <a:pt x="0" y="26"/>
                      <a:pt x="0" y="26"/>
                      <a:pt x="0" y="26"/>
                    </a:cubicBezTo>
                    <a:cubicBezTo>
                      <a:pt x="0" y="27"/>
                      <a:pt x="1" y="28"/>
                      <a:pt x="2" y="28"/>
                    </a:cubicBezTo>
                    <a:cubicBezTo>
                      <a:pt x="4" y="28"/>
                      <a:pt x="4" y="28"/>
                      <a:pt x="4" y="28"/>
                    </a:cubicBezTo>
                    <a:cubicBezTo>
                      <a:pt x="4" y="36"/>
                      <a:pt x="4" y="36"/>
                      <a:pt x="4" y="36"/>
                    </a:cubicBezTo>
                    <a:cubicBezTo>
                      <a:pt x="8" y="36"/>
                      <a:pt x="8" y="36"/>
                      <a:pt x="8" y="36"/>
                    </a:cubicBezTo>
                    <a:cubicBezTo>
                      <a:pt x="8" y="28"/>
                      <a:pt x="8" y="28"/>
                      <a:pt x="8" y="28"/>
                    </a:cubicBezTo>
                    <a:cubicBezTo>
                      <a:pt x="28" y="28"/>
                      <a:pt x="28" y="28"/>
                      <a:pt x="28" y="28"/>
                    </a:cubicBezTo>
                    <a:cubicBezTo>
                      <a:pt x="28" y="36"/>
                      <a:pt x="28" y="36"/>
                      <a:pt x="28" y="36"/>
                    </a:cubicBezTo>
                    <a:cubicBezTo>
                      <a:pt x="32" y="36"/>
                      <a:pt x="32" y="36"/>
                      <a:pt x="32" y="36"/>
                    </a:cubicBezTo>
                    <a:cubicBezTo>
                      <a:pt x="32" y="28"/>
                      <a:pt x="32" y="28"/>
                      <a:pt x="32" y="28"/>
                    </a:cubicBezTo>
                    <a:cubicBezTo>
                      <a:pt x="34" y="28"/>
                      <a:pt x="34" y="28"/>
                      <a:pt x="34" y="28"/>
                    </a:cubicBezTo>
                    <a:cubicBezTo>
                      <a:pt x="35" y="28"/>
                      <a:pt x="36" y="27"/>
                      <a:pt x="36" y="26"/>
                    </a:cubicBezTo>
                    <a:cubicBezTo>
                      <a:pt x="36" y="2"/>
                      <a:pt x="36" y="2"/>
                      <a:pt x="36" y="2"/>
                    </a:cubicBezTo>
                    <a:cubicBezTo>
                      <a:pt x="36" y="1"/>
                      <a:pt x="35" y="0"/>
                      <a:pt x="34" y="0"/>
                    </a:cubicBezTo>
                    <a:close/>
                    <a:moveTo>
                      <a:pt x="32" y="16"/>
                    </a:moveTo>
                    <a:cubicBezTo>
                      <a:pt x="28" y="16"/>
                      <a:pt x="28" y="16"/>
                      <a:pt x="28" y="16"/>
                    </a:cubicBezTo>
                    <a:cubicBezTo>
                      <a:pt x="28" y="4"/>
                      <a:pt x="28" y="4"/>
                      <a:pt x="28" y="4"/>
                    </a:cubicBezTo>
                    <a:cubicBezTo>
                      <a:pt x="32" y="4"/>
                      <a:pt x="32" y="4"/>
                      <a:pt x="32" y="4"/>
                    </a:cubicBezTo>
                    <a:lnTo>
                      <a:pt x="32" y="16"/>
                    </a:lnTo>
                    <a:close/>
                    <a:moveTo>
                      <a:pt x="20" y="16"/>
                    </a:moveTo>
                    <a:cubicBezTo>
                      <a:pt x="20" y="4"/>
                      <a:pt x="20" y="4"/>
                      <a:pt x="20" y="4"/>
                    </a:cubicBezTo>
                    <a:cubicBezTo>
                      <a:pt x="24" y="4"/>
                      <a:pt x="24" y="4"/>
                      <a:pt x="24" y="4"/>
                    </a:cubicBezTo>
                    <a:cubicBezTo>
                      <a:pt x="24" y="16"/>
                      <a:pt x="24" y="16"/>
                      <a:pt x="24" y="16"/>
                    </a:cubicBezTo>
                    <a:lnTo>
                      <a:pt x="20" y="16"/>
                    </a:lnTo>
                    <a:close/>
                    <a:moveTo>
                      <a:pt x="16" y="16"/>
                    </a:moveTo>
                    <a:cubicBezTo>
                      <a:pt x="12" y="16"/>
                      <a:pt x="12" y="16"/>
                      <a:pt x="12" y="16"/>
                    </a:cubicBezTo>
                    <a:cubicBezTo>
                      <a:pt x="12" y="4"/>
                      <a:pt x="12" y="4"/>
                      <a:pt x="12" y="4"/>
                    </a:cubicBezTo>
                    <a:cubicBezTo>
                      <a:pt x="16" y="4"/>
                      <a:pt x="16" y="4"/>
                      <a:pt x="16" y="4"/>
                    </a:cubicBezTo>
                    <a:lnTo>
                      <a:pt x="16" y="16"/>
                    </a:lnTo>
                    <a:close/>
                    <a:moveTo>
                      <a:pt x="8" y="4"/>
                    </a:moveTo>
                    <a:cubicBezTo>
                      <a:pt x="8" y="16"/>
                      <a:pt x="8" y="16"/>
                      <a:pt x="8" y="16"/>
                    </a:cubicBezTo>
                    <a:cubicBezTo>
                      <a:pt x="4" y="16"/>
                      <a:pt x="4" y="16"/>
                      <a:pt x="4" y="16"/>
                    </a:cubicBezTo>
                    <a:cubicBezTo>
                      <a:pt x="4" y="4"/>
                      <a:pt x="4" y="4"/>
                      <a:pt x="4" y="4"/>
                    </a:cubicBez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grpSp>
      </p:grpSp>
      <p:sp>
        <p:nvSpPr>
          <p:cNvPr id="38" name="Title 1">
            <a:extLst>
              <a:ext uri="{FF2B5EF4-FFF2-40B4-BE49-F238E27FC236}">
                <a16:creationId xmlns:a16="http://schemas.microsoft.com/office/drawing/2014/main" xmlns="" id="{07A564AD-BFD6-4E5F-9E6D-F4B41A659D90}"/>
              </a:ext>
            </a:extLst>
          </p:cNvPr>
          <p:cNvSpPr txBox="1">
            <a:spLocks/>
          </p:cNvSpPr>
          <p:nvPr/>
        </p:nvSpPr>
        <p:spPr>
          <a:xfrm>
            <a:off x="315059" y="255031"/>
            <a:ext cx="11591925" cy="742950"/>
          </a:xfrm>
          <a:prstGeom prst="rect">
            <a:avLst/>
          </a:prstGeom>
        </p:spPr>
        <p:txBody>
          <a:bodyPr>
            <a:normAutofit/>
          </a:bodyPr>
          <a:lstStyle>
            <a:lvl1pPr algn="ctr" defTabSz="609539" rtl="0" eaLnBrk="1" latinLnBrk="0" hangingPunct="1">
              <a:spcBef>
                <a:spcPct val="0"/>
              </a:spcBef>
              <a:buNone/>
              <a:defRPr sz="2900" kern="1200">
                <a:solidFill>
                  <a:schemeClr val="tx1"/>
                </a:solidFill>
                <a:latin typeface="+mj-lt"/>
                <a:ea typeface="+mj-ea"/>
                <a:cs typeface="+mj-cs"/>
              </a:defRPr>
            </a:lvl1pPr>
          </a:lstStyle>
          <a:p>
            <a:r>
              <a:rPr lang="en-US" sz="3600" b="1" dirty="0" smtClean="0">
                <a:solidFill>
                  <a:srgbClr val="395594"/>
                </a:solidFill>
              </a:rPr>
              <a:t>IX. TỔ CHỨC ĐIỀU TRA</a:t>
            </a:r>
            <a:endParaRPr lang="en-US" sz="3600" b="1" dirty="0">
              <a:solidFill>
                <a:srgbClr val="395594"/>
              </a:solidFill>
            </a:endParaRPr>
          </a:p>
        </p:txBody>
      </p:sp>
      <p:sp>
        <p:nvSpPr>
          <p:cNvPr id="39" name="Title 1">
            <a:extLst>
              <a:ext uri="{FF2B5EF4-FFF2-40B4-BE49-F238E27FC236}">
                <a16:creationId xmlns:a16="http://schemas.microsoft.com/office/drawing/2014/main" xmlns="" id="{07A564AD-BFD6-4E5F-9E6D-F4B41A659D90}"/>
              </a:ext>
            </a:extLst>
          </p:cNvPr>
          <p:cNvSpPr txBox="1">
            <a:spLocks/>
          </p:cNvSpPr>
          <p:nvPr/>
        </p:nvSpPr>
        <p:spPr>
          <a:xfrm>
            <a:off x="600869" y="1162239"/>
            <a:ext cx="4119056" cy="742950"/>
          </a:xfrm>
          <a:prstGeom prst="rect">
            <a:avLst/>
          </a:prstGeom>
        </p:spPr>
        <p:txBody>
          <a:bodyPr>
            <a:normAutofit fontScale="92500"/>
          </a:bodyPr>
          <a:lstStyle>
            <a:lvl1pPr algn="ctr" defTabSz="609539" rtl="0" eaLnBrk="1" latinLnBrk="0" hangingPunct="1">
              <a:spcBef>
                <a:spcPct val="0"/>
              </a:spcBef>
              <a:buNone/>
              <a:defRPr sz="2900" kern="1200">
                <a:solidFill>
                  <a:schemeClr val="tx1"/>
                </a:solidFill>
                <a:latin typeface="+mj-lt"/>
                <a:ea typeface="+mj-ea"/>
                <a:cs typeface="+mj-cs"/>
              </a:defRPr>
            </a:lvl1pPr>
          </a:lstStyle>
          <a:p>
            <a:pPr algn="l"/>
            <a:r>
              <a:rPr lang="en-US" sz="2400" b="1" dirty="0" smtClean="0">
                <a:solidFill>
                  <a:srgbClr val="0165E2"/>
                </a:solidFill>
                <a:latin typeface="Cambria" pitchFamily="18" charset="0"/>
              </a:rPr>
              <a:t>2. </a:t>
            </a:r>
            <a:r>
              <a:rPr lang="en-US" sz="2400" b="1" dirty="0" err="1" smtClean="0">
                <a:solidFill>
                  <a:srgbClr val="0165E2"/>
                </a:solidFill>
                <a:latin typeface="Cambria" pitchFamily="18" charset="0"/>
              </a:rPr>
              <a:t>Công</a:t>
            </a:r>
            <a:r>
              <a:rPr lang="en-US" sz="2400" b="1" dirty="0" smtClean="0">
                <a:solidFill>
                  <a:srgbClr val="0165E2"/>
                </a:solidFill>
                <a:latin typeface="Cambria" pitchFamily="18" charset="0"/>
              </a:rPr>
              <a:t> </a:t>
            </a:r>
            <a:r>
              <a:rPr lang="en-US" sz="2400" b="1" dirty="0" err="1" smtClean="0">
                <a:solidFill>
                  <a:srgbClr val="0165E2"/>
                </a:solidFill>
                <a:latin typeface="Cambria" pitchFamily="18" charset="0"/>
              </a:rPr>
              <a:t>tác</a:t>
            </a:r>
            <a:r>
              <a:rPr lang="en-US" sz="2400" b="1" dirty="0" smtClean="0">
                <a:solidFill>
                  <a:srgbClr val="0165E2"/>
                </a:solidFill>
                <a:latin typeface="Cambria" pitchFamily="18" charset="0"/>
              </a:rPr>
              <a:t> </a:t>
            </a:r>
            <a:r>
              <a:rPr lang="en-US" sz="2400" b="1" dirty="0" err="1">
                <a:solidFill>
                  <a:srgbClr val="0165E2"/>
                </a:solidFill>
                <a:latin typeface="Cambria" pitchFamily="18" charset="0"/>
              </a:rPr>
              <a:t>thu</a:t>
            </a:r>
            <a:r>
              <a:rPr lang="en-US" sz="2400" b="1" dirty="0" smtClean="0">
                <a:solidFill>
                  <a:srgbClr val="0165E2"/>
                </a:solidFill>
                <a:latin typeface="Cambria" pitchFamily="18" charset="0"/>
              </a:rPr>
              <a:t> </a:t>
            </a:r>
            <a:r>
              <a:rPr lang="en-US" sz="2400" b="1" dirty="0" err="1" smtClean="0">
                <a:solidFill>
                  <a:srgbClr val="0165E2"/>
                </a:solidFill>
                <a:latin typeface="Cambria" pitchFamily="18" charset="0"/>
              </a:rPr>
              <a:t>thập</a:t>
            </a:r>
            <a:r>
              <a:rPr lang="en-US" sz="2400" b="1" dirty="0" smtClean="0">
                <a:solidFill>
                  <a:srgbClr val="0165E2"/>
                </a:solidFill>
                <a:latin typeface="Cambria" pitchFamily="18" charset="0"/>
              </a:rPr>
              <a:t> </a:t>
            </a:r>
            <a:r>
              <a:rPr lang="en-US" sz="2400" b="1" dirty="0" err="1" smtClean="0">
                <a:solidFill>
                  <a:srgbClr val="0165E2"/>
                </a:solidFill>
                <a:latin typeface="Cambria" pitchFamily="18" charset="0"/>
              </a:rPr>
              <a:t>thông</a:t>
            </a:r>
            <a:r>
              <a:rPr lang="en-US" sz="2400" b="1" dirty="0" smtClean="0">
                <a:solidFill>
                  <a:srgbClr val="0165E2"/>
                </a:solidFill>
                <a:latin typeface="Cambria" pitchFamily="18" charset="0"/>
              </a:rPr>
              <a:t> tin</a:t>
            </a:r>
            <a:endParaRPr lang="en-US" sz="2400" b="1" dirty="0">
              <a:solidFill>
                <a:srgbClr val="0165E2"/>
              </a:solidFill>
              <a:latin typeface="Cambria" pitchFamily="18" charset="0"/>
            </a:endParaRPr>
          </a:p>
        </p:txBody>
      </p:sp>
      <p:sp>
        <p:nvSpPr>
          <p:cNvPr id="40" name="TextBox 39">
            <a:extLst>
              <a:ext uri="{FF2B5EF4-FFF2-40B4-BE49-F238E27FC236}">
                <a16:creationId xmlns:a16="http://schemas.microsoft.com/office/drawing/2014/main" xmlns="" id="{A4C75002-A457-4188-8750-601593BF33FE}"/>
              </a:ext>
            </a:extLst>
          </p:cNvPr>
          <p:cNvSpPr txBox="1"/>
          <p:nvPr/>
        </p:nvSpPr>
        <p:spPr>
          <a:xfrm>
            <a:off x="1526948" y="2797535"/>
            <a:ext cx="7903656" cy="1246495"/>
          </a:xfrm>
          <a:prstGeom prst="rect">
            <a:avLst/>
          </a:prstGeom>
          <a:noFill/>
        </p:spPr>
        <p:txBody>
          <a:bodyPr wrap="square" lIns="0" tIns="0" rIns="0" bIns="0" rtlCol="0" anchor="ctr">
            <a:spAutoFit/>
          </a:bodyPr>
          <a:lstStyle/>
          <a:p>
            <a:pPr defTabSz="913490"/>
            <a:r>
              <a:rPr lang="vi-VN" sz="2000" b="1" dirty="0" smtClean="0">
                <a:solidFill>
                  <a:srgbClr val="0165E2"/>
                </a:solidFill>
                <a:latin typeface="Cambria" pitchFamily="18" charset="0"/>
                <a:cs typeface="Calibri" panose="020F0502020204030204" pitchFamily="34" charset="0"/>
              </a:rPr>
              <a:t>3</a:t>
            </a:r>
            <a:r>
              <a:rPr lang="vi-VN" sz="2000" b="1" dirty="0">
                <a:solidFill>
                  <a:srgbClr val="0165E2"/>
                </a:solidFill>
                <a:latin typeface="Cambria" pitchFamily="18" charset="0"/>
                <a:ea typeface="+mj-ea"/>
                <a:cs typeface="+mj-cs"/>
              </a:rPr>
              <a:t>. Công tác kiểm tra, giám sát</a:t>
            </a:r>
          </a:p>
          <a:p>
            <a:pPr marL="285750" indent="-285750" algn="just" defTabSz="913490">
              <a:spcBef>
                <a:spcPts val="600"/>
              </a:spcBef>
              <a:spcAft>
                <a:spcPts val="600"/>
              </a:spcAft>
              <a:buFont typeface="Wingdings" pitchFamily="2" charset="2"/>
              <a:buChar char="Ø"/>
            </a:pPr>
            <a:r>
              <a:rPr lang="vi-VN" sz="1700" dirty="0" smtClean="0">
                <a:solidFill>
                  <a:prstClr val="black"/>
                </a:solidFill>
                <a:latin typeface="Cambria" pitchFamily="18" charset="0"/>
                <a:cs typeface="Calibri" panose="020F0502020204030204" pitchFamily="34" charset="0"/>
              </a:rPr>
              <a:t>Được </a:t>
            </a:r>
            <a:r>
              <a:rPr lang="vi-VN" sz="1700" dirty="0">
                <a:solidFill>
                  <a:prstClr val="black"/>
                </a:solidFill>
                <a:latin typeface="Cambria" pitchFamily="18" charset="0"/>
                <a:cs typeface="Calibri" panose="020F0502020204030204" pitchFamily="34" charset="0"/>
              </a:rPr>
              <a:t>thực hiện ở tất cả các khâu của cuộc </a:t>
            </a:r>
            <a:r>
              <a:rPr lang="vi-VN" sz="1700" dirty="0" smtClean="0">
                <a:solidFill>
                  <a:prstClr val="black"/>
                </a:solidFill>
                <a:latin typeface="Cambria" pitchFamily="18" charset="0"/>
                <a:cs typeface="Calibri" panose="020F0502020204030204" pitchFamily="34" charset="0"/>
              </a:rPr>
              <a:t>ĐT: </a:t>
            </a:r>
            <a:r>
              <a:rPr lang="vi-VN" sz="1700" dirty="0">
                <a:solidFill>
                  <a:prstClr val="black"/>
                </a:solidFill>
                <a:latin typeface="Cambria" pitchFamily="18" charset="0"/>
                <a:cs typeface="Calibri" panose="020F0502020204030204" pitchFamily="34" charset="0"/>
              </a:rPr>
              <a:t>Kiểm tra, giám sát việc tổ chức các lớp tập huấn, thu thập thông tin của đơn vị </a:t>
            </a:r>
            <a:r>
              <a:rPr lang="vi-VN" sz="1700" dirty="0" smtClean="0">
                <a:solidFill>
                  <a:prstClr val="black"/>
                </a:solidFill>
                <a:latin typeface="Cambria" pitchFamily="18" charset="0"/>
                <a:cs typeface="Calibri" panose="020F0502020204030204" pitchFamily="34" charset="0"/>
              </a:rPr>
              <a:t>ĐT, </a:t>
            </a:r>
            <a:r>
              <a:rPr lang="vi-VN" sz="1700" dirty="0">
                <a:solidFill>
                  <a:prstClr val="black"/>
                </a:solidFill>
                <a:latin typeface="Cambria" pitchFamily="18" charset="0"/>
                <a:cs typeface="Calibri" panose="020F0502020204030204" pitchFamily="34" charset="0"/>
              </a:rPr>
              <a:t>số lượng và chất lượng thông tin...</a:t>
            </a:r>
          </a:p>
          <a:p>
            <a:pPr marL="285750" indent="-285750" defTabSz="913490">
              <a:spcAft>
                <a:spcPts val="600"/>
              </a:spcAft>
              <a:buFont typeface="Wingdings" pitchFamily="2" charset="2"/>
              <a:buChar char="Ø"/>
            </a:pPr>
            <a:r>
              <a:rPr lang="vi-VN" sz="1700" dirty="0">
                <a:solidFill>
                  <a:prstClr val="black"/>
                </a:solidFill>
                <a:latin typeface="Cambria" pitchFamily="18" charset="0"/>
                <a:cs typeface="Calibri" panose="020F0502020204030204" pitchFamily="34" charset="0"/>
              </a:rPr>
              <a:t>Hình thức kiểm tra, giám sát: Trực tiếp/trực tuyến </a:t>
            </a:r>
          </a:p>
        </p:txBody>
      </p:sp>
      <p:sp>
        <p:nvSpPr>
          <p:cNvPr id="41" name="TextBox 40">
            <a:extLst>
              <a:ext uri="{FF2B5EF4-FFF2-40B4-BE49-F238E27FC236}">
                <a16:creationId xmlns:a16="http://schemas.microsoft.com/office/drawing/2014/main" xmlns="" id="{A4C75002-A457-4188-8750-601593BF33FE}"/>
              </a:ext>
            </a:extLst>
          </p:cNvPr>
          <p:cNvSpPr txBox="1"/>
          <p:nvPr/>
        </p:nvSpPr>
        <p:spPr>
          <a:xfrm>
            <a:off x="2652824" y="4537805"/>
            <a:ext cx="8537690" cy="1815882"/>
          </a:xfrm>
          <a:prstGeom prst="rect">
            <a:avLst/>
          </a:prstGeom>
          <a:noFill/>
        </p:spPr>
        <p:txBody>
          <a:bodyPr wrap="square" lIns="0" tIns="0" rIns="0" bIns="0" rtlCol="0" anchor="ctr">
            <a:spAutoFit/>
          </a:bodyPr>
          <a:lstStyle/>
          <a:p>
            <a:pPr defTabSz="913490"/>
            <a:r>
              <a:rPr lang="vi-VN" sz="2000" b="1" dirty="0" smtClean="0">
                <a:solidFill>
                  <a:srgbClr val="0165E2"/>
                </a:solidFill>
                <a:latin typeface="Cambria" pitchFamily="18" charset="0"/>
                <a:cs typeface="Calibri" panose="020F0502020204030204" pitchFamily="34" charset="0"/>
              </a:rPr>
              <a:t>4</a:t>
            </a:r>
            <a:r>
              <a:rPr lang="vi-VN" sz="2000" b="1" dirty="0">
                <a:solidFill>
                  <a:srgbClr val="0165E2"/>
                </a:solidFill>
                <a:latin typeface="Cambria" pitchFamily="18" charset="0"/>
              </a:rPr>
              <a:t>. Nghiệm thu và xử lý thông </a:t>
            </a:r>
            <a:r>
              <a:rPr lang="vi-VN" sz="2000" b="1" dirty="0" smtClean="0">
                <a:solidFill>
                  <a:srgbClr val="0165E2"/>
                </a:solidFill>
                <a:latin typeface="Cambria" pitchFamily="18" charset="0"/>
              </a:rPr>
              <a:t>tin</a:t>
            </a:r>
          </a:p>
          <a:p>
            <a:pPr marL="285750" indent="-285750" algn="just" defTabSz="913490">
              <a:spcBef>
                <a:spcPts val="1200"/>
              </a:spcBef>
              <a:spcAft>
                <a:spcPts val="600"/>
              </a:spcAft>
              <a:buFont typeface="Wingdings" pitchFamily="2" charset="2"/>
              <a:buChar char="Ø"/>
            </a:pPr>
            <a:r>
              <a:rPr lang="vi-VN" sz="1700" dirty="0" smtClean="0">
                <a:solidFill>
                  <a:prstClr val="black"/>
                </a:solidFill>
                <a:latin typeface="Cambria" pitchFamily="18" charset="0"/>
                <a:cs typeface="Calibri" panose="020F0502020204030204" pitchFamily="34" charset="0"/>
              </a:rPr>
              <a:t>Cục TTDL: chủ trì nghiệm thu dữ liệu kết quả điều tra của CTK trên phạm vi cả nước</a:t>
            </a:r>
          </a:p>
          <a:p>
            <a:pPr marL="285750" indent="-285750" algn="just" defTabSz="913490">
              <a:spcBef>
                <a:spcPts val="600"/>
              </a:spcBef>
              <a:spcAft>
                <a:spcPts val="600"/>
              </a:spcAft>
              <a:buFont typeface="Wingdings" pitchFamily="2" charset="2"/>
              <a:buChar char="Ø"/>
            </a:pPr>
            <a:r>
              <a:rPr lang="vi-VN" sz="1700" dirty="0" smtClean="0">
                <a:solidFill>
                  <a:prstClr val="black"/>
                </a:solidFill>
                <a:latin typeface="Cambria" pitchFamily="18" charset="0"/>
                <a:cs typeface="Calibri" panose="020F0502020204030204" pitchFamily="34" charset="0"/>
              </a:rPr>
              <a:t>CTK: chủ trì nghiệm thu dữ liệu kết quả điều tra của CCTK trên phạm vi tỉnh, thành phố</a:t>
            </a:r>
          </a:p>
          <a:p>
            <a:pPr marL="285750" indent="-285750" algn="just" defTabSz="913490">
              <a:spcBef>
                <a:spcPts val="600"/>
              </a:spcBef>
              <a:spcAft>
                <a:spcPts val="600"/>
              </a:spcAft>
              <a:buFont typeface="Wingdings" pitchFamily="2" charset="2"/>
              <a:buChar char="Ø"/>
            </a:pPr>
            <a:r>
              <a:rPr lang="vi-VN" sz="1700" dirty="0">
                <a:solidFill>
                  <a:prstClr val="black"/>
                </a:solidFill>
                <a:latin typeface="Cambria" pitchFamily="18" charset="0"/>
                <a:cs typeface="Calibri" panose="020F0502020204030204" pitchFamily="34" charset="0"/>
              </a:rPr>
              <a:t>Cục </a:t>
            </a:r>
            <a:r>
              <a:rPr lang="vi-VN" sz="1700" dirty="0" smtClean="0">
                <a:solidFill>
                  <a:prstClr val="black"/>
                </a:solidFill>
                <a:latin typeface="Cambria" pitchFamily="18" charset="0"/>
                <a:cs typeface="Calibri" panose="020F0502020204030204" pitchFamily="34" charset="0"/>
              </a:rPr>
              <a:t>TTDL: </a:t>
            </a:r>
            <a:r>
              <a:rPr lang="vi-VN" sz="1700" dirty="0">
                <a:solidFill>
                  <a:prstClr val="black"/>
                </a:solidFill>
                <a:latin typeface="Cambria" pitchFamily="18" charset="0"/>
                <a:cs typeface="Calibri" panose="020F0502020204030204" pitchFamily="34" charset="0"/>
              </a:rPr>
              <a:t>chủ trì phối hợp với Vụ TKQG và </a:t>
            </a:r>
            <a:r>
              <a:rPr lang="vi-VN" sz="1700" dirty="0" smtClean="0">
                <a:solidFill>
                  <a:prstClr val="black"/>
                </a:solidFill>
                <a:latin typeface="Cambria" pitchFamily="18" charset="0"/>
                <a:cs typeface="Calibri" panose="020F0502020204030204" pitchFamily="34" charset="0"/>
              </a:rPr>
              <a:t>CTK </a:t>
            </a:r>
            <a:r>
              <a:rPr lang="vi-VN" sz="1700" dirty="0">
                <a:solidFill>
                  <a:prstClr val="black"/>
                </a:solidFill>
                <a:latin typeface="Cambria" pitchFamily="18" charset="0"/>
                <a:cs typeface="Calibri" panose="020F0502020204030204" pitchFamily="34" charset="0"/>
              </a:rPr>
              <a:t>thực hiện kiểm tra, làm </a:t>
            </a:r>
            <a:r>
              <a:rPr lang="vi-VN" sz="1700" dirty="0" smtClean="0">
                <a:solidFill>
                  <a:prstClr val="black"/>
                </a:solidFill>
                <a:latin typeface="Cambria" pitchFamily="18" charset="0"/>
                <a:cs typeface="Calibri" panose="020F0502020204030204" pitchFamily="34" charset="0"/>
              </a:rPr>
              <a:t>sạch, hoàn </a:t>
            </a:r>
            <a:r>
              <a:rPr lang="vi-VN" sz="1700" dirty="0">
                <a:solidFill>
                  <a:prstClr val="black"/>
                </a:solidFill>
                <a:latin typeface="Cambria" pitchFamily="18" charset="0"/>
                <a:cs typeface="Calibri" panose="020F0502020204030204" pitchFamily="34" charset="0"/>
              </a:rPr>
              <a:t>thiện </a:t>
            </a:r>
            <a:r>
              <a:rPr lang="vi-VN" sz="1700" dirty="0" smtClean="0">
                <a:solidFill>
                  <a:prstClr val="black"/>
                </a:solidFill>
                <a:latin typeface="Cambria" pitchFamily="18" charset="0"/>
                <a:cs typeface="Calibri" panose="020F0502020204030204" pitchFamily="34" charset="0"/>
              </a:rPr>
              <a:t>dữ </a:t>
            </a:r>
            <a:r>
              <a:rPr lang="vi-VN" sz="1700" dirty="0">
                <a:solidFill>
                  <a:prstClr val="black"/>
                </a:solidFill>
                <a:latin typeface="Cambria" pitchFamily="18" charset="0"/>
                <a:cs typeface="Calibri" panose="020F0502020204030204" pitchFamily="34" charset="0"/>
              </a:rPr>
              <a:t>liệu điều </a:t>
            </a:r>
            <a:r>
              <a:rPr lang="vi-VN" sz="1700" dirty="0" smtClean="0">
                <a:solidFill>
                  <a:prstClr val="black"/>
                </a:solidFill>
                <a:latin typeface="Cambria" pitchFamily="18" charset="0"/>
                <a:cs typeface="Calibri" panose="020F0502020204030204" pitchFamily="34" charset="0"/>
              </a:rPr>
              <a:t>tra</a:t>
            </a:r>
            <a:endParaRPr lang="vi-VN" sz="1700" dirty="0">
              <a:solidFill>
                <a:prstClr val="black"/>
              </a:solidFill>
              <a:latin typeface="Cambria" pitchFamily="18" charset="0"/>
              <a:cs typeface="Calibri" panose="020F0502020204030204" pitchFamily="34" charset="0"/>
            </a:endParaRPr>
          </a:p>
        </p:txBody>
      </p:sp>
    </p:spTree>
    <p:extLst>
      <p:ext uri="{BB962C8B-B14F-4D97-AF65-F5344CB8AC3E}">
        <p14:creationId xmlns:p14="http://schemas.microsoft.com/office/powerpoint/2010/main" val="3394262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3C23EE7A-32B3-4BEE-A460-E43579FE4F71}"/>
              </a:ext>
            </a:extLst>
          </p:cNvPr>
          <p:cNvSpPr/>
          <p:nvPr/>
        </p:nvSpPr>
        <p:spPr>
          <a:xfrm>
            <a:off x="8432800" y="1533714"/>
            <a:ext cx="3759209" cy="5324285"/>
          </a:xfrm>
          <a:custGeom>
            <a:avLst/>
            <a:gdLst>
              <a:gd name="connsiteX0" fmla="*/ 5545191 w 5545191"/>
              <a:gd name="connsiteY0" fmla="*/ 0 h 6857020"/>
              <a:gd name="connsiteX1" fmla="*/ 5545191 w 5545191"/>
              <a:gd name="connsiteY1" fmla="*/ 6857020 h 6857020"/>
              <a:gd name="connsiteX2" fmla="*/ 1984203 w 5545191"/>
              <a:gd name="connsiteY2" fmla="*/ 6857020 h 6857020"/>
              <a:gd name="connsiteX3" fmla="*/ 1989577 w 5545191"/>
              <a:gd name="connsiteY3" fmla="*/ 6821943 h 6857020"/>
              <a:gd name="connsiteX4" fmla="*/ 1907818 w 5545191"/>
              <a:gd name="connsiteY4" fmla="*/ 6599279 h 6857020"/>
              <a:gd name="connsiteX5" fmla="*/ 185698 w 5545191"/>
              <a:gd name="connsiteY5" fmla="*/ 5466802 h 6857020"/>
              <a:gd name="connsiteX6" fmla="*/ 237223 w 5545191"/>
              <a:gd name="connsiteY6" fmla="*/ 3811085 h 6857020"/>
              <a:gd name="connsiteX7" fmla="*/ 1414332 w 5545191"/>
              <a:gd name="connsiteY7" fmla="*/ 2941679 h 6857020"/>
              <a:gd name="connsiteX8" fmla="*/ 2560960 w 5545191"/>
              <a:gd name="connsiteY8" fmla="*/ 1040308 h 6857020"/>
              <a:gd name="connsiteX9" fmla="*/ 5421351 w 5545191"/>
              <a:gd name="connsiteY9" fmla="*/ 32 h 685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5191" h="6857020">
                <a:moveTo>
                  <a:pt x="5545191" y="0"/>
                </a:moveTo>
                <a:lnTo>
                  <a:pt x="5545191" y="6857020"/>
                </a:lnTo>
                <a:lnTo>
                  <a:pt x="1984203" y="6857020"/>
                </a:lnTo>
                <a:lnTo>
                  <a:pt x="1989577" y="6821943"/>
                </a:lnTo>
                <a:cubicBezTo>
                  <a:pt x="1994306" y="6743420"/>
                  <a:pt x="1974334" y="6667780"/>
                  <a:pt x="1907818" y="6599279"/>
                </a:cubicBezTo>
                <a:cubicBezTo>
                  <a:pt x="1553065" y="6233942"/>
                  <a:pt x="464130" y="5931501"/>
                  <a:pt x="185698" y="5466802"/>
                </a:cubicBezTo>
                <a:cubicBezTo>
                  <a:pt x="-92734" y="5002103"/>
                  <a:pt x="-43749" y="4239559"/>
                  <a:pt x="237223" y="3811085"/>
                </a:cubicBezTo>
                <a:cubicBezTo>
                  <a:pt x="518195" y="3382611"/>
                  <a:pt x="1027043" y="3403475"/>
                  <a:pt x="1414332" y="2941679"/>
                </a:cubicBezTo>
                <a:cubicBezTo>
                  <a:pt x="1801621" y="2479883"/>
                  <a:pt x="1684539" y="1565483"/>
                  <a:pt x="2560960" y="1040308"/>
                </a:cubicBezTo>
                <a:cubicBezTo>
                  <a:pt x="3163500" y="679250"/>
                  <a:pt x="4406788" y="29146"/>
                  <a:pt x="5421351" y="32"/>
                </a:cubicBezTo>
                <a:close/>
              </a:path>
            </a:pathLst>
          </a:custGeom>
          <a:solidFill>
            <a:srgbClr val="16A8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sz="1600">
              <a:solidFill>
                <a:prstClr val="white"/>
              </a:solidFill>
            </a:endParaRPr>
          </a:p>
        </p:txBody>
      </p:sp>
      <p:grpSp>
        <p:nvGrpSpPr>
          <p:cNvPr id="3" name="Group 2">
            <a:extLst>
              <a:ext uri="{FF2B5EF4-FFF2-40B4-BE49-F238E27FC236}">
                <a16:creationId xmlns:a16="http://schemas.microsoft.com/office/drawing/2014/main" xmlns="" id="{6E282000-0F26-42CE-9D9F-06CDE51E3D52}"/>
              </a:ext>
            </a:extLst>
          </p:cNvPr>
          <p:cNvGrpSpPr/>
          <p:nvPr/>
        </p:nvGrpSpPr>
        <p:grpSpPr>
          <a:xfrm>
            <a:off x="469900" y="831156"/>
            <a:ext cx="11782655" cy="4977843"/>
            <a:chOff x="463550" y="894951"/>
            <a:chExt cx="11782655" cy="4977843"/>
          </a:xfrm>
        </p:grpSpPr>
        <p:sp>
          <p:nvSpPr>
            <p:cNvPr id="19" name="TextBox 18">
              <a:extLst>
                <a:ext uri="{FF2B5EF4-FFF2-40B4-BE49-F238E27FC236}">
                  <a16:creationId xmlns:a16="http://schemas.microsoft.com/office/drawing/2014/main" xmlns="" id="{FF01E9CC-11A6-4612-839B-E32613D33623}"/>
                </a:ext>
              </a:extLst>
            </p:cNvPr>
            <p:cNvSpPr txBox="1"/>
            <p:nvPr/>
          </p:nvSpPr>
          <p:spPr>
            <a:xfrm>
              <a:off x="463550" y="2161384"/>
              <a:ext cx="7508875" cy="184666"/>
            </a:xfrm>
            <a:prstGeom prst="rect">
              <a:avLst/>
            </a:prstGeom>
            <a:noFill/>
          </p:spPr>
          <p:txBody>
            <a:bodyPr wrap="square" lIns="0" tIns="0" rIns="0" bIns="0" rtlCol="0" anchor="ctr">
              <a:spAutoFit/>
            </a:bodyPr>
            <a:lstStyle/>
            <a:p>
              <a:pPr defTabSz="913490"/>
              <a:endParaRPr lang="en-US" sz="1200" b="1" dirty="0">
                <a:solidFill>
                  <a:prstClr val="black"/>
                </a:solidFill>
                <a:latin typeface="Calibri Light"/>
                <a:cs typeface="Calibri" panose="020F0502020204030204" pitchFamily="34" charset="0"/>
              </a:endParaRPr>
            </a:p>
          </p:txBody>
        </p:sp>
        <p:cxnSp>
          <p:nvCxnSpPr>
            <p:cNvPr id="31" name="Straight Connector 30">
              <a:extLst>
                <a:ext uri="{FF2B5EF4-FFF2-40B4-BE49-F238E27FC236}">
                  <a16:creationId xmlns:a16="http://schemas.microsoft.com/office/drawing/2014/main" xmlns="" id="{101F1650-655D-400F-9708-F7241B854EA0}"/>
                </a:ext>
              </a:extLst>
            </p:cNvPr>
            <p:cNvCxnSpPr/>
            <p:nvPr/>
          </p:nvCxnSpPr>
          <p:spPr>
            <a:xfrm>
              <a:off x="6099401" y="894951"/>
              <a:ext cx="6146804" cy="0"/>
            </a:xfrm>
            <a:prstGeom prst="line">
              <a:avLst/>
            </a:prstGeom>
            <a:ln>
              <a:solidFill>
                <a:srgbClr val="2F56D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xmlns="" id="{04F16C89-B7C0-4A28-8C3C-F46EBF0E5275}"/>
                </a:ext>
              </a:extLst>
            </p:cNvPr>
            <p:cNvGrpSpPr/>
            <p:nvPr/>
          </p:nvGrpSpPr>
          <p:grpSpPr>
            <a:xfrm>
              <a:off x="594519" y="4456266"/>
              <a:ext cx="360363" cy="361950"/>
              <a:chOff x="6997700" y="2525713"/>
              <a:chExt cx="360363" cy="361950"/>
            </a:xfrm>
            <a:solidFill>
              <a:schemeClr val="bg1"/>
            </a:solidFill>
          </p:grpSpPr>
          <p:sp>
            <p:nvSpPr>
              <p:cNvPr id="28" name="Freeform 32">
                <a:extLst>
                  <a:ext uri="{FF2B5EF4-FFF2-40B4-BE49-F238E27FC236}">
                    <a16:creationId xmlns:a16="http://schemas.microsoft.com/office/drawing/2014/main" xmlns="" id="{76209C05-58EB-4A41-878A-9FC3BD39267A}"/>
                  </a:ext>
                </a:extLst>
              </p:cNvPr>
              <p:cNvSpPr>
                <a:spLocks/>
              </p:cNvSpPr>
              <p:nvPr/>
            </p:nvSpPr>
            <p:spPr bwMode="auto">
              <a:xfrm>
                <a:off x="7042150" y="2525713"/>
                <a:ext cx="271463" cy="68263"/>
              </a:xfrm>
              <a:custGeom>
                <a:avLst/>
                <a:gdLst>
                  <a:gd name="T0" fmla="*/ 2 w 72"/>
                  <a:gd name="T1" fmla="*/ 18 h 18"/>
                  <a:gd name="T2" fmla="*/ 70 w 72"/>
                  <a:gd name="T3" fmla="*/ 18 h 18"/>
                  <a:gd name="T4" fmla="*/ 72 w 72"/>
                  <a:gd name="T5" fmla="*/ 16 h 18"/>
                  <a:gd name="T6" fmla="*/ 72 w 72"/>
                  <a:gd name="T7" fmla="*/ 12 h 18"/>
                  <a:gd name="T8" fmla="*/ 71 w 72"/>
                  <a:gd name="T9" fmla="*/ 10 h 18"/>
                  <a:gd name="T10" fmla="*/ 37 w 72"/>
                  <a:gd name="T11" fmla="*/ 0 h 18"/>
                  <a:gd name="T12" fmla="*/ 35 w 72"/>
                  <a:gd name="T13" fmla="*/ 0 h 18"/>
                  <a:gd name="T14" fmla="*/ 1 w 72"/>
                  <a:gd name="T15" fmla="*/ 10 h 18"/>
                  <a:gd name="T16" fmla="*/ 0 w 72"/>
                  <a:gd name="T17" fmla="*/ 12 h 18"/>
                  <a:gd name="T18" fmla="*/ 0 w 72"/>
                  <a:gd name="T19" fmla="*/ 16 h 18"/>
                  <a:gd name="T20" fmla="*/ 2 w 72"/>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8">
                    <a:moveTo>
                      <a:pt x="2" y="18"/>
                    </a:moveTo>
                    <a:cubicBezTo>
                      <a:pt x="70" y="18"/>
                      <a:pt x="70" y="18"/>
                      <a:pt x="70" y="18"/>
                    </a:cubicBezTo>
                    <a:cubicBezTo>
                      <a:pt x="71" y="18"/>
                      <a:pt x="72" y="17"/>
                      <a:pt x="72" y="16"/>
                    </a:cubicBezTo>
                    <a:cubicBezTo>
                      <a:pt x="72" y="12"/>
                      <a:pt x="72" y="12"/>
                      <a:pt x="72" y="12"/>
                    </a:cubicBezTo>
                    <a:cubicBezTo>
                      <a:pt x="72" y="11"/>
                      <a:pt x="71" y="10"/>
                      <a:pt x="71" y="10"/>
                    </a:cubicBezTo>
                    <a:cubicBezTo>
                      <a:pt x="37" y="0"/>
                      <a:pt x="37" y="0"/>
                      <a:pt x="37" y="0"/>
                    </a:cubicBezTo>
                    <a:cubicBezTo>
                      <a:pt x="36" y="0"/>
                      <a:pt x="36" y="0"/>
                      <a:pt x="35" y="0"/>
                    </a:cubicBezTo>
                    <a:cubicBezTo>
                      <a:pt x="1" y="10"/>
                      <a:pt x="1" y="10"/>
                      <a:pt x="1" y="10"/>
                    </a:cubicBezTo>
                    <a:cubicBezTo>
                      <a:pt x="1" y="10"/>
                      <a:pt x="0" y="11"/>
                      <a:pt x="0" y="12"/>
                    </a:cubicBezTo>
                    <a:cubicBezTo>
                      <a:pt x="0" y="16"/>
                      <a:pt x="0" y="16"/>
                      <a:pt x="0" y="16"/>
                    </a:cubicBezTo>
                    <a:cubicBezTo>
                      <a:pt x="0" y="17"/>
                      <a:pt x="1" y="18"/>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sp>
            <p:nvSpPr>
              <p:cNvPr id="29" name="Freeform 33">
                <a:extLst>
                  <a:ext uri="{FF2B5EF4-FFF2-40B4-BE49-F238E27FC236}">
                    <a16:creationId xmlns:a16="http://schemas.microsoft.com/office/drawing/2014/main" xmlns="" id="{384838BC-DEB5-49B6-987C-F4D951F6D0ED}"/>
                  </a:ext>
                </a:extLst>
              </p:cNvPr>
              <p:cNvSpPr>
                <a:spLocks noEditPoints="1"/>
              </p:cNvSpPr>
              <p:nvPr/>
            </p:nvSpPr>
            <p:spPr bwMode="auto">
              <a:xfrm>
                <a:off x="6997700" y="2601913"/>
                <a:ext cx="360363" cy="285750"/>
              </a:xfrm>
              <a:custGeom>
                <a:avLst/>
                <a:gdLst>
                  <a:gd name="T0" fmla="*/ 80 w 96"/>
                  <a:gd name="T1" fmla="*/ 72 h 76"/>
                  <a:gd name="T2" fmla="*/ 78 w 96"/>
                  <a:gd name="T3" fmla="*/ 0 h 76"/>
                  <a:gd name="T4" fmla="*/ 16 w 96"/>
                  <a:gd name="T5" fmla="*/ 2 h 76"/>
                  <a:gd name="T6" fmla="*/ 2 w 96"/>
                  <a:gd name="T7" fmla="*/ 72 h 76"/>
                  <a:gd name="T8" fmla="*/ 2 w 96"/>
                  <a:gd name="T9" fmla="*/ 76 h 76"/>
                  <a:gd name="T10" fmla="*/ 96 w 96"/>
                  <a:gd name="T11" fmla="*/ 74 h 76"/>
                  <a:gd name="T12" fmla="*/ 34 w 96"/>
                  <a:gd name="T13" fmla="*/ 62 h 76"/>
                  <a:gd name="T14" fmla="*/ 26 w 96"/>
                  <a:gd name="T15" fmla="*/ 54 h 76"/>
                  <a:gd name="T16" fmla="*/ 34 w 96"/>
                  <a:gd name="T17" fmla="*/ 62 h 76"/>
                  <a:gd name="T18" fmla="*/ 26 w 96"/>
                  <a:gd name="T19" fmla="*/ 46 h 76"/>
                  <a:gd name="T20" fmla="*/ 34 w 96"/>
                  <a:gd name="T21" fmla="*/ 38 h 76"/>
                  <a:gd name="T22" fmla="*/ 34 w 96"/>
                  <a:gd name="T23" fmla="*/ 30 h 76"/>
                  <a:gd name="T24" fmla="*/ 26 w 96"/>
                  <a:gd name="T25" fmla="*/ 22 h 76"/>
                  <a:gd name="T26" fmla="*/ 34 w 96"/>
                  <a:gd name="T27" fmla="*/ 30 h 76"/>
                  <a:gd name="T28" fmla="*/ 26 w 96"/>
                  <a:gd name="T29" fmla="*/ 14 h 76"/>
                  <a:gd name="T30" fmla="*/ 34 w 96"/>
                  <a:gd name="T31" fmla="*/ 6 h 76"/>
                  <a:gd name="T32" fmla="*/ 42 w 96"/>
                  <a:gd name="T33" fmla="*/ 6 h 76"/>
                  <a:gd name="T34" fmla="*/ 54 w 96"/>
                  <a:gd name="T35" fmla="*/ 14 h 76"/>
                  <a:gd name="T36" fmla="*/ 42 w 96"/>
                  <a:gd name="T37" fmla="*/ 6 h 76"/>
                  <a:gd name="T38" fmla="*/ 54 w 96"/>
                  <a:gd name="T39" fmla="*/ 22 h 76"/>
                  <a:gd name="T40" fmla="*/ 42 w 96"/>
                  <a:gd name="T41" fmla="*/ 30 h 76"/>
                  <a:gd name="T42" fmla="*/ 42 w 96"/>
                  <a:gd name="T43" fmla="*/ 38 h 76"/>
                  <a:gd name="T44" fmla="*/ 54 w 96"/>
                  <a:gd name="T45" fmla="*/ 46 h 76"/>
                  <a:gd name="T46" fmla="*/ 42 w 96"/>
                  <a:gd name="T47" fmla="*/ 38 h 76"/>
                  <a:gd name="T48" fmla="*/ 40 w 96"/>
                  <a:gd name="T49" fmla="*/ 72 h 76"/>
                  <a:gd name="T50" fmla="*/ 42 w 96"/>
                  <a:gd name="T51" fmla="*/ 52 h 76"/>
                  <a:gd name="T52" fmla="*/ 56 w 96"/>
                  <a:gd name="T53" fmla="*/ 54 h 76"/>
                  <a:gd name="T54" fmla="*/ 70 w 96"/>
                  <a:gd name="T55" fmla="*/ 62 h 76"/>
                  <a:gd name="T56" fmla="*/ 62 w 96"/>
                  <a:gd name="T57" fmla="*/ 54 h 76"/>
                  <a:gd name="T58" fmla="*/ 70 w 96"/>
                  <a:gd name="T59" fmla="*/ 62 h 76"/>
                  <a:gd name="T60" fmla="*/ 62 w 96"/>
                  <a:gd name="T61" fmla="*/ 46 h 76"/>
                  <a:gd name="T62" fmla="*/ 70 w 96"/>
                  <a:gd name="T63" fmla="*/ 38 h 76"/>
                  <a:gd name="T64" fmla="*/ 70 w 96"/>
                  <a:gd name="T65" fmla="*/ 30 h 76"/>
                  <a:gd name="T66" fmla="*/ 62 w 96"/>
                  <a:gd name="T67" fmla="*/ 22 h 76"/>
                  <a:gd name="T68" fmla="*/ 70 w 96"/>
                  <a:gd name="T69" fmla="*/ 30 h 76"/>
                  <a:gd name="T70" fmla="*/ 62 w 96"/>
                  <a:gd name="T71" fmla="*/ 14 h 76"/>
                  <a:gd name="T72" fmla="*/ 70 w 96"/>
                  <a:gd name="T73"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76">
                    <a:moveTo>
                      <a:pt x="94" y="72"/>
                    </a:moveTo>
                    <a:cubicBezTo>
                      <a:pt x="80" y="72"/>
                      <a:pt x="80" y="72"/>
                      <a:pt x="80" y="72"/>
                    </a:cubicBezTo>
                    <a:cubicBezTo>
                      <a:pt x="80" y="2"/>
                      <a:pt x="80" y="2"/>
                      <a:pt x="80" y="2"/>
                    </a:cubicBezTo>
                    <a:cubicBezTo>
                      <a:pt x="80" y="1"/>
                      <a:pt x="79" y="0"/>
                      <a:pt x="78" y="0"/>
                    </a:cubicBezTo>
                    <a:cubicBezTo>
                      <a:pt x="18" y="0"/>
                      <a:pt x="18" y="0"/>
                      <a:pt x="18" y="0"/>
                    </a:cubicBezTo>
                    <a:cubicBezTo>
                      <a:pt x="17" y="0"/>
                      <a:pt x="16" y="1"/>
                      <a:pt x="16" y="2"/>
                    </a:cubicBezTo>
                    <a:cubicBezTo>
                      <a:pt x="16" y="72"/>
                      <a:pt x="16" y="72"/>
                      <a:pt x="16" y="72"/>
                    </a:cubicBezTo>
                    <a:cubicBezTo>
                      <a:pt x="2" y="72"/>
                      <a:pt x="2" y="72"/>
                      <a:pt x="2" y="72"/>
                    </a:cubicBezTo>
                    <a:cubicBezTo>
                      <a:pt x="1" y="72"/>
                      <a:pt x="0" y="73"/>
                      <a:pt x="0" y="74"/>
                    </a:cubicBezTo>
                    <a:cubicBezTo>
                      <a:pt x="0" y="75"/>
                      <a:pt x="1" y="76"/>
                      <a:pt x="2" y="76"/>
                    </a:cubicBezTo>
                    <a:cubicBezTo>
                      <a:pt x="94" y="76"/>
                      <a:pt x="94" y="76"/>
                      <a:pt x="94" y="76"/>
                    </a:cubicBezTo>
                    <a:cubicBezTo>
                      <a:pt x="95" y="76"/>
                      <a:pt x="96" y="75"/>
                      <a:pt x="96" y="74"/>
                    </a:cubicBezTo>
                    <a:cubicBezTo>
                      <a:pt x="96" y="73"/>
                      <a:pt x="95" y="72"/>
                      <a:pt x="94" y="72"/>
                    </a:cubicBezTo>
                    <a:close/>
                    <a:moveTo>
                      <a:pt x="34" y="62"/>
                    </a:moveTo>
                    <a:cubicBezTo>
                      <a:pt x="26" y="62"/>
                      <a:pt x="26" y="62"/>
                      <a:pt x="26" y="62"/>
                    </a:cubicBezTo>
                    <a:cubicBezTo>
                      <a:pt x="26" y="54"/>
                      <a:pt x="26" y="54"/>
                      <a:pt x="26" y="54"/>
                    </a:cubicBezTo>
                    <a:cubicBezTo>
                      <a:pt x="34" y="54"/>
                      <a:pt x="34" y="54"/>
                      <a:pt x="34" y="54"/>
                    </a:cubicBezTo>
                    <a:lnTo>
                      <a:pt x="34" y="62"/>
                    </a:lnTo>
                    <a:close/>
                    <a:moveTo>
                      <a:pt x="34" y="46"/>
                    </a:moveTo>
                    <a:cubicBezTo>
                      <a:pt x="26" y="46"/>
                      <a:pt x="26" y="46"/>
                      <a:pt x="26" y="46"/>
                    </a:cubicBezTo>
                    <a:cubicBezTo>
                      <a:pt x="26" y="38"/>
                      <a:pt x="26" y="38"/>
                      <a:pt x="26" y="38"/>
                    </a:cubicBezTo>
                    <a:cubicBezTo>
                      <a:pt x="34" y="38"/>
                      <a:pt x="34" y="38"/>
                      <a:pt x="34" y="38"/>
                    </a:cubicBezTo>
                    <a:lnTo>
                      <a:pt x="34" y="46"/>
                    </a:lnTo>
                    <a:close/>
                    <a:moveTo>
                      <a:pt x="34" y="30"/>
                    </a:moveTo>
                    <a:cubicBezTo>
                      <a:pt x="26" y="30"/>
                      <a:pt x="26" y="30"/>
                      <a:pt x="26" y="30"/>
                    </a:cubicBezTo>
                    <a:cubicBezTo>
                      <a:pt x="26" y="22"/>
                      <a:pt x="26" y="22"/>
                      <a:pt x="26" y="22"/>
                    </a:cubicBezTo>
                    <a:cubicBezTo>
                      <a:pt x="34" y="22"/>
                      <a:pt x="34" y="22"/>
                      <a:pt x="34" y="22"/>
                    </a:cubicBezTo>
                    <a:lnTo>
                      <a:pt x="34" y="30"/>
                    </a:lnTo>
                    <a:close/>
                    <a:moveTo>
                      <a:pt x="34" y="14"/>
                    </a:moveTo>
                    <a:cubicBezTo>
                      <a:pt x="26" y="14"/>
                      <a:pt x="26" y="14"/>
                      <a:pt x="26" y="14"/>
                    </a:cubicBezTo>
                    <a:cubicBezTo>
                      <a:pt x="26" y="6"/>
                      <a:pt x="26" y="6"/>
                      <a:pt x="26" y="6"/>
                    </a:cubicBezTo>
                    <a:cubicBezTo>
                      <a:pt x="34" y="6"/>
                      <a:pt x="34" y="6"/>
                      <a:pt x="34" y="6"/>
                    </a:cubicBezTo>
                    <a:lnTo>
                      <a:pt x="34" y="14"/>
                    </a:lnTo>
                    <a:close/>
                    <a:moveTo>
                      <a:pt x="42" y="6"/>
                    </a:moveTo>
                    <a:cubicBezTo>
                      <a:pt x="54" y="6"/>
                      <a:pt x="54" y="6"/>
                      <a:pt x="54" y="6"/>
                    </a:cubicBezTo>
                    <a:cubicBezTo>
                      <a:pt x="54" y="14"/>
                      <a:pt x="54" y="14"/>
                      <a:pt x="54" y="14"/>
                    </a:cubicBezTo>
                    <a:cubicBezTo>
                      <a:pt x="42" y="14"/>
                      <a:pt x="42" y="14"/>
                      <a:pt x="42" y="14"/>
                    </a:cubicBezTo>
                    <a:lnTo>
                      <a:pt x="42" y="6"/>
                    </a:lnTo>
                    <a:close/>
                    <a:moveTo>
                      <a:pt x="42" y="22"/>
                    </a:moveTo>
                    <a:cubicBezTo>
                      <a:pt x="54" y="22"/>
                      <a:pt x="54" y="22"/>
                      <a:pt x="54" y="22"/>
                    </a:cubicBezTo>
                    <a:cubicBezTo>
                      <a:pt x="54" y="30"/>
                      <a:pt x="54" y="30"/>
                      <a:pt x="54" y="30"/>
                    </a:cubicBezTo>
                    <a:cubicBezTo>
                      <a:pt x="42" y="30"/>
                      <a:pt x="42" y="30"/>
                      <a:pt x="42" y="30"/>
                    </a:cubicBezTo>
                    <a:lnTo>
                      <a:pt x="42" y="22"/>
                    </a:lnTo>
                    <a:close/>
                    <a:moveTo>
                      <a:pt x="42" y="38"/>
                    </a:moveTo>
                    <a:cubicBezTo>
                      <a:pt x="54" y="38"/>
                      <a:pt x="54" y="38"/>
                      <a:pt x="54" y="38"/>
                    </a:cubicBezTo>
                    <a:cubicBezTo>
                      <a:pt x="54" y="46"/>
                      <a:pt x="54" y="46"/>
                      <a:pt x="54" y="46"/>
                    </a:cubicBezTo>
                    <a:cubicBezTo>
                      <a:pt x="42" y="46"/>
                      <a:pt x="42" y="46"/>
                      <a:pt x="42" y="46"/>
                    </a:cubicBezTo>
                    <a:lnTo>
                      <a:pt x="42" y="38"/>
                    </a:lnTo>
                    <a:close/>
                    <a:moveTo>
                      <a:pt x="56" y="72"/>
                    </a:moveTo>
                    <a:cubicBezTo>
                      <a:pt x="40" y="72"/>
                      <a:pt x="40" y="72"/>
                      <a:pt x="40" y="72"/>
                    </a:cubicBezTo>
                    <a:cubicBezTo>
                      <a:pt x="40" y="54"/>
                      <a:pt x="40" y="54"/>
                      <a:pt x="40" y="54"/>
                    </a:cubicBezTo>
                    <a:cubicBezTo>
                      <a:pt x="40" y="53"/>
                      <a:pt x="41" y="52"/>
                      <a:pt x="42" y="52"/>
                    </a:cubicBezTo>
                    <a:cubicBezTo>
                      <a:pt x="54" y="52"/>
                      <a:pt x="54" y="52"/>
                      <a:pt x="54" y="52"/>
                    </a:cubicBezTo>
                    <a:cubicBezTo>
                      <a:pt x="55" y="52"/>
                      <a:pt x="56" y="53"/>
                      <a:pt x="56" y="54"/>
                    </a:cubicBezTo>
                    <a:lnTo>
                      <a:pt x="56" y="72"/>
                    </a:lnTo>
                    <a:close/>
                    <a:moveTo>
                      <a:pt x="70" y="62"/>
                    </a:moveTo>
                    <a:cubicBezTo>
                      <a:pt x="62" y="62"/>
                      <a:pt x="62" y="62"/>
                      <a:pt x="62" y="62"/>
                    </a:cubicBezTo>
                    <a:cubicBezTo>
                      <a:pt x="62" y="54"/>
                      <a:pt x="62" y="54"/>
                      <a:pt x="62" y="54"/>
                    </a:cubicBezTo>
                    <a:cubicBezTo>
                      <a:pt x="70" y="54"/>
                      <a:pt x="70" y="54"/>
                      <a:pt x="70" y="54"/>
                    </a:cubicBezTo>
                    <a:lnTo>
                      <a:pt x="70" y="62"/>
                    </a:lnTo>
                    <a:close/>
                    <a:moveTo>
                      <a:pt x="70" y="46"/>
                    </a:moveTo>
                    <a:cubicBezTo>
                      <a:pt x="62" y="46"/>
                      <a:pt x="62" y="46"/>
                      <a:pt x="62" y="46"/>
                    </a:cubicBezTo>
                    <a:cubicBezTo>
                      <a:pt x="62" y="38"/>
                      <a:pt x="62" y="38"/>
                      <a:pt x="62" y="38"/>
                    </a:cubicBezTo>
                    <a:cubicBezTo>
                      <a:pt x="70" y="38"/>
                      <a:pt x="70" y="38"/>
                      <a:pt x="70" y="38"/>
                    </a:cubicBezTo>
                    <a:lnTo>
                      <a:pt x="70" y="46"/>
                    </a:lnTo>
                    <a:close/>
                    <a:moveTo>
                      <a:pt x="70" y="30"/>
                    </a:moveTo>
                    <a:cubicBezTo>
                      <a:pt x="62" y="30"/>
                      <a:pt x="62" y="30"/>
                      <a:pt x="62" y="30"/>
                    </a:cubicBezTo>
                    <a:cubicBezTo>
                      <a:pt x="62" y="22"/>
                      <a:pt x="62" y="22"/>
                      <a:pt x="62" y="22"/>
                    </a:cubicBezTo>
                    <a:cubicBezTo>
                      <a:pt x="70" y="22"/>
                      <a:pt x="70" y="22"/>
                      <a:pt x="70" y="22"/>
                    </a:cubicBezTo>
                    <a:lnTo>
                      <a:pt x="70" y="30"/>
                    </a:lnTo>
                    <a:close/>
                    <a:moveTo>
                      <a:pt x="70" y="14"/>
                    </a:moveTo>
                    <a:cubicBezTo>
                      <a:pt x="62" y="14"/>
                      <a:pt x="62" y="14"/>
                      <a:pt x="62" y="14"/>
                    </a:cubicBezTo>
                    <a:cubicBezTo>
                      <a:pt x="62" y="6"/>
                      <a:pt x="62" y="6"/>
                      <a:pt x="62" y="6"/>
                    </a:cubicBezTo>
                    <a:cubicBezTo>
                      <a:pt x="70" y="6"/>
                      <a:pt x="70" y="6"/>
                      <a:pt x="70" y="6"/>
                    </a:cubicBezTo>
                    <a:lnTo>
                      <a:pt x="7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grpSp>
        <p:grpSp>
          <p:nvGrpSpPr>
            <p:cNvPr id="30" name="Group 29">
              <a:extLst>
                <a:ext uri="{FF2B5EF4-FFF2-40B4-BE49-F238E27FC236}">
                  <a16:creationId xmlns:a16="http://schemas.microsoft.com/office/drawing/2014/main" xmlns="" id="{6210AB8B-6052-4EC6-BCA2-C2495084CDC7}"/>
                </a:ext>
              </a:extLst>
            </p:cNvPr>
            <p:cNvGrpSpPr/>
            <p:nvPr/>
          </p:nvGrpSpPr>
          <p:grpSpPr>
            <a:xfrm>
              <a:off x="594519" y="3412007"/>
              <a:ext cx="360363" cy="328613"/>
              <a:chOff x="6276975" y="1836738"/>
              <a:chExt cx="360363" cy="328613"/>
            </a:xfrm>
            <a:solidFill>
              <a:schemeClr val="bg1"/>
            </a:solidFill>
          </p:grpSpPr>
          <p:sp>
            <p:nvSpPr>
              <p:cNvPr id="32" name="Freeform 68">
                <a:extLst>
                  <a:ext uri="{FF2B5EF4-FFF2-40B4-BE49-F238E27FC236}">
                    <a16:creationId xmlns:a16="http://schemas.microsoft.com/office/drawing/2014/main" xmlns="" id="{8E6AFB0C-6529-4856-9DC0-682DB2731942}"/>
                  </a:ext>
                </a:extLst>
              </p:cNvPr>
              <p:cNvSpPr>
                <a:spLocks/>
              </p:cNvSpPr>
              <p:nvPr/>
            </p:nvSpPr>
            <p:spPr bwMode="auto">
              <a:xfrm>
                <a:off x="6321425" y="1878013"/>
                <a:ext cx="269875" cy="287338"/>
              </a:xfrm>
              <a:custGeom>
                <a:avLst/>
                <a:gdLst>
                  <a:gd name="T0" fmla="*/ 0 w 170"/>
                  <a:gd name="T1" fmla="*/ 83 h 181"/>
                  <a:gd name="T2" fmla="*/ 0 w 170"/>
                  <a:gd name="T3" fmla="*/ 181 h 181"/>
                  <a:gd name="T4" fmla="*/ 66 w 170"/>
                  <a:gd name="T5" fmla="*/ 181 h 181"/>
                  <a:gd name="T6" fmla="*/ 66 w 170"/>
                  <a:gd name="T7" fmla="*/ 114 h 181"/>
                  <a:gd name="T8" fmla="*/ 104 w 170"/>
                  <a:gd name="T9" fmla="*/ 114 h 181"/>
                  <a:gd name="T10" fmla="*/ 104 w 170"/>
                  <a:gd name="T11" fmla="*/ 181 h 181"/>
                  <a:gd name="T12" fmla="*/ 170 w 170"/>
                  <a:gd name="T13" fmla="*/ 181 h 181"/>
                  <a:gd name="T14" fmla="*/ 170 w 170"/>
                  <a:gd name="T15" fmla="*/ 83 h 181"/>
                  <a:gd name="T16" fmla="*/ 85 w 170"/>
                  <a:gd name="T17" fmla="*/ 0 h 181"/>
                  <a:gd name="T18" fmla="*/ 0 w 170"/>
                  <a:gd name="T19" fmla="*/ 8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81">
                    <a:moveTo>
                      <a:pt x="0" y="83"/>
                    </a:moveTo>
                    <a:lnTo>
                      <a:pt x="0" y="181"/>
                    </a:lnTo>
                    <a:lnTo>
                      <a:pt x="66" y="181"/>
                    </a:lnTo>
                    <a:lnTo>
                      <a:pt x="66" y="114"/>
                    </a:lnTo>
                    <a:lnTo>
                      <a:pt x="104" y="114"/>
                    </a:lnTo>
                    <a:lnTo>
                      <a:pt x="104" y="181"/>
                    </a:lnTo>
                    <a:lnTo>
                      <a:pt x="170" y="181"/>
                    </a:lnTo>
                    <a:lnTo>
                      <a:pt x="170" y="83"/>
                    </a:lnTo>
                    <a:lnTo>
                      <a:pt x="85" y="0"/>
                    </a:lnTo>
                    <a:lnTo>
                      <a:pt x="0"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sp>
            <p:nvSpPr>
              <p:cNvPr id="33" name="Freeform 69">
                <a:extLst>
                  <a:ext uri="{FF2B5EF4-FFF2-40B4-BE49-F238E27FC236}">
                    <a16:creationId xmlns:a16="http://schemas.microsoft.com/office/drawing/2014/main" xmlns="" id="{ABE325FE-D040-4E49-B4F0-B02936295154}"/>
                  </a:ext>
                </a:extLst>
              </p:cNvPr>
              <p:cNvSpPr>
                <a:spLocks/>
              </p:cNvSpPr>
              <p:nvPr/>
            </p:nvSpPr>
            <p:spPr bwMode="auto">
              <a:xfrm>
                <a:off x="6276975" y="1836738"/>
                <a:ext cx="360363" cy="185738"/>
              </a:xfrm>
              <a:custGeom>
                <a:avLst/>
                <a:gdLst>
                  <a:gd name="T0" fmla="*/ 95 w 96"/>
                  <a:gd name="T1" fmla="*/ 46 h 49"/>
                  <a:gd name="T2" fmla="*/ 48 w 96"/>
                  <a:gd name="T3" fmla="*/ 0 h 49"/>
                  <a:gd name="T4" fmla="*/ 1 w 96"/>
                  <a:gd name="T5" fmla="*/ 46 h 49"/>
                  <a:gd name="T6" fmla="*/ 1 w 96"/>
                  <a:gd name="T7" fmla="*/ 48 h 49"/>
                  <a:gd name="T8" fmla="*/ 3 w 96"/>
                  <a:gd name="T9" fmla="*/ 48 h 49"/>
                  <a:gd name="T10" fmla="*/ 3 w 96"/>
                  <a:gd name="T11" fmla="*/ 48 h 49"/>
                  <a:gd name="T12" fmla="*/ 48 w 96"/>
                  <a:gd name="T13" fmla="*/ 6 h 49"/>
                  <a:gd name="T14" fmla="*/ 93 w 96"/>
                  <a:gd name="T15" fmla="*/ 48 h 49"/>
                  <a:gd name="T16" fmla="*/ 93 w 96"/>
                  <a:gd name="T17" fmla="*/ 48 h 49"/>
                  <a:gd name="T18" fmla="*/ 95 w 96"/>
                  <a:gd name="T19" fmla="*/ 48 h 49"/>
                  <a:gd name="T20" fmla="*/ 95 w 96"/>
                  <a:gd name="T21" fmla="*/ 48 h 49"/>
                  <a:gd name="T22" fmla="*/ 95 w 96"/>
                  <a:gd name="T23"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49">
                    <a:moveTo>
                      <a:pt x="95" y="46"/>
                    </a:moveTo>
                    <a:cubicBezTo>
                      <a:pt x="48" y="0"/>
                      <a:pt x="48" y="0"/>
                      <a:pt x="48" y="0"/>
                    </a:cubicBezTo>
                    <a:cubicBezTo>
                      <a:pt x="1" y="46"/>
                      <a:pt x="1" y="46"/>
                      <a:pt x="1" y="46"/>
                    </a:cubicBezTo>
                    <a:cubicBezTo>
                      <a:pt x="0" y="46"/>
                      <a:pt x="0" y="48"/>
                      <a:pt x="1" y="48"/>
                    </a:cubicBezTo>
                    <a:cubicBezTo>
                      <a:pt x="1" y="49"/>
                      <a:pt x="3" y="49"/>
                      <a:pt x="3" y="48"/>
                    </a:cubicBezTo>
                    <a:cubicBezTo>
                      <a:pt x="3" y="48"/>
                      <a:pt x="3" y="48"/>
                      <a:pt x="3" y="48"/>
                    </a:cubicBezTo>
                    <a:cubicBezTo>
                      <a:pt x="48" y="6"/>
                      <a:pt x="48" y="6"/>
                      <a:pt x="48" y="6"/>
                    </a:cubicBezTo>
                    <a:cubicBezTo>
                      <a:pt x="93" y="48"/>
                      <a:pt x="93" y="48"/>
                      <a:pt x="93" y="48"/>
                    </a:cubicBezTo>
                    <a:cubicBezTo>
                      <a:pt x="93" y="48"/>
                      <a:pt x="93" y="48"/>
                      <a:pt x="93" y="48"/>
                    </a:cubicBezTo>
                    <a:cubicBezTo>
                      <a:pt x="93" y="49"/>
                      <a:pt x="95" y="49"/>
                      <a:pt x="95" y="48"/>
                    </a:cubicBezTo>
                    <a:cubicBezTo>
                      <a:pt x="95" y="48"/>
                      <a:pt x="95" y="48"/>
                      <a:pt x="95" y="48"/>
                    </a:cubicBezTo>
                    <a:cubicBezTo>
                      <a:pt x="96" y="48"/>
                      <a:pt x="96" y="46"/>
                      <a:pt x="9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grpSp>
        <p:grpSp>
          <p:nvGrpSpPr>
            <p:cNvPr id="35" name="Group 34">
              <a:extLst>
                <a:ext uri="{FF2B5EF4-FFF2-40B4-BE49-F238E27FC236}">
                  <a16:creationId xmlns:a16="http://schemas.microsoft.com/office/drawing/2014/main" xmlns="" id="{1925FF05-818D-4F30-858C-2F466113EC03}"/>
                </a:ext>
              </a:extLst>
            </p:cNvPr>
            <p:cNvGrpSpPr/>
            <p:nvPr/>
          </p:nvGrpSpPr>
          <p:grpSpPr>
            <a:xfrm>
              <a:off x="594519" y="5556881"/>
              <a:ext cx="360363" cy="315913"/>
              <a:chOff x="7718425" y="4016375"/>
              <a:chExt cx="360363" cy="315913"/>
            </a:xfrm>
            <a:solidFill>
              <a:schemeClr val="bg1"/>
            </a:solidFill>
          </p:grpSpPr>
          <p:sp>
            <p:nvSpPr>
              <p:cNvPr id="36" name="Freeform 95">
                <a:extLst>
                  <a:ext uri="{FF2B5EF4-FFF2-40B4-BE49-F238E27FC236}">
                    <a16:creationId xmlns:a16="http://schemas.microsoft.com/office/drawing/2014/main" xmlns="" id="{6E76A4A4-83C5-4415-970C-6A09A60C7BD4}"/>
                  </a:ext>
                </a:extLst>
              </p:cNvPr>
              <p:cNvSpPr>
                <a:spLocks/>
              </p:cNvSpPr>
              <p:nvPr/>
            </p:nvSpPr>
            <p:spPr bwMode="auto">
              <a:xfrm>
                <a:off x="7718425" y="4016375"/>
                <a:ext cx="203200" cy="315913"/>
              </a:xfrm>
              <a:custGeom>
                <a:avLst/>
                <a:gdLst>
                  <a:gd name="T0" fmla="*/ 54 w 54"/>
                  <a:gd name="T1" fmla="*/ 61 h 84"/>
                  <a:gd name="T2" fmla="*/ 40 w 54"/>
                  <a:gd name="T3" fmla="*/ 44 h 84"/>
                  <a:gd name="T4" fmla="*/ 46 w 54"/>
                  <a:gd name="T5" fmla="*/ 44 h 84"/>
                  <a:gd name="T6" fmla="*/ 48 w 54"/>
                  <a:gd name="T7" fmla="*/ 43 h 84"/>
                  <a:gd name="T8" fmla="*/ 48 w 54"/>
                  <a:gd name="T9" fmla="*/ 41 h 84"/>
                  <a:gd name="T10" fmla="*/ 36 w 54"/>
                  <a:gd name="T11" fmla="*/ 24 h 84"/>
                  <a:gd name="T12" fmla="*/ 38 w 54"/>
                  <a:gd name="T13" fmla="*/ 24 h 84"/>
                  <a:gd name="T14" fmla="*/ 40 w 54"/>
                  <a:gd name="T15" fmla="*/ 23 h 84"/>
                  <a:gd name="T16" fmla="*/ 40 w 54"/>
                  <a:gd name="T17" fmla="*/ 21 h 84"/>
                  <a:gd name="T18" fmla="*/ 28 w 54"/>
                  <a:gd name="T19" fmla="*/ 1 h 84"/>
                  <a:gd name="T20" fmla="*/ 26 w 54"/>
                  <a:gd name="T21" fmla="*/ 0 h 84"/>
                  <a:gd name="T22" fmla="*/ 24 w 54"/>
                  <a:gd name="T23" fmla="*/ 1 h 84"/>
                  <a:gd name="T24" fmla="*/ 14 w 54"/>
                  <a:gd name="T25" fmla="*/ 21 h 84"/>
                  <a:gd name="T26" fmla="*/ 14 w 54"/>
                  <a:gd name="T27" fmla="*/ 23 h 84"/>
                  <a:gd name="T28" fmla="*/ 16 w 54"/>
                  <a:gd name="T29" fmla="*/ 24 h 84"/>
                  <a:gd name="T30" fmla="*/ 18 w 54"/>
                  <a:gd name="T31" fmla="*/ 24 h 84"/>
                  <a:gd name="T32" fmla="*/ 6 w 54"/>
                  <a:gd name="T33" fmla="*/ 41 h 84"/>
                  <a:gd name="T34" fmla="*/ 6 w 54"/>
                  <a:gd name="T35" fmla="*/ 43 h 84"/>
                  <a:gd name="T36" fmla="*/ 8 w 54"/>
                  <a:gd name="T37" fmla="*/ 44 h 84"/>
                  <a:gd name="T38" fmla="*/ 14 w 54"/>
                  <a:gd name="T39" fmla="*/ 44 h 84"/>
                  <a:gd name="T40" fmla="*/ 0 w 54"/>
                  <a:gd name="T41" fmla="*/ 61 h 84"/>
                  <a:gd name="T42" fmla="*/ 0 w 54"/>
                  <a:gd name="T43" fmla="*/ 63 h 84"/>
                  <a:gd name="T44" fmla="*/ 2 w 54"/>
                  <a:gd name="T45" fmla="*/ 64 h 84"/>
                  <a:gd name="T46" fmla="*/ 24 w 54"/>
                  <a:gd name="T47" fmla="*/ 64 h 84"/>
                  <a:gd name="T48" fmla="*/ 24 w 54"/>
                  <a:gd name="T49" fmla="*/ 82 h 84"/>
                  <a:gd name="T50" fmla="*/ 26 w 54"/>
                  <a:gd name="T51" fmla="*/ 84 h 84"/>
                  <a:gd name="T52" fmla="*/ 28 w 54"/>
                  <a:gd name="T53" fmla="*/ 82 h 84"/>
                  <a:gd name="T54" fmla="*/ 28 w 54"/>
                  <a:gd name="T55" fmla="*/ 64 h 84"/>
                  <a:gd name="T56" fmla="*/ 52 w 54"/>
                  <a:gd name="T57" fmla="*/ 64 h 84"/>
                  <a:gd name="T58" fmla="*/ 54 w 54"/>
                  <a:gd name="T59" fmla="*/ 63 h 84"/>
                  <a:gd name="T60" fmla="*/ 54 w 54"/>
                  <a:gd name="T61"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84">
                    <a:moveTo>
                      <a:pt x="54" y="61"/>
                    </a:moveTo>
                    <a:cubicBezTo>
                      <a:pt x="40" y="44"/>
                      <a:pt x="40" y="44"/>
                      <a:pt x="40" y="44"/>
                    </a:cubicBezTo>
                    <a:cubicBezTo>
                      <a:pt x="46" y="44"/>
                      <a:pt x="46" y="44"/>
                      <a:pt x="46" y="44"/>
                    </a:cubicBezTo>
                    <a:cubicBezTo>
                      <a:pt x="47" y="44"/>
                      <a:pt x="47" y="44"/>
                      <a:pt x="48" y="43"/>
                    </a:cubicBezTo>
                    <a:cubicBezTo>
                      <a:pt x="48" y="42"/>
                      <a:pt x="48" y="41"/>
                      <a:pt x="48" y="41"/>
                    </a:cubicBezTo>
                    <a:cubicBezTo>
                      <a:pt x="36" y="24"/>
                      <a:pt x="36" y="24"/>
                      <a:pt x="36" y="24"/>
                    </a:cubicBezTo>
                    <a:cubicBezTo>
                      <a:pt x="38" y="24"/>
                      <a:pt x="38" y="24"/>
                      <a:pt x="38" y="24"/>
                    </a:cubicBezTo>
                    <a:cubicBezTo>
                      <a:pt x="39" y="24"/>
                      <a:pt x="39" y="24"/>
                      <a:pt x="40" y="23"/>
                    </a:cubicBezTo>
                    <a:cubicBezTo>
                      <a:pt x="40" y="22"/>
                      <a:pt x="40" y="22"/>
                      <a:pt x="40" y="21"/>
                    </a:cubicBezTo>
                    <a:cubicBezTo>
                      <a:pt x="28" y="1"/>
                      <a:pt x="28" y="1"/>
                      <a:pt x="28" y="1"/>
                    </a:cubicBezTo>
                    <a:cubicBezTo>
                      <a:pt x="27" y="0"/>
                      <a:pt x="27" y="0"/>
                      <a:pt x="26" y="0"/>
                    </a:cubicBezTo>
                    <a:cubicBezTo>
                      <a:pt x="25" y="0"/>
                      <a:pt x="25" y="0"/>
                      <a:pt x="24" y="1"/>
                    </a:cubicBezTo>
                    <a:cubicBezTo>
                      <a:pt x="14" y="21"/>
                      <a:pt x="14" y="21"/>
                      <a:pt x="14" y="21"/>
                    </a:cubicBezTo>
                    <a:cubicBezTo>
                      <a:pt x="14" y="22"/>
                      <a:pt x="14" y="22"/>
                      <a:pt x="14" y="23"/>
                    </a:cubicBezTo>
                    <a:cubicBezTo>
                      <a:pt x="15" y="24"/>
                      <a:pt x="15" y="24"/>
                      <a:pt x="16" y="24"/>
                    </a:cubicBezTo>
                    <a:cubicBezTo>
                      <a:pt x="18" y="24"/>
                      <a:pt x="18" y="24"/>
                      <a:pt x="18" y="24"/>
                    </a:cubicBezTo>
                    <a:cubicBezTo>
                      <a:pt x="6" y="41"/>
                      <a:pt x="6" y="41"/>
                      <a:pt x="6" y="41"/>
                    </a:cubicBezTo>
                    <a:cubicBezTo>
                      <a:pt x="6" y="41"/>
                      <a:pt x="6" y="42"/>
                      <a:pt x="6" y="43"/>
                    </a:cubicBezTo>
                    <a:cubicBezTo>
                      <a:pt x="7" y="44"/>
                      <a:pt x="7" y="44"/>
                      <a:pt x="8" y="44"/>
                    </a:cubicBezTo>
                    <a:cubicBezTo>
                      <a:pt x="14" y="44"/>
                      <a:pt x="14" y="44"/>
                      <a:pt x="14" y="44"/>
                    </a:cubicBezTo>
                    <a:cubicBezTo>
                      <a:pt x="0" y="61"/>
                      <a:pt x="0" y="61"/>
                      <a:pt x="0" y="61"/>
                    </a:cubicBezTo>
                    <a:cubicBezTo>
                      <a:pt x="0" y="61"/>
                      <a:pt x="0" y="62"/>
                      <a:pt x="0" y="63"/>
                    </a:cubicBezTo>
                    <a:cubicBezTo>
                      <a:pt x="1" y="64"/>
                      <a:pt x="1" y="64"/>
                      <a:pt x="2" y="64"/>
                    </a:cubicBezTo>
                    <a:cubicBezTo>
                      <a:pt x="24" y="64"/>
                      <a:pt x="24" y="64"/>
                      <a:pt x="24" y="64"/>
                    </a:cubicBezTo>
                    <a:cubicBezTo>
                      <a:pt x="24" y="82"/>
                      <a:pt x="24" y="82"/>
                      <a:pt x="24" y="82"/>
                    </a:cubicBezTo>
                    <a:cubicBezTo>
                      <a:pt x="24" y="83"/>
                      <a:pt x="25" y="84"/>
                      <a:pt x="26" y="84"/>
                    </a:cubicBezTo>
                    <a:cubicBezTo>
                      <a:pt x="27" y="84"/>
                      <a:pt x="28" y="83"/>
                      <a:pt x="28" y="82"/>
                    </a:cubicBezTo>
                    <a:cubicBezTo>
                      <a:pt x="28" y="64"/>
                      <a:pt x="28" y="64"/>
                      <a:pt x="28" y="64"/>
                    </a:cubicBezTo>
                    <a:cubicBezTo>
                      <a:pt x="52" y="64"/>
                      <a:pt x="52" y="64"/>
                      <a:pt x="52" y="64"/>
                    </a:cubicBezTo>
                    <a:cubicBezTo>
                      <a:pt x="53" y="64"/>
                      <a:pt x="53" y="64"/>
                      <a:pt x="54" y="63"/>
                    </a:cubicBezTo>
                    <a:cubicBezTo>
                      <a:pt x="54" y="62"/>
                      <a:pt x="54" y="61"/>
                      <a:pt x="5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sp>
            <p:nvSpPr>
              <p:cNvPr id="37" name="Freeform 201">
                <a:extLst>
                  <a:ext uri="{FF2B5EF4-FFF2-40B4-BE49-F238E27FC236}">
                    <a16:creationId xmlns:a16="http://schemas.microsoft.com/office/drawing/2014/main" xmlns="" id="{4BC41BAE-4380-483F-BCE1-AC860CF81E2D}"/>
                  </a:ext>
                </a:extLst>
              </p:cNvPr>
              <p:cNvSpPr>
                <a:spLocks noEditPoints="1"/>
              </p:cNvSpPr>
              <p:nvPr/>
            </p:nvSpPr>
            <p:spPr bwMode="auto">
              <a:xfrm>
                <a:off x="7943850" y="4197350"/>
                <a:ext cx="134938" cy="134938"/>
              </a:xfrm>
              <a:custGeom>
                <a:avLst/>
                <a:gdLst>
                  <a:gd name="T0" fmla="*/ 34 w 36"/>
                  <a:gd name="T1" fmla="*/ 0 h 36"/>
                  <a:gd name="T2" fmla="*/ 2 w 36"/>
                  <a:gd name="T3" fmla="*/ 0 h 36"/>
                  <a:gd name="T4" fmla="*/ 0 w 36"/>
                  <a:gd name="T5" fmla="*/ 2 h 36"/>
                  <a:gd name="T6" fmla="*/ 0 w 36"/>
                  <a:gd name="T7" fmla="*/ 26 h 36"/>
                  <a:gd name="T8" fmla="*/ 2 w 36"/>
                  <a:gd name="T9" fmla="*/ 28 h 36"/>
                  <a:gd name="T10" fmla="*/ 4 w 36"/>
                  <a:gd name="T11" fmla="*/ 28 h 36"/>
                  <a:gd name="T12" fmla="*/ 4 w 36"/>
                  <a:gd name="T13" fmla="*/ 36 h 36"/>
                  <a:gd name="T14" fmla="*/ 8 w 36"/>
                  <a:gd name="T15" fmla="*/ 36 h 36"/>
                  <a:gd name="T16" fmla="*/ 8 w 36"/>
                  <a:gd name="T17" fmla="*/ 28 h 36"/>
                  <a:gd name="T18" fmla="*/ 28 w 36"/>
                  <a:gd name="T19" fmla="*/ 28 h 36"/>
                  <a:gd name="T20" fmla="*/ 28 w 36"/>
                  <a:gd name="T21" fmla="*/ 36 h 36"/>
                  <a:gd name="T22" fmla="*/ 32 w 36"/>
                  <a:gd name="T23" fmla="*/ 36 h 36"/>
                  <a:gd name="T24" fmla="*/ 32 w 36"/>
                  <a:gd name="T25" fmla="*/ 28 h 36"/>
                  <a:gd name="T26" fmla="*/ 34 w 36"/>
                  <a:gd name="T27" fmla="*/ 28 h 36"/>
                  <a:gd name="T28" fmla="*/ 36 w 36"/>
                  <a:gd name="T29" fmla="*/ 26 h 36"/>
                  <a:gd name="T30" fmla="*/ 36 w 36"/>
                  <a:gd name="T31" fmla="*/ 2 h 36"/>
                  <a:gd name="T32" fmla="*/ 34 w 36"/>
                  <a:gd name="T33" fmla="*/ 0 h 36"/>
                  <a:gd name="T34" fmla="*/ 32 w 36"/>
                  <a:gd name="T35" fmla="*/ 16 h 36"/>
                  <a:gd name="T36" fmla="*/ 28 w 36"/>
                  <a:gd name="T37" fmla="*/ 16 h 36"/>
                  <a:gd name="T38" fmla="*/ 28 w 36"/>
                  <a:gd name="T39" fmla="*/ 4 h 36"/>
                  <a:gd name="T40" fmla="*/ 32 w 36"/>
                  <a:gd name="T41" fmla="*/ 4 h 36"/>
                  <a:gd name="T42" fmla="*/ 32 w 36"/>
                  <a:gd name="T43" fmla="*/ 16 h 36"/>
                  <a:gd name="T44" fmla="*/ 20 w 36"/>
                  <a:gd name="T45" fmla="*/ 16 h 36"/>
                  <a:gd name="T46" fmla="*/ 20 w 36"/>
                  <a:gd name="T47" fmla="*/ 4 h 36"/>
                  <a:gd name="T48" fmla="*/ 24 w 36"/>
                  <a:gd name="T49" fmla="*/ 4 h 36"/>
                  <a:gd name="T50" fmla="*/ 24 w 36"/>
                  <a:gd name="T51" fmla="*/ 16 h 36"/>
                  <a:gd name="T52" fmla="*/ 20 w 36"/>
                  <a:gd name="T53" fmla="*/ 16 h 36"/>
                  <a:gd name="T54" fmla="*/ 16 w 36"/>
                  <a:gd name="T55" fmla="*/ 16 h 36"/>
                  <a:gd name="T56" fmla="*/ 12 w 36"/>
                  <a:gd name="T57" fmla="*/ 16 h 36"/>
                  <a:gd name="T58" fmla="*/ 12 w 36"/>
                  <a:gd name="T59" fmla="*/ 4 h 36"/>
                  <a:gd name="T60" fmla="*/ 16 w 36"/>
                  <a:gd name="T61" fmla="*/ 4 h 36"/>
                  <a:gd name="T62" fmla="*/ 16 w 36"/>
                  <a:gd name="T63" fmla="*/ 16 h 36"/>
                  <a:gd name="T64" fmla="*/ 8 w 36"/>
                  <a:gd name="T65" fmla="*/ 4 h 36"/>
                  <a:gd name="T66" fmla="*/ 8 w 36"/>
                  <a:gd name="T67" fmla="*/ 16 h 36"/>
                  <a:gd name="T68" fmla="*/ 4 w 36"/>
                  <a:gd name="T69" fmla="*/ 16 h 36"/>
                  <a:gd name="T70" fmla="*/ 4 w 36"/>
                  <a:gd name="T71" fmla="*/ 4 h 36"/>
                  <a:gd name="T72" fmla="*/ 8 w 36"/>
                  <a:gd name="T73"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6">
                    <a:moveTo>
                      <a:pt x="34" y="0"/>
                    </a:moveTo>
                    <a:cubicBezTo>
                      <a:pt x="2" y="0"/>
                      <a:pt x="2" y="0"/>
                      <a:pt x="2" y="0"/>
                    </a:cubicBezTo>
                    <a:cubicBezTo>
                      <a:pt x="1" y="0"/>
                      <a:pt x="0" y="1"/>
                      <a:pt x="0" y="2"/>
                    </a:cubicBezTo>
                    <a:cubicBezTo>
                      <a:pt x="0" y="26"/>
                      <a:pt x="0" y="26"/>
                      <a:pt x="0" y="26"/>
                    </a:cubicBezTo>
                    <a:cubicBezTo>
                      <a:pt x="0" y="27"/>
                      <a:pt x="1" y="28"/>
                      <a:pt x="2" y="28"/>
                    </a:cubicBezTo>
                    <a:cubicBezTo>
                      <a:pt x="4" y="28"/>
                      <a:pt x="4" y="28"/>
                      <a:pt x="4" y="28"/>
                    </a:cubicBezTo>
                    <a:cubicBezTo>
                      <a:pt x="4" y="36"/>
                      <a:pt x="4" y="36"/>
                      <a:pt x="4" y="36"/>
                    </a:cubicBezTo>
                    <a:cubicBezTo>
                      <a:pt x="8" y="36"/>
                      <a:pt x="8" y="36"/>
                      <a:pt x="8" y="36"/>
                    </a:cubicBezTo>
                    <a:cubicBezTo>
                      <a:pt x="8" y="28"/>
                      <a:pt x="8" y="28"/>
                      <a:pt x="8" y="28"/>
                    </a:cubicBezTo>
                    <a:cubicBezTo>
                      <a:pt x="28" y="28"/>
                      <a:pt x="28" y="28"/>
                      <a:pt x="28" y="28"/>
                    </a:cubicBezTo>
                    <a:cubicBezTo>
                      <a:pt x="28" y="36"/>
                      <a:pt x="28" y="36"/>
                      <a:pt x="28" y="36"/>
                    </a:cubicBezTo>
                    <a:cubicBezTo>
                      <a:pt x="32" y="36"/>
                      <a:pt x="32" y="36"/>
                      <a:pt x="32" y="36"/>
                    </a:cubicBezTo>
                    <a:cubicBezTo>
                      <a:pt x="32" y="28"/>
                      <a:pt x="32" y="28"/>
                      <a:pt x="32" y="28"/>
                    </a:cubicBezTo>
                    <a:cubicBezTo>
                      <a:pt x="34" y="28"/>
                      <a:pt x="34" y="28"/>
                      <a:pt x="34" y="28"/>
                    </a:cubicBezTo>
                    <a:cubicBezTo>
                      <a:pt x="35" y="28"/>
                      <a:pt x="36" y="27"/>
                      <a:pt x="36" y="26"/>
                    </a:cubicBezTo>
                    <a:cubicBezTo>
                      <a:pt x="36" y="2"/>
                      <a:pt x="36" y="2"/>
                      <a:pt x="36" y="2"/>
                    </a:cubicBezTo>
                    <a:cubicBezTo>
                      <a:pt x="36" y="1"/>
                      <a:pt x="35" y="0"/>
                      <a:pt x="34" y="0"/>
                    </a:cubicBezTo>
                    <a:close/>
                    <a:moveTo>
                      <a:pt x="32" y="16"/>
                    </a:moveTo>
                    <a:cubicBezTo>
                      <a:pt x="28" y="16"/>
                      <a:pt x="28" y="16"/>
                      <a:pt x="28" y="16"/>
                    </a:cubicBezTo>
                    <a:cubicBezTo>
                      <a:pt x="28" y="4"/>
                      <a:pt x="28" y="4"/>
                      <a:pt x="28" y="4"/>
                    </a:cubicBezTo>
                    <a:cubicBezTo>
                      <a:pt x="32" y="4"/>
                      <a:pt x="32" y="4"/>
                      <a:pt x="32" y="4"/>
                    </a:cubicBezTo>
                    <a:lnTo>
                      <a:pt x="32" y="16"/>
                    </a:lnTo>
                    <a:close/>
                    <a:moveTo>
                      <a:pt x="20" y="16"/>
                    </a:moveTo>
                    <a:cubicBezTo>
                      <a:pt x="20" y="4"/>
                      <a:pt x="20" y="4"/>
                      <a:pt x="20" y="4"/>
                    </a:cubicBezTo>
                    <a:cubicBezTo>
                      <a:pt x="24" y="4"/>
                      <a:pt x="24" y="4"/>
                      <a:pt x="24" y="4"/>
                    </a:cubicBezTo>
                    <a:cubicBezTo>
                      <a:pt x="24" y="16"/>
                      <a:pt x="24" y="16"/>
                      <a:pt x="24" y="16"/>
                    </a:cubicBezTo>
                    <a:lnTo>
                      <a:pt x="20" y="16"/>
                    </a:lnTo>
                    <a:close/>
                    <a:moveTo>
                      <a:pt x="16" y="16"/>
                    </a:moveTo>
                    <a:cubicBezTo>
                      <a:pt x="12" y="16"/>
                      <a:pt x="12" y="16"/>
                      <a:pt x="12" y="16"/>
                    </a:cubicBezTo>
                    <a:cubicBezTo>
                      <a:pt x="12" y="4"/>
                      <a:pt x="12" y="4"/>
                      <a:pt x="12" y="4"/>
                    </a:cubicBezTo>
                    <a:cubicBezTo>
                      <a:pt x="16" y="4"/>
                      <a:pt x="16" y="4"/>
                      <a:pt x="16" y="4"/>
                    </a:cubicBezTo>
                    <a:lnTo>
                      <a:pt x="16" y="16"/>
                    </a:lnTo>
                    <a:close/>
                    <a:moveTo>
                      <a:pt x="8" y="4"/>
                    </a:moveTo>
                    <a:cubicBezTo>
                      <a:pt x="8" y="16"/>
                      <a:pt x="8" y="16"/>
                      <a:pt x="8" y="16"/>
                    </a:cubicBezTo>
                    <a:cubicBezTo>
                      <a:pt x="4" y="16"/>
                      <a:pt x="4" y="16"/>
                      <a:pt x="4" y="16"/>
                    </a:cubicBezTo>
                    <a:cubicBezTo>
                      <a:pt x="4" y="4"/>
                      <a:pt x="4" y="4"/>
                      <a:pt x="4" y="4"/>
                    </a:cubicBez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id-ID" sz="1600">
                  <a:solidFill>
                    <a:prstClr val="black"/>
                  </a:solidFill>
                </a:endParaRPr>
              </a:p>
            </p:txBody>
          </p:sp>
        </p:grpSp>
      </p:grpSp>
      <p:sp>
        <p:nvSpPr>
          <p:cNvPr id="38" name="Title 1">
            <a:extLst>
              <a:ext uri="{FF2B5EF4-FFF2-40B4-BE49-F238E27FC236}">
                <a16:creationId xmlns:a16="http://schemas.microsoft.com/office/drawing/2014/main" xmlns="" id="{07A564AD-BFD6-4E5F-9E6D-F4B41A659D90}"/>
              </a:ext>
            </a:extLst>
          </p:cNvPr>
          <p:cNvSpPr txBox="1">
            <a:spLocks/>
          </p:cNvSpPr>
          <p:nvPr/>
        </p:nvSpPr>
        <p:spPr>
          <a:xfrm>
            <a:off x="315059" y="255031"/>
            <a:ext cx="11591925" cy="742950"/>
          </a:xfrm>
          <a:prstGeom prst="rect">
            <a:avLst/>
          </a:prstGeom>
        </p:spPr>
        <p:txBody>
          <a:bodyPr>
            <a:normAutofit/>
          </a:bodyPr>
          <a:lstStyle>
            <a:lvl1pPr algn="ctr" defTabSz="609539" rtl="0" eaLnBrk="1" latinLnBrk="0" hangingPunct="1">
              <a:spcBef>
                <a:spcPct val="0"/>
              </a:spcBef>
              <a:buNone/>
              <a:defRPr sz="2900" kern="1200">
                <a:solidFill>
                  <a:schemeClr val="tx1"/>
                </a:solidFill>
                <a:latin typeface="+mj-lt"/>
                <a:ea typeface="+mj-ea"/>
                <a:cs typeface="+mj-cs"/>
              </a:defRPr>
            </a:lvl1pPr>
          </a:lstStyle>
          <a:p>
            <a:r>
              <a:rPr lang="en-US" sz="3600" b="1" dirty="0" smtClean="0">
                <a:solidFill>
                  <a:srgbClr val="395594"/>
                </a:solidFill>
              </a:rPr>
              <a:t>IX. TỔ CHỨC ĐIỀU TRA</a:t>
            </a:r>
            <a:endParaRPr lang="en-US" sz="3600" b="1" dirty="0">
              <a:solidFill>
                <a:srgbClr val="395594"/>
              </a:solidFill>
            </a:endParaRPr>
          </a:p>
        </p:txBody>
      </p:sp>
      <p:sp>
        <p:nvSpPr>
          <p:cNvPr id="39" name="Title 1">
            <a:extLst>
              <a:ext uri="{FF2B5EF4-FFF2-40B4-BE49-F238E27FC236}">
                <a16:creationId xmlns:a16="http://schemas.microsoft.com/office/drawing/2014/main" xmlns="" id="{07A564AD-BFD6-4E5F-9E6D-F4B41A659D90}"/>
              </a:ext>
            </a:extLst>
          </p:cNvPr>
          <p:cNvSpPr txBox="1">
            <a:spLocks/>
          </p:cNvSpPr>
          <p:nvPr/>
        </p:nvSpPr>
        <p:spPr>
          <a:xfrm>
            <a:off x="781050" y="1289796"/>
            <a:ext cx="4119056" cy="742950"/>
          </a:xfrm>
          <a:prstGeom prst="rect">
            <a:avLst/>
          </a:prstGeom>
        </p:spPr>
        <p:txBody>
          <a:bodyPr>
            <a:normAutofit/>
          </a:bodyPr>
          <a:lstStyle>
            <a:lvl1pPr algn="ctr" defTabSz="609539" rtl="0" eaLnBrk="1" latinLnBrk="0" hangingPunct="1">
              <a:spcBef>
                <a:spcPct val="0"/>
              </a:spcBef>
              <a:buNone/>
              <a:defRPr sz="2900" kern="1200">
                <a:solidFill>
                  <a:schemeClr val="tx1"/>
                </a:solidFill>
                <a:latin typeface="+mj-lt"/>
                <a:ea typeface="+mj-ea"/>
                <a:cs typeface="+mj-cs"/>
              </a:defRPr>
            </a:lvl1pPr>
          </a:lstStyle>
          <a:p>
            <a:pPr algn="l"/>
            <a:r>
              <a:rPr lang="en-US" sz="2400" b="1" dirty="0" smtClean="0">
                <a:solidFill>
                  <a:srgbClr val="0165E2"/>
                </a:solidFill>
                <a:latin typeface="Cambria" pitchFamily="18" charset="0"/>
              </a:rPr>
              <a:t>5. </a:t>
            </a:r>
            <a:r>
              <a:rPr lang="en-US" sz="2400" b="1" dirty="0" err="1" smtClean="0">
                <a:solidFill>
                  <a:srgbClr val="0165E2"/>
                </a:solidFill>
                <a:latin typeface="Cambria" pitchFamily="18" charset="0"/>
              </a:rPr>
              <a:t>Tổ</a:t>
            </a:r>
            <a:r>
              <a:rPr lang="en-US" sz="2400" b="1" dirty="0" smtClean="0">
                <a:solidFill>
                  <a:srgbClr val="0165E2"/>
                </a:solidFill>
                <a:latin typeface="Cambria" pitchFamily="18" charset="0"/>
              </a:rPr>
              <a:t> </a:t>
            </a:r>
            <a:r>
              <a:rPr lang="en-US" sz="2400" b="1" dirty="0" err="1" smtClean="0">
                <a:solidFill>
                  <a:srgbClr val="0165E2"/>
                </a:solidFill>
                <a:latin typeface="Cambria" pitchFamily="18" charset="0"/>
              </a:rPr>
              <a:t>chức</a:t>
            </a:r>
            <a:r>
              <a:rPr lang="en-US" sz="2400" b="1" dirty="0" smtClean="0">
                <a:solidFill>
                  <a:srgbClr val="0165E2"/>
                </a:solidFill>
                <a:latin typeface="Cambria" pitchFamily="18" charset="0"/>
              </a:rPr>
              <a:t> </a:t>
            </a:r>
            <a:r>
              <a:rPr lang="en-US" sz="2400" b="1" dirty="0" err="1" smtClean="0">
                <a:solidFill>
                  <a:srgbClr val="0165E2"/>
                </a:solidFill>
                <a:latin typeface="Cambria" pitchFamily="18" charset="0"/>
              </a:rPr>
              <a:t>thực</a:t>
            </a:r>
            <a:r>
              <a:rPr lang="en-US" sz="2400" b="1" dirty="0" smtClean="0">
                <a:solidFill>
                  <a:srgbClr val="0165E2"/>
                </a:solidFill>
                <a:latin typeface="Cambria" pitchFamily="18" charset="0"/>
              </a:rPr>
              <a:t> </a:t>
            </a:r>
            <a:r>
              <a:rPr lang="en-US" sz="2400" b="1" dirty="0" err="1" smtClean="0">
                <a:solidFill>
                  <a:srgbClr val="0165E2"/>
                </a:solidFill>
                <a:latin typeface="Cambria" pitchFamily="18" charset="0"/>
              </a:rPr>
              <a:t>hiện</a:t>
            </a:r>
            <a:endParaRPr lang="en-US" sz="2400" b="1" dirty="0">
              <a:solidFill>
                <a:srgbClr val="0165E2"/>
              </a:solidFill>
              <a:latin typeface="Cambria" pitchFamily="18" charset="0"/>
            </a:endParaRPr>
          </a:p>
        </p:txBody>
      </p:sp>
      <p:sp>
        <p:nvSpPr>
          <p:cNvPr id="2" name="Rectangle 1"/>
          <p:cNvSpPr/>
          <p:nvPr/>
        </p:nvSpPr>
        <p:spPr>
          <a:xfrm>
            <a:off x="780255" y="1930051"/>
            <a:ext cx="7376773" cy="4416594"/>
          </a:xfrm>
          <a:prstGeom prst="rect">
            <a:avLst/>
          </a:prstGeom>
        </p:spPr>
        <p:txBody>
          <a:bodyPr wrap="square">
            <a:spAutoFit/>
          </a:bodyPr>
          <a:lstStyle/>
          <a:p>
            <a:pPr marL="290513" marR="0" lvl="0" indent="-290513" algn="just">
              <a:spcBef>
                <a:spcPts val="600"/>
              </a:spcBef>
              <a:spcAft>
                <a:spcPts val="600"/>
              </a:spcAft>
              <a:buFont typeface="Wingdings"/>
              <a:buChar char=""/>
            </a:pPr>
            <a:r>
              <a:rPr lang="vi-VN" sz="1700" b="1" dirty="0">
                <a:solidFill>
                  <a:srgbClr val="0165E2"/>
                </a:solidFill>
                <a:latin typeface="Cambria" pitchFamily="18" charset="0"/>
                <a:cs typeface="Calibri" panose="020F0502020204030204" pitchFamily="34" charset="0"/>
              </a:rPr>
              <a:t>Cục TTDL</a:t>
            </a:r>
            <a:r>
              <a:rPr lang="it-IT" sz="1700" b="1" dirty="0">
                <a:solidFill>
                  <a:srgbClr val="0165E2"/>
                </a:solidFill>
                <a:latin typeface="Cambria" pitchFamily="18" charset="0"/>
                <a:cs typeface="Calibri" panose="020F0502020204030204" pitchFamily="34" charset="0"/>
              </a:rPr>
              <a:t>: </a:t>
            </a:r>
            <a:r>
              <a:rPr lang="vi-VN" sz="1700" dirty="0">
                <a:solidFill>
                  <a:prstClr val="black"/>
                </a:solidFill>
                <a:latin typeface="Cambria" pitchFamily="18" charset="0"/>
                <a:cs typeface="Calibri" panose="020F0502020204030204" pitchFamily="34" charset="0"/>
              </a:rPr>
              <a:t>Xây dựng phương án; phiếu điều tra; thiết kế và chọn mẫu; chương t</a:t>
            </a:r>
            <a:r>
              <a:rPr lang="en-US" sz="1700" dirty="0">
                <a:solidFill>
                  <a:prstClr val="black"/>
                </a:solidFill>
                <a:latin typeface="Cambria" pitchFamily="18" charset="0"/>
                <a:cs typeface="Calibri" panose="020F0502020204030204" pitchFamily="34" charset="0"/>
              </a:rPr>
              <a:t>r</a:t>
            </a:r>
            <a:r>
              <a:rPr lang="vi-VN" sz="1700" dirty="0">
                <a:solidFill>
                  <a:prstClr val="black"/>
                </a:solidFill>
                <a:latin typeface="Cambria" pitchFamily="18" charset="0"/>
                <a:cs typeface="Calibri" panose="020F0502020204030204" pitchFamily="34" charset="0"/>
              </a:rPr>
              <a:t>ình phần mềm; biên soạn tài liệu hướng dẫn; tổ chức tập huấn;</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kiểm</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tra</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giám</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sát</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kiểm</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tra</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nghiệm</a:t>
            </a:r>
            <a:r>
              <a:rPr lang="en-US" sz="1700" dirty="0">
                <a:solidFill>
                  <a:prstClr val="black"/>
                </a:solidFill>
                <a:latin typeface="Cambria" pitchFamily="18" charset="0"/>
                <a:cs typeface="Calibri" panose="020F0502020204030204" pitchFamily="34" charset="0"/>
              </a:rPr>
              <a:t> </a:t>
            </a:r>
            <a:r>
              <a:rPr lang="en-US" sz="1700" dirty="0" err="1" smtClean="0">
                <a:solidFill>
                  <a:prstClr val="black"/>
                </a:solidFill>
                <a:latin typeface="Cambria" pitchFamily="18" charset="0"/>
                <a:cs typeface="Calibri" panose="020F0502020204030204" pitchFamily="34" charset="0"/>
              </a:rPr>
              <a:t>thu</a:t>
            </a:r>
            <a:r>
              <a:rPr lang="en-US" sz="1700" dirty="0" smtClean="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tính</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quyền</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số</a:t>
            </a:r>
            <a:r>
              <a:rPr lang="vi-VN" sz="1700" dirty="0">
                <a:solidFill>
                  <a:prstClr val="black"/>
                </a:solidFill>
                <a:latin typeface="Cambria" pitchFamily="18" charset="0"/>
                <a:cs typeface="Calibri" panose="020F0502020204030204" pitchFamily="34" charset="0"/>
              </a:rPr>
              <a:t>...</a:t>
            </a:r>
          </a:p>
          <a:p>
            <a:pPr marL="290513" marR="0" lvl="0" indent="-290513" algn="just">
              <a:spcBef>
                <a:spcPts val="600"/>
              </a:spcBef>
              <a:spcAft>
                <a:spcPts val="600"/>
              </a:spcAft>
              <a:buFont typeface="Wingdings"/>
              <a:buChar char=""/>
            </a:pPr>
            <a:r>
              <a:rPr lang="vi-VN" sz="1700" b="1" dirty="0">
                <a:solidFill>
                  <a:srgbClr val="0165E2"/>
                </a:solidFill>
                <a:latin typeface="Cambria" pitchFamily="18" charset="0"/>
                <a:cs typeface="Calibri" panose="020F0502020204030204" pitchFamily="34" charset="0"/>
              </a:rPr>
              <a:t>Vụ TKQG</a:t>
            </a:r>
            <a:r>
              <a:rPr lang="it-IT" sz="1700" b="1" dirty="0">
                <a:solidFill>
                  <a:srgbClr val="0165E2"/>
                </a:solidFill>
                <a:latin typeface="Cambria" pitchFamily="18" charset="0"/>
                <a:cs typeface="Calibri" panose="020F0502020204030204" pitchFamily="34" charset="0"/>
              </a:rPr>
              <a:t>: </a:t>
            </a:r>
            <a:r>
              <a:rPr lang="vi-VN" sz="1700" dirty="0">
                <a:solidFill>
                  <a:prstClr val="black"/>
                </a:solidFill>
                <a:latin typeface="Cambria" pitchFamily="18" charset="0"/>
                <a:cs typeface="Calibri" panose="020F0502020204030204" pitchFamily="34" charset="0"/>
              </a:rPr>
              <a:t>Xây dựng mẫu biểu tổng hợp, kiểm tra biểu, phân tích, công bố kết quả ĐT/Phối hợp với Cục TTDL xây dựng phương án, phiếu điều tra; </a:t>
            </a:r>
            <a:r>
              <a:rPr lang="en-US" sz="1700" dirty="0" err="1">
                <a:solidFill>
                  <a:prstClr val="black"/>
                </a:solidFill>
                <a:latin typeface="Cambria" pitchFamily="18" charset="0"/>
                <a:cs typeface="Calibri" panose="020F0502020204030204" pitchFamily="34" charset="0"/>
              </a:rPr>
              <a:t>tài</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liệu</a:t>
            </a:r>
            <a:r>
              <a:rPr lang="vi-VN" sz="1700" dirty="0">
                <a:solidFill>
                  <a:prstClr val="black"/>
                </a:solidFill>
                <a:latin typeface="Cambria" pitchFamily="18" charset="0"/>
                <a:cs typeface="Calibri" panose="020F0502020204030204" pitchFamily="34" charset="0"/>
              </a:rPr>
              <a:t> hướng dẫn;</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tổ</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chức</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tập</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huấn</a:t>
            </a:r>
            <a:r>
              <a:rPr lang="en-US" sz="1700" dirty="0">
                <a:solidFill>
                  <a:prstClr val="black"/>
                </a:solidFill>
                <a:latin typeface="Cambria" pitchFamily="18" charset="0"/>
                <a:cs typeface="Calibri" panose="020F0502020204030204" pitchFamily="34" charset="0"/>
              </a:rPr>
              <a:t>;</a:t>
            </a:r>
            <a:r>
              <a:rPr lang="vi-VN" sz="1700" dirty="0">
                <a:solidFill>
                  <a:prstClr val="black"/>
                </a:solidFill>
                <a:latin typeface="Cambria" pitchFamily="18" charset="0"/>
                <a:cs typeface="Calibri" panose="020F0502020204030204" pitchFamily="34" charset="0"/>
              </a:rPr>
              <a:t> kiểm tra, giám sát; nghiệm thu...</a:t>
            </a:r>
          </a:p>
          <a:p>
            <a:pPr marL="290513" marR="0" lvl="0" indent="-290513" algn="just">
              <a:spcBef>
                <a:spcPts val="600"/>
              </a:spcBef>
              <a:spcAft>
                <a:spcPts val="600"/>
              </a:spcAft>
              <a:buFont typeface="Wingdings"/>
              <a:buChar char=""/>
            </a:pPr>
            <a:r>
              <a:rPr lang="vi-VN" sz="1700" b="1" dirty="0">
                <a:solidFill>
                  <a:srgbClr val="0165E2"/>
                </a:solidFill>
                <a:latin typeface="Cambria" pitchFamily="18" charset="0"/>
                <a:cs typeface="Calibri" panose="020F0502020204030204" pitchFamily="34" charset="0"/>
              </a:rPr>
              <a:t>Vụ KHTC</a:t>
            </a:r>
            <a:r>
              <a:rPr lang="it-IT" sz="1700" b="1" dirty="0">
                <a:solidFill>
                  <a:srgbClr val="0165E2"/>
                </a:solidFill>
                <a:latin typeface="Cambria" pitchFamily="18" charset="0"/>
                <a:cs typeface="Calibri" panose="020F0502020204030204" pitchFamily="34" charset="0"/>
              </a:rPr>
              <a:t>: </a:t>
            </a:r>
            <a:r>
              <a:rPr lang="vi-VN" sz="1700" dirty="0">
                <a:solidFill>
                  <a:prstClr val="black"/>
                </a:solidFill>
                <a:latin typeface="Cambria" pitchFamily="18" charset="0"/>
                <a:cs typeface="Calibri" panose="020F0502020204030204" pitchFamily="34" charset="0"/>
              </a:rPr>
              <a:t>Dự trù</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và</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đảm</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bảo</a:t>
            </a:r>
            <a:r>
              <a:rPr lang="en-US" sz="1700" dirty="0">
                <a:solidFill>
                  <a:prstClr val="black"/>
                </a:solidFill>
                <a:latin typeface="Cambria" pitchFamily="18" charset="0"/>
                <a:cs typeface="Calibri" panose="020F0502020204030204" pitchFamily="34" charset="0"/>
              </a:rPr>
              <a:t> </a:t>
            </a:r>
            <a:r>
              <a:rPr lang="vi-VN" sz="1700" dirty="0">
                <a:solidFill>
                  <a:prstClr val="black"/>
                </a:solidFill>
                <a:latin typeface="Cambria" pitchFamily="18" charset="0"/>
                <a:cs typeface="Calibri" panose="020F0502020204030204" pitchFamily="34" charset="0"/>
              </a:rPr>
              <a:t>kinh phí điều tra; hướng dẫn </a:t>
            </a:r>
            <a:r>
              <a:rPr lang="en-US" sz="1700" dirty="0" err="1">
                <a:solidFill>
                  <a:prstClr val="black"/>
                </a:solidFill>
                <a:latin typeface="Cambria" pitchFamily="18" charset="0"/>
                <a:cs typeface="Calibri" panose="020F0502020204030204" pitchFamily="34" charset="0"/>
              </a:rPr>
              <a:t>định</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mức</a:t>
            </a:r>
            <a:r>
              <a:rPr lang="en-US" sz="1700" dirty="0">
                <a:solidFill>
                  <a:prstClr val="black"/>
                </a:solidFill>
                <a:latin typeface="Cambria" pitchFamily="18" charset="0"/>
                <a:cs typeface="Calibri" panose="020F0502020204030204" pitchFamily="34" charset="0"/>
              </a:rPr>
              <a:t> chi </a:t>
            </a:r>
            <a:r>
              <a:rPr lang="en-US" sz="1700" dirty="0" err="1">
                <a:solidFill>
                  <a:prstClr val="black"/>
                </a:solidFill>
                <a:latin typeface="Cambria" pitchFamily="18" charset="0"/>
                <a:cs typeface="Calibri" panose="020F0502020204030204" pitchFamily="34" charset="0"/>
              </a:rPr>
              <a:t>tiêu</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cấp</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phát</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kinh</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phí</a:t>
            </a:r>
            <a:r>
              <a:rPr lang="vi-VN" sz="1700" dirty="0">
                <a:solidFill>
                  <a:prstClr val="black"/>
                </a:solidFill>
                <a:latin typeface="Cambria" pitchFamily="18" charset="0"/>
                <a:cs typeface="Calibri" panose="020F0502020204030204" pitchFamily="34" charset="0"/>
              </a:rPr>
              <a:t>...</a:t>
            </a:r>
          </a:p>
          <a:p>
            <a:pPr marL="290513" marR="0" lvl="0" indent="-290513" algn="just">
              <a:spcBef>
                <a:spcPts val="600"/>
              </a:spcBef>
              <a:spcAft>
                <a:spcPts val="600"/>
              </a:spcAft>
              <a:buFont typeface="Wingdings"/>
              <a:buChar char=""/>
            </a:pPr>
            <a:r>
              <a:rPr lang="vi-VN" sz="1700" b="1" dirty="0">
                <a:solidFill>
                  <a:srgbClr val="0165E2"/>
                </a:solidFill>
                <a:latin typeface="Cambria" pitchFamily="18" charset="0"/>
                <a:cs typeface="Calibri" panose="020F0502020204030204" pitchFamily="34" charset="0"/>
              </a:rPr>
              <a:t>VPTC</a:t>
            </a:r>
            <a:r>
              <a:rPr lang="it-IT" sz="1700" b="1" dirty="0">
                <a:solidFill>
                  <a:srgbClr val="0165E2"/>
                </a:solidFill>
                <a:latin typeface="Cambria" pitchFamily="18" charset="0"/>
                <a:cs typeface="Calibri" panose="020F0502020204030204" pitchFamily="34" charset="0"/>
              </a:rPr>
              <a:t>: </a:t>
            </a:r>
            <a:r>
              <a:rPr lang="vi-VN" sz="1700" dirty="0">
                <a:solidFill>
                  <a:prstClr val="black"/>
                </a:solidFill>
                <a:latin typeface="Cambria" pitchFamily="18" charset="0"/>
                <a:cs typeface="Calibri" panose="020F0502020204030204" pitchFamily="34" charset="0"/>
              </a:rPr>
              <a:t>T</a:t>
            </a:r>
            <a:r>
              <a:rPr lang="en-US" sz="1700" dirty="0">
                <a:solidFill>
                  <a:prstClr val="black"/>
                </a:solidFill>
                <a:latin typeface="Cambria" pitchFamily="18" charset="0"/>
                <a:cs typeface="Calibri" panose="020F0502020204030204" pitchFamily="34" charset="0"/>
              </a:rPr>
              <a:t>ổ </a:t>
            </a:r>
            <a:r>
              <a:rPr lang="en-US" sz="1700" dirty="0" err="1">
                <a:solidFill>
                  <a:prstClr val="black"/>
                </a:solidFill>
                <a:latin typeface="Cambria" pitchFamily="18" charset="0"/>
                <a:cs typeface="Calibri" panose="020F0502020204030204" pitchFamily="34" charset="0"/>
              </a:rPr>
              <a:t>chức</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hội</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nghị</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tập</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huấn</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cấp</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Trung</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ương</a:t>
            </a:r>
            <a:r>
              <a:rPr lang="en-US" sz="1700" dirty="0">
                <a:solidFill>
                  <a:prstClr val="black"/>
                </a:solidFill>
                <a:latin typeface="Cambria" pitchFamily="18" charset="0"/>
                <a:cs typeface="Calibri" panose="020F0502020204030204" pitchFamily="34" charset="0"/>
              </a:rPr>
              <a:t>.</a:t>
            </a:r>
            <a:endParaRPr lang="vi-VN" sz="1700" dirty="0">
              <a:solidFill>
                <a:prstClr val="black"/>
              </a:solidFill>
              <a:latin typeface="Cambria" pitchFamily="18" charset="0"/>
              <a:cs typeface="Calibri" panose="020F0502020204030204" pitchFamily="34" charset="0"/>
            </a:endParaRPr>
          </a:p>
          <a:p>
            <a:pPr marL="290513" marR="0" lvl="0" indent="-290513" algn="just">
              <a:spcBef>
                <a:spcPts val="600"/>
              </a:spcBef>
              <a:spcAft>
                <a:spcPts val="600"/>
              </a:spcAft>
              <a:buFont typeface="Wingdings"/>
              <a:buChar char=""/>
            </a:pPr>
            <a:r>
              <a:rPr lang="vi-VN" sz="1700" b="1" dirty="0">
                <a:solidFill>
                  <a:srgbClr val="0165E2"/>
                </a:solidFill>
                <a:latin typeface="Cambria" pitchFamily="18" charset="0"/>
                <a:cs typeface="Calibri" panose="020F0502020204030204" pitchFamily="34" charset="0"/>
              </a:rPr>
              <a:t>Vụ PCTT</a:t>
            </a:r>
            <a:r>
              <a:rPr lang="en-US" sz="1700" b="1" dirty="0">
                <a:solidFill>
                  <a:srgbClr val="0165E2"/>
                </a:solidFill>
                <a:latin typeface="Cambria" pitchFamily="18" charset="0"/>
                <a:cs typeface="Calibri" panose="020F0502020204030204" pitchFamily="34" charset="0"/>
              </a:rPr>
              <a:t>: </a:t>
            </a:r>
            <a:r>
              <a:rPr lang="vi-VN" sz="1700" dirty="0">
                <a:solidFill>
                  <a:prstClr val="black"/>
                </a:solidFill>
                <a:latin typeface="Cambria" pitchFamily="18" charset="0"/>
                <a:cs typeface="Calibri" panose="020F0502020204030204" pitchFamily="34" charset="0"/>
              </a:rPr>
              <a:t>T</a:t>
            </a:r>
            <a:r>
              <a:rPr lang="en-US" sz="1700" dirty="0">
                <a:solidFill>
                  <a:prstClr val="black"/>
                </a:solidFill>
                <a:latin typeface="Cambria" pitchFamily="18" charset="0"/>
                <a:cs typeface="Calibri" panose="020F0502020204030204" pitchFamily="34" charset="0"/>
              </a:rPr>
              <a:t>ổ </a:t>
            </a:r>
            <a:r>
              <a:rPr lang="en-US" sz="1700" dirty="0" err="1">
                <a:solidFill>
                  <a:prstClr val="black"/>
                </a:solidFill>
                <a:latin typeface="Cambria" pitchFamily="18" charset="0"/>
                <a:cs typeface="Calibri" panose="020F0502020204030204" pitchFamily="34" charset="0"/>
              </a:rPr>
              <a:t>chức</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thực</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hiện</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thanh</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tra</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kiểm</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tra</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cuộc</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điều</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tra</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theo</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kế</a:t>
            </a:r>
            <a:r>
              <a:rPr lang="en-US" sz="1700" dirty="0">
                <a:solidFill>
                  <a:prstClr val="black"/>
                </a:solidFill>
                <a:latin typeface="Cambria" pitchFamily="18" charset="0"/>
                <a:cs typeface="Calibri" panose="020F0502020204030204" pitchFamily="34" charset="0"/>
              </a:rPr>
              <a:t> </a:t>
            </a:r>
            <a:r>
              <a:rPr lang="en-US" sz="1700" dirty="0" err="1">
                <a:solidFill>
                  <a:prstClr val="black"/>
                </a:solidFill>
                <a:latin typeface="Cambria" pitchFamily="18" charset="0"/>
                <a:cs typeface="Calibri" panose="020F0502020204030204" pitchFamily="34" charset="0"/>
              </a:rPr>
              <a:t>hoạch</a:t>
            </a:r>
            <a:r>
              <a:rPr lang="en-US" sz="1700" dirty="0">
                <a:solidFill>
                  <a:prstClr val="black"/>
                </a:solidFill>
                <a:latin typeface="Cambria" pitchFamily="18" charset="0"/>
                <a:cs typeface="Calibri" panose="020F0502020204030204" pitchFamily="34" charset="0"/>
              </a:rPr>
              <a:t> </a:t>
            </a:r>
            <a:endParaRPr lang="vi-VN" sz="1700" dirty="0">
              <a:solidFill>
                <a:prstClr val="black"/>
              </a:solidFill>
              <a:latin typeface="Cambria" pitchFamily="18" charset="0"/>
              <a:cs typeface="Calibri" panose="020F0502020204030204" pitchFamily="34" charset="0"/>
            </a:endParaRPr>
          </a:p>
          <a:p>
            <a:pPr marL="290513" marR="0" lvl="0" indent="-290513" algn="just">
              <a:spcBef>
                <a:spcPts val="600"/>
              </a:spcBef>
              <a:spcAft>
                <a:spcPts val="600"/>
              </a:spcAft>
              <a:buFont typeface="Wingdings"/>
              <a:buChar char=""/>
            </a:pPr>
            <a:r>
              <a:rPr lang="vi-VN" sz="1700" b="1" dirty="0">
                <a:solidFill>
                  <a:srgbClr val="0165E2"/>
                </a:solidFill>
                <a:latin typeface="Cambria" pitchFamily="18" charset="0"/>
                <a:cs typeface="Calibri" panose="020F0502020204030204" pitchFamily="34" charset="0"/>
              </a:rPr>
              <a:t>CTK</a:t>
            </a:r>
            <a:r>
              <a:rPr lang="vi-VN" sz="1700" dirty="0">
                <a:solidFill>
                  <a:prstClr val="black"/>
                </a:solidFill>
                <a:latin typeface="Cambria" pitchFamily="18" charset="0"/>
                <a:cs typeface="Calibri" panose="020F0502020204030204" pitchFamily="34" charset="0"/>
              </a:rPr>
              <a:t>: </a:t>
            </a:r>
            <a:r>
              <a:rPr lang="en-US" sz="1700" dirty="0">
                <a:solidFill>
                  <a:prstClr val="black"/>
                </a:solidFill>
                <a:latin typeface="Cambria" pitchFamily="18" charset="0"/>
                <a:cs typeface="Calibri" panose="020F0502020204030204" pitchFamily="34" charset="0"/>
              </a:rPr>
              <a:t>T</a:t>
            </a:r>
            <a:r>
              <a:rPr lang="vi-VN" sz="1700" dirty="0">
                <a:solidFill>
                  <a:prstClr val="black"/>
                </a:solidFill>
                <a:latin typeface="Cambria" pitchFamily="18" charset="0"/>
                <a:cs typeface="Calibri" panose="020F0502020204030204" pitchFamily="34" charset="0"/>
              </a:rPr>
              <a:t>ổ chức, chỉ đạo toàn diện cuộc điều tra trên địa bàn tỉnh, thành phố </a:t>
            </a:r>
          </a:p>
          <a:p>
            <a:pPr marL="290513" marR="0" lvl="0" indent="-290513" algn="just">
              <a:spcBef>
                <a:spcPts val="600"/>
              </a:spcBef>
              <a:spcAft>
                <a:spcPts val="600"/>
              </a:spcAft>
              <a:buFont typeface="Wingdings"/>
              <a:buChar char=""/>
            </a:pPr>
            <a:r>
              <a:rPr lang="vi-VN" sz="1700" b="1" dirty="0">
                <a:solidFill>
                  <a:srgbClr val="0165E2"/>
                </a:solidFill>
                <a:latin typeface="Cambria" pitchFamily="18" charset="0"/>
                <a:cs typeface="Calibri" panose="020F0502020204030204" pitchFamily="34" charset="0"/>
              </a:rPr>
              <a:t>CCTK: </a:t>
            </a:r>
            <a:r>
              <a:rPr lang="vi-VN" sz="1700" dirty="0">
                <a:solidFill>
                  <a:prstClr val="black"/>
                </a:solidFill>
                <a:latin typeface="Cambria" pitchFamily="18" charset="0"/>
                <a:cs typeface="Calibri" panose="020F0502020204030204" pitchFamily="34" charset="0"/>
              </a:rPr>
              <a:t>Hướng dẫn ĐTV thực hiện nhiệm vụ; tham gia giám sát công tác điều tra ở địa bàn...</a:t>
            </a:r>
          </a:p>
        </p:txBody>
      </p:sp>
    </p:spTree>
    <p:extLst>
      <p:ext uri="{BB962C8B-B14F-4D97-AF65-F5344CB8AC3E}">
        <p14:creationId xmlns:p14="http://schemas.microsoft.com/office/powerpoint/2010/main" val="946985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76" name="Graphic 275">
            <a:extLst>
              <a:ext uri="{FF2B5EF4-FFF2-40B4-BE49-F238E27FC236}">
                <a16:creationId xmlns:a16="http://schemas.microsoft.com/office/drawing/2014/main" xmlns="" id="{AACF7873-110A-4C8B-8D14-132B0CF8AA5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62050" y="4669388"/>
            <a:ext cx="4624160" cy="2216736"/>
          </a:xfrm>
          <a:prstGeom prst="rect">
            <a:avLst/>
          </a:prstGeom>
        </p:spPr>
      </p:pic>
      <p:sp>
        <p:nvSpPr>
          <p:cNvPr id="2" name="Title 1"/>
          <p:cNvSpPr>
            <a:spLocks noGrp="1"/>
          </p:cNvSpPr>
          <p:nvPr>
            <p:ph type="title"/>
          </p:nvPr>
        </p:nvSpPr>
        <p:spPr>
          <a:xfrm>
            <a:off x="2401794" y="2244062"/>
            <a:ext cx="11591925" cy="1357313"/>
          </a:xfrm>
        </p:spPr>
        <p:txBody>
          <a:bodyPr>
            <a:normAutofit/>
          </a:bodyPr>
          <a:lstStyle/>
          <a:p>
            <a:r>
              <a:rPr lang="en-US" sz="6000" dirty="0" smtClean="0">
                <a:latin typeface="Cambria" pitchFamily="18" charset="0"/>
              </a:rPr>
              <a:t>TRÂN TRỌNG CẢM ƠN!</a:t>
            </a:r>
            <a:endParaRPr lang="vi-VN" sz="6000" dirty="0">
              <a:latin typeface="Cambria" pitchFamily="18" charset="0"/>
            </a:endParaRPr>
          </a:p>
        </p:txBody>
      </p:sp>
    </p:spTree>
    <p:extLst>
      <p:ext uri="{BB962C8B-B14F-4D97-AF65-F5344CB8AC3E}">
        <p14:creationId xmlns:p14="http://schemas.microsoft.com/office/powerpoint/2010/main" val="2599196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59625A3-EAB5-4353-A2E2-DFF00C93C515}"/>
              </a:ext>
            </a:extLst>
          </p:cNvPr>
          <p:cNvSpPr/>
          <p:nvPr/>
        </p:nvSpPr>
        <p:spPr>
          <a:xfrm>
            <a:off x="0" y="12879"/>
            <a:ext cx="12192000" cy="6858000"/>
          </a:xfrm>
          <a:prstGeom prst="rect">
            <a:avLst/>
          </a:prstGeom>
          <a:gradFill>
            <a:gsLst>
              <a:gs pos="100000">
                <a:srgbClr val="29487D"/>
              </a:gs>
              <a:gs pos="0">
                <a:srgbClr val="3C589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xmlns="" id="{630470CC-75D1-4E73-9F9D-60745A51609D}"/>
              </a:ext>
            </a:extLst>
          </p:cNvPr>
          <p:cNvSpPr txBox="1"/>
          <p:nvPr/>
        </p:nvSpPr>
        <p:spPr>
          <a:xfrm>
            <a:off x="1054011" y="5946393"/>
            <a:ext cx="7690743" cy="830898"/>
          </a:xfrm>
          <a:prstGeom prst="rect">
            <a:avLst/>
          </a:prstGeom>
          <a:noFill/>
        </p:spPr>
        <p:txBody>
          <a:bodyPr wrap="square" lIns="91332" tIns="45671" rIns="91332" bIns="45671" rtlCol="0">
            <a:spAutoFit/>
          </a:bodyPr>
          <a:lstStyle/>
          <a:p>
            <a:r>
              <a:rPr lang="en-US" sz="2400" dirty="0" err="1">
                <a:solidFill>
                  <a:srgbClr val="FFFF00"/>
                </a:solidFill>
                <a:latin typeface="Times New Roman" pitchFamily="18" charset="0"/>
                <a:ea typeface="Tahoma" pitchFamily="34" charset="0"/>
                <a:cs typeface="Times New Roman" pitchFamily="18" charset="0"/>
              </a:rPr>
              <a:t>Người</a:t>
            </a:r>
            <a:r>
              <a:rPr lang="en-US" sz="2400" dirty="0">
                <a:solidFill>
                  <a:srgbClr val="FFFF00"/>
                </a:solidFill>
                <a:latin typeface="Times New Roman" pitchFamily="18" charset="0"/>
                <a:ea typeface="Tahoma" pitchFamily="34" charset="0"/>
                <a:cs typeface="Times New Roman" pitchFamily="18" charset="0"/>
              </a:rPr>
              <a:t> </a:t>
            </a:r>
            <a:r>
              <a:rPr lang="en-US" sz="2400" dirty="0" err="1">
                <a:solidFill>
                  <a:srgbClr val="FFFF00"/>
                </a:solidFill>
                <a:latin typeface="Times New Roman" pitchFamily="18" charset="0"/>
                <a:ea typeface="Tahoma" pitchFamily="34" charset="0"/>
                <a:cs typeface="Times New Roman" pitchFamily="18" charset="0"/>
              </a:rPr>
              <a:t>trình</a:t>
            </a:r>
            <a:r>
              <a:rPr lang="en-US" sz="2400" dirty="0">
                <a:solidFill>
                  <a:srgbClr val="FFFF00"/>
                </a:solidFill>
                <a:latin typeface="Times New Roman" pitchFamily="18" charset="0"/>
                <a:ea typeface="Tahoma" pitchFamily="34" charset="0"/>
                <a:cs typeface="Times New Roman" pitchFamily="18" charset="0"/>
              </a:rPr>
              <a:t> </a:t>
            </a:r>
            <a:r>
              <a:rPr lang="en-US" sz="2400" dirty="0" err="1">
                <a:solidFill>
                  <a:srgbClr val="FFFF00"/>
                </a:solidFill>
                <a:latin typeface="Times New Roman" pitchFamily="18" charset="0"/>
                <a:ea typeface="Tahoma" pitchFamily="34" charset="0"/>
                <a:cs typeface="Times New Roman" pitchFamily="18" charset="0"/>
              </a:rPr>
              <a:t>bày</a:t>
            </a:r>
            <a:r>
              <a:rPr lang="en-US" sz="2400" dirty="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Trần</a:t>
            </a:r>
            <a:r>
              <a:rPr lang="en-US" sz="2400" dirty="0" smtClean="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Thị</a:t>
            </a:r>
            <a:r>
              <a:rPr lang="en-US" sz="2400" dirty="0" smtClean="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Bài</a:t>
            </a:r>
            <a:endParaRPr lang="en-US" sz="2400" dirty="0">
              <a:solidFill>
                <a:srgbClr val="FFFF00"/>
              </a:solidFill>
              <a:latin typeface="Times New Roman" pitchFamily="18" charset="0"/>
              <a:ea typeface="Tahoma" pitchFamily="34" charset="0"/>
              <a:cs typeface="Times New Roman" pitchFamily="18" charset="0"/>
            </a:endParaRPr>
          </a:p>
          <a:p>
            <a:r>
              <a:rPr lang="en-US" sz="2400" dirty="0" err="1" smtClean="0">
                <a:solidFill>
                  <a:srgbClr val="FFFF00"/>
                </a:solidFill>
                <a:latin typeface="Times New Roman" pitchFamily="18" charset="0"/>
                <a:ea typeface="Tahoma" pitchFamily="34" charset="0"/>
                <a:cs typeface="Times New Roman" pitchFamily="18" charset="0"/>
              </a:rPr>
              <a:t>Phòng</a:t>
            </a:r>
            <a:r>
              <a:rPr lang="en-US" sz="2400" dirty="0" smtClean="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Thống</a:t>
            </a:r>
            <a:r>
              <a:rPr lang="en-US" sz="2400" dirty="0" smtClean="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kê</a:t>
            </a:r>
            <a:r>
              <a:rPr lang="en-US" sz="2400" dirty="0" smtClean="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Tổng</a:t>
            </a:r>
            <a:r>
              <a:rPr lang="en-US" sz="2400" dirty="0" smtClean="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hợp</a:t>
            </a:r>
            <a:r>
              <a:rPr lang="en-US" sz="2400" dirty="0" smtClean="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Cục</a:t>
            </a:r>
            <a:r>
              <a:rPr lang="en-US" sz="2400" dirty="0" smtClean="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Thống</a:t>
            </a:r>
            <a:r>
              <a:rPr lang="en-US" sz="2400" dirty="0" smtClean="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kê</a:t>
            </a:r>
            <a:r>
              <a:rPr lang="en-US" sz="2400" dirty="0" smtClean="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tỉnh</a:t>
            </a:r>
            <a:r>
              <a:rPr lang="en-US" sz="2400" dirty="0" smtClean="0">
                <a:solidFill>
                  <a:srgbClr val="FFFF00"/>
                </a:solidFill>
                <a:latin typeface="Times New Roman" pitchFamily="18" charset="0"/>
                <a:ea typeface="Tahoma" pitchFamily="34" charset="0"/>
                <a:cs typeface="Times New Roman" pitchFamily="18" charset="0"/>
              </a:rPr>
              <a:t> </a:t>
            </a:r>
            <a:r>
              <a:rPr lang="en-US" sz="2400" dirty="0" err="1" smtClean="0">
                <a:solidFill>
                  <a:srgbClr val="FFFF00"/>
                </a:solidFill>
                <a:latin typeface="Times New Roman" pitchFamily="18" charset="0"/>
                <a:ea typeface="Tahoma" pitchFamily="34" charset="0"/>
                <a:cs typeface="Times New Roman" pitchFamily="18" charset="0"/>
              </a:rPr>
              <a:t>Gia</a:t>
            </a:r>
            <a:r>
              <a:rPr lang="en-US" sz="2400" dirty="0" smtClean="0">
                <a:solidFill>
                  <a:srgbClr val="FFFF00"/>
                </a:solidFill>
                <a:latin typeface="Times New Roman" pitchFamily="18" charset="0"/>
                <a:ea typeface="Tahoma" pitchFamily="34" charset="0"/>
                <a:cs typeface="Times New Roman" pitchFamily="18" charset="0"/>
              </a:rPr>
              <a:t> Lai</a:t>
            </a:r>
            <a:endParaRPr lang="en-US" sz="2400" dirty="0">
              <a:solidFill>
                <a:srgbClr val="FFFF00"/>
              </a:solidFill>
              <a:latin typeface="Times New Roman" pitchFamily="18" charset="0"/>
              <a:ea typeface="Tahoma" pitchFamily="34" charset="0"/>
              <a:cs typeface="Times New Roman" pitchFamily="18" charset="0"/>
            </a:endParaRPr>
          </a:p>
        </p:txBody>
      </p:sp>
      <p:sp>
        <p:nvSpPr>
          <p:cNvPr id="18" name="Freeform: Shape 17">
            <a:extLst>
              <a:ext uri="{FF2B5EF4-FFF2-40B4-BE49-F238E27FC236}">
                <a16:creationId xmlns:a16="http://schemas.microsoft.com/office/drawing/2014/main" xmlns="" id="{0949DD38-318F-4094-8B52-A55165340647}"/>
              </a:ext>
            </a:extLst>
          </p:cNvPr>
          <p:cNvSpPr/>
          <p:nvPr/>
        </p:nvSpPr>
        <p:spPr>
          <a:xfrm>
            <a:off x="6849974" y="2486798"/>
            <a:ext cx="5342026" cy="4371207"/>
          </a:xfrm>
          <a:custGeom>
            <a:avLst/>
            <a:gdLst>
              <a:gd name="connsiteX0" fmla="*/ 4934857 w 6253388"/>
              <a:gd name="connsiteY0" fmla="*/ 0 h 5407721"/>
              <a:gd name="connsiteX1" fmla="*/ 6168155 w 6253388"/>
              <a:gd name="connsiteY1" fmla="*/ 155362 h 5407721"/>
              <a:gd name="connsiteX2" fmla="*/ 6253388 w 6253388"/>
              <a:gd name="connsiteY2" fmla="*/ 179566 h 5407721"/>
              <a:gd name="connsiteX3" fmla="*/ 6253388 w 6253388"/>
              <a:gd name="connsiteY3" fmla="*/ 5407721 h 5407721"/>
              <a:gd name="connsiteX4" fmla="*/ 23068 w 6253388"/>
              <a:gd name="connsiteY4" fmla="*/ 5407721 h 5407721"/>
              <a:gd name="connsiteX5" fmla="*/ 6421 w 6253388"/>
              <a:gd name="connsiteY5" fmla="*/ 5188804 h 5407721"/>
              <a:gd name="connsiteX6" fmla="*/ 0 w 6253388"/>
              <a:gd name="connsiteY6" fmla="*/ 4934857 h 5407721"/>
              <a:gd name="connsiteX7" fmla="*/ 4934857 w 6253388"/>
              <a:gd name="connsiteY7" fmla="*/ 0 h 540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88" h="5407721">
                <a:moveTo>
                  <a:pt x="4934857" y="0"/>
                </a:moveTo>
                <a:cubicBezTo>
                  <a:pt x="5360708" y="0"/>
                  <a:pt x="5773960" y="53941"/>
                  <a:pt x="6168155" y="155362"/>
                </a:cubicBezTo>
                <a:lnTo>
                  <a:pt x="6253388" y="179566"/>
                </a:lnTo>
                <a:lnTo>
                  <a:pt x="6253388" y="5407721"/>
                </a:lnTo>
                <a:lnTo>
                  <a:pt x="23068" y="5407721"/>
                </a:lnTo>
                <a:lnTo>
                  <a:pt x="6421" y="5188804"/>
                </a:lnTo>
                <a:cubicBezTo>
                  <a:pt x="2158" y="5104694"/>
                  <a:pt x="0" y="5020027"/>
                  <a:pt x="0" y="4934857"/>
                </a:cubicBezTo>
                <a:cubicBezTo>
                  <a:pt x="0" y="2209411"/>
                  <a:pt x="2209411" y="0"/>
                  <a:pt x="493485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solidFill>
                <a:schemeClr val="bg1"/>
              </a:solidFill>
            </a:endParaRPr>
          </a:p>
        </p:txBody>
      </p:sp>
      <p:sp>
        <p:nvSpPr>
          <p:cNvPr id="10" name="Arc 9">
            <a:extLst>
              <a:ext uri="{FF2B5EF4-FFF2-40B4-BE49-F238E27FC236}">
                <a16:creationId xmlns:a16="http://schemas.microsoft.com/office/drawing/2014/main" xmlns="" id="{E92FA2A8-9826-4D0B-ACA5-967B6DE0EED3}"/>
              </a:ext>
            </a:extLst>
          </p:cNvPr>
          <p:cNvSpPr/>
          <p:nvPr/>
        </p:nvSpPr>
        <p:spPr>
          <a:xfrm>
            <a:off x="5994402" y="1333500"/>
            <a:ext cx="10210107" cy="10382674"/>
          </a:xfrm>
          <a:prstGeom prst="arc">
            <a:avLst>
              <a:gd name="adj1" fmla="val 10390550"/>
              <a:gd name="adj2" fmla="val 12996755"/>
            </a:avLst>
          </a:prstGeom>
          <a:noFill/>
          <a:ln>
            <a:solidFill>
              <a:srgbClr val="9CB2CE"/>
            </a:solidFill>
          </a:ln>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solidFill>
                <a:schemeClr val="bg1"/>
              </a:solidFill>
            </a:endParaRPr>
          </a:p>
        </p:txBody>
      </p:sp>
      <p:sp>
        <p:nvSpPr>
          <p:cNvPr id="11" name="Arc 10">
            <a:extLst>
              <a:ext uri="{FF2B5EF4-FFF2-40B4-BE49-F238E27FC236}">
                <a16:creationId xmlns:a16="http://schemas.microsoft.com/office/drawing/2014/main" xmlns="" id="{1BB61B23-9C0A-47B6-8240-0C3DA0FB8FF4}"/>
              </a:ext>
            </a:extLst>
          </p:cNvPr>
          <p:cNvSpPr/>
          <p:nvPr/>
        </p:nvSpPr>
        <p:spPr>
          <a:xfrm>
            <a:off x="6096004" y="1803400"/>
            <a:ext cx="10108507" cy="9912774"/>
          </a:xfrm>
          <a:prstGeom prst="arc">
            <a:avLst>
              <a:gd name="adj1" fmla="val 15256231"/>
              <a:gd name="adj2" fmla="val 17372137"/>
            </a:avLst>
          </a:prstGeom>
          <a:noFill/>
          <a:ln>
            <a:solidFill>
              <a:srgbClr val="9CB2CE"/>
            </a:solidFill>
          </a:ln>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solidFill>
                <a:schemeClr val="bg1"/>
              </a:solidFill>
            </a:endParaRPr>
          </a:p>
        </p:txBody>
      </p:sp>
      <p:pic>
        <p:nvPicPr>
          <p:cNvPr id="69" name="Graphic 68">
            <a:extLst>
              <a:ext uri="{FF2B5EF4-FFF2-40B4-BE49-F238E27FC236}">
                <a16:creationId xmlns:a16="http://schemas.microsoft.com/office/drawing/2014/main" xmlns="" id="{8E3C0E8E-8654-4855-B599-01564EDC13C2}"/>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7854872" y="5084382"/>
            <a:ext cx="3018598" cy="1989531"/>
          </a:xfrm>
          <a:prstGeom prst="rect">
            <a:avLst/>
          </a:prstGeom>
        </p:spPr>
      </p:pic>
      <p:sp>
        <p:nvSpPr>
          <p:cNvPr id="35" name="Title 1"/>
          <p:cNvSpPr>
            <a:spLocks noGrp="1"/>
          </p:cNvSpPr>
          <p:nvPr>
            <p:ph type="ctrTitle"/>
          </p:nvPr>
        </p:nvSpPr>
        <p:spPr>
          <a:xfrm>
            <a:off x="-1" y="1046380"/>
            <a:ext cx="12330221" cy="1249295"/>
          </a:xfrm>
        </p:spPr>
        <p:txBody>
          <a:bodyPr>
            <a:noAutofit/>
          </a:bodyPr>
          <a:lstStyle/>
          <a:p>
            <a:pPr>
              <a:lnSpc>
                <a:spcPct val="100000"/>
              </a:lnSpc>
              <a:spcBef>
                <a:spcPts val="0"/>
              </a:spcBef>
            </a:pPr>
            <a:r>
              <a:rPr lang="cy-GB" sz="5400" b="1" dirty="0" smtClean="0">
                <a:solidFill>
                  <a:schemeClr val="bg1"/>
                </a:solidFill>
                <a:latin typeface="+mj-lt"/>
              </a:rPr>
              <a:t>PHƯƠNG ÁN ĐIỀU </a:t>
            </a:r>
            <a:r>
              <a:rPr lang="cy-GB" sz="5400" b="1" dirty="0">
                <a:solidFill>
                  <a:schemeClr val="bg1"/>
                </a:solidFill>
                <a:latin typeface="+mj-lt"/>
              </a:rPr>
              <a:t>TRA ĐƠN VỊ SỰ NGHIỆP VÀ TỔ CHỨC VÔ VỊ LỢI</a:t>
            </a:r>
            <a:endParaRPr lang="en-US" sz="5400" b="1" dirty="0">
              <a:solidFill>
                <a:schemeClr val="bg1"/>
              </a:solidFill>
              <a:latin typeface="+mj-lt"/>
            </a:endParaRPr>
          </a:p>
        </p:txBody>
      </p:sp>
      <p:cxnSp>
        <p:nvCxnSpPr>
          <p:cNvPr id="36" name="Straight Connector 35"/>
          <p:cNvCxnSpPr/>
          <p:nvPr/>
        </p:nvCxnSpPr>
        <p:spPr>
          <a:xfrm>
            <a:off x="4974888" y="2373658"/>
            <a:ext cx="23310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Graphic 12">
            <a:extLst>
              <a:ext uri="{FF2B5EF4-FFF2-40B4-BE49-F238E27FC236}">
                <a16:creationId xmlns:a16="http://schemas.microsoft.com/office/drawing/2014/main" xmlns="" id="{03DE12D4-D0B2-4A1F-BFB4-F93A2C8A34EE}"/>
              </a:ext>
            </a:extLst>
          </p:cNvPr>
          <p:cNvPicPr>
            <a:picLocks noChangeAspect="1"/>
          </p:cNvPicPr>
          <p:nvPr/>
        </p:nvPicPr>
        <p:blipFill rotWithShape="1">
          <a:blip r:embed="rId9">
            <a:extLst>
              <a:ext uri="{96DAC541-7B7A-43D3-8B79-37D633B846F1}">
                <asvg:svgBlip xmlns:asvg="http://schemas.microsoft.com/office/drawing/2016/SVG/main" xmlns="" r:embed="rId6"/>
              </a:ext>
            </a:extLst>
          </a:blip>
          <a:srcRect b="24293"/>
          <a:stretch/>
        </p:blipFill>
        <p:spPr>
          <a:xfrm>
            <a:off x="10481212" y="4366526"/>
            <a:ext cx="1849008" cy="2550810"/>
          </a:xfrm>
          <a:prstGeom prst="rect">
            <a:avLst/>
          </a:prstGeom>
        </p:spPr>
      </p:pic>
    </p:spTree>
    <p:extLst>
      <p:ext uri="{BB962C8B-B14F-4D97-AF65-F5344CB8AC3E}">
        <p14:creationId xmlns:p14="http://schemas.microsoft.com/office/powerpoint/2010/main" val="954624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3" name="Group 412">
            <a:extLst>
              <a:ext uri="{FF2B5EF4-FFF2-40B4-BE49-F238E27FC236}">
                <a16:creationId xmlns:a16="http://schemas.microsoft.com/office/drawing/2014/main" xmlns="" id="{A8170D16-3155-4510-9C61-9C0F4D0610E5}"/>
              </a:ext>
            </a:extLst>
          </p:cNvPr>
          <p:cNvGrpSpPr/>
          <p:nvPr/>
        </p:nvGrpSpPr>
        <p:grpSpPr>
          <a:xfrm>
            <a:off x="0" y="0"/>
            <a:ext cx="12192000" cy="6858000"/>
            <a:chOff x="0" y="0"/>
            <a:chExt cx="12192000" cy="6858000"/>
          </a:xfrm>
        </p:grpSpPr>
        <p:pic>
          <p:nvPicPr>
            <p:cNvPr id="414" name="Picture 413" descr="A close up of a garden&#10;&#10;Description automatically generated">
              <a:extLst>
                <a:ext uri="{FF2B5EF4-FFF2-40B4-BE49-F238E27FC236}">
                  <a16:creationId xmlns:a16="http://schemas.microsoft.com/office/drawing/2014/main" xmlns="" id="{310B0721-0842-403E-9C1E-C50509456F4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17" name="Rectangle 416">
              <a:extLst>
                <a:ext uri="{FF2B5EF4-FFF2-40B4-BE49-F238E27FC236}">
                  <a16:creationId xmlns:a16="http://schemas.microsoft.com/office/drawing/2014/main" xmlns="" id="{E287B1F4-6B1B-481F-8C58-933E50A07AC8}"/>
                </a:ext>
              </a:extLst>
            </p:cNvPr>
            <p:cNvSpPr/>
            <p:nvPr/>
          </p:nvSpPr>
          <p:spPr>
            <a:xfrm>
              <a:off x="0" y="0"/>
              <a:ext cx="12192000" cy="6858000"/>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90"/>
              <a:endParaRPr lang="en-US">
                <a:solidFill>
                  <a:prstClr val="white"/>
                </a:solidFill>
              </a:endParaRPr>
            </a:p>
          </p:txBody>
        </p:sp>
      </p:grpSp>
      <p:sp>
        <p:nvSpPr>
          <p:cNvPr id="399" name="TextBox 398">
            <a:extLst>
              <a:ext uri="{FF2B5EF4-FFF2-40B4-BE49-F238E27FC236}">
                <a16:creationId xmlns:a16="http://schemas.microsoft.com/office/drawing/2014/main" xmlns="" id="{5180B3CB-9C3E-4DFC-A264-F3C8303A85A6}"/>
              </a:ext>
            </a:extLst>
          </p:cNvPr>
          <p:cNvSpPr txBox="1"/>
          <p:nvPr/>
        </p:nvSpPr>
        <p:spPr>
          <a:xfrm>
            <a:off x="266985" y="2308600"/>
            <a:ext cx="9518460" cy="2585323"/>
          </a:xfrm>
          <a:prstGeom prst="rect">
            <a:avLst/>
          </a:prstGeom>
          <a:noFill/>
        </p:spPr>
        <p:txBody>
          <a:bodyPr wrap="square" lIns="0" tIns="0" rIns="0" bIns="0" rtlCol="0">
            <a:spAutoFit/>
          </a:bodyPr>
          <a:lstStyle/>
          <a:p>
            <a:pPr defTabSz="913490"/>
            <a:r>
              <a:rPr lang="en-US" sz="4800" b="1" dirty="0">
                <a:solidFill>
                  <a:srgbClr val="2F56D1"/>
                </a:solidFill>
                <a:latin typeface="Cambria" pitchFamily="18" charset="0"/>
              </a:rPr>
              <a:t>PHẦN I</a:t>
            </a:r>
          </a:p>
          <a:p>
            <a:pPr defTabSz="913490"/>
            <a:r>
              <a:rPr lang="vi-VN" sz="4000" spc="-50" dirty="0">
                <a:solidFill>
                  <a:srgbClr val="2F56D1"/>
                </a:solidFill>
                <a:latin typeface="Cambria" pitchFamily="18" charset="0"/>
              </a:rPr>
              <a:t>PHƯƠNG ÁN ĐIỀU TRA ĐƠN VỊ SỰ NGHIỆP VÀ TỔ CHỨC VÔ VỊ LỢI </a:t>
            </a:r>
          </a:p>
          <a:p>
            <a:pPr defTabSz="913490"/>
            <a:endParaRPr lang="en-US" sz="4000" b="1" dirty="0">
              <a:solidFill>
                <a:srgbClr val="2F56D1"/>
              </a:solidFill>
              <a:latin typeface="Century Gothic" panose="020B0502020202020204" pitchFamily="34" charset="0"/>
            </a:endParaRPr>
          </a:p>
        </p:txBody>
      </p:sp>
      <p:grpSp>
        <p:nvGrpSpPr>
          <p:cNvPr id="430" name="Group 429">
            <a:extLst>
              <a:ext uri="{FF2B5EF4-FFF2-40B4-BE49-F238E27FC236}">
                <a16:creationId xmlns:a16="http://schemas.microsoft.com/office/drawing/2014/main" xmlns="" id="{DB93B7EC-9E0C-424B-883A-2385187E6636}"/>
              </a:ext>
            </a:extLst>
          </p:cNvPr>
          <p:cNvGrpSpPr/>
          <p:nvPr/>
        </p:nvGrpSpPr>
        <p:grpSpPr>
          <a:xfrm flipH="1">
            <a:off x="291070" y="4285232"/>
            <a:ext cx="856860" cy="265374"/>
            <a:chOff x="1654111" y="4389213"/>
            <a:chExt cx="856860" cy="265374"/>
          </a:xfrm>
        </p:grpSpPr>
        <p:cxnSp>
          <p:nvCxnSpPr>
            <p:cNvPr id="416" name="Straight Connector 415">
              <a:extLst>
                <a:ext uri="{FF2B5EF4-FFF2-40B4-BE49-F238E27FC236}">
                  <a16:creationId xmlns:a16="http://schemas.microsoft.com/office/drawing/2014/main" xmlns="" id="{A0FFBDDD-E956-4832-92C5-7185C2A8D94C}"/>
                </a:ext>
              </a:extLst>
            </p:cNvPr>
            <p:cNvCxnSpPr>
              <a:cxnSpLocks/>
            </p:cNvCxnSpPr>
            <p:nvPr/>
          </p:nvCxnSpPr>
          <p:spPr>
            <a:xfrm>
              <a:off x="1795915" y="4521900"/>
              <a:ext cx="715056" cy="0"/>
            </a:xfrm>
            <a:prstGeom prst="line">
              <a:avLst/>
            </a:prstGeom>
            <a:ln>
              <a:solidFill>
                <a:srgbClr val="2F56D1"/>
              </a:solidFill>
              <a:headEnd type="oval"/>
            </a:ln>
          </p:spPr>
          <p:style>
            <a:lnRef idx="1">
              <a:schemeClr val="accent1"/>
            </a:lnRef>
            <a:fillRef idx="0">
              <a:schemeClr val="accent1"/>
            </a:fillRef>
            <a:effectRef idx="0">
              <a:schemeClr val="accent1"/>
            </a:effectRef>
            <a:fontRef idx="minor">
              <a:schemeClr val="tx1"/>
            </a:fontRef>
          </p:style>
        </p:cxnSp>
        <p:sp>
          <p:nvSpPr>
            <p:cNvPr id="419" name="Oval 418">
              <a:extLst>
                <a:ext uri="{FF2B5EF4-FFF2-40B4-BE49-F238E27FC236}">
                  <a16:creationId xmlns:a16="http://schemas.microsoft.com/office/drawing/2014/main" xmlns="" id="{563AA0CD-1723-4F76-B0C4-3C4BB87F0543}"/>
                </a:ext>
              </a:extLst>
            </p:cNvPr>
            <p:cNvSpPr/>
            <p:nvPr/>
          </p:nvSpPr>
          <p:spPr>
            <a:xfrm>
              <a:off x="1654111" y="4389213"/>
              <a:ext cx="265374" cy="265374"/>
            </a:xfrm>
            <a:prstGeom prst="ellipse">
              <a:avLst/>
            </a:prstGeom>
            <a:solidFill>
              <a:srgbClr val="2F56D1">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90"/>
              <a:endParaRPr lang="en-US">
                <a:solidFill>
                  <a:prstClr val="white"/>
                </a:solidFill>
              </a:endParaRPr>
            </a:p>
          </p:txBody>
        </p:sp>
      </p:grpSp>
      <p:pic>
        <p:nvPicPr>
          <p:cNvPr id="423" name="Picture 422" descr="A close up of a garden&#10;&#10;Description automatically generated">
            <a:extLst>
              <a:ext uri="{FF2B5EF4-FFF2-40B4-BE49-F238E27FC236}">
                <a16:creationId xmlns:a16="http://schemas.microsoft.com/office/drawing/2014/main" xmlns="" id="{6ABCA238-DD6E-488E-B500-A30B1FA38E6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2820" t="8477"/>
          <a:stretch/>
        </p:blipFill>
        <p:spPr>
          <a:xfrm>
            <a:off x="4339996" y="1620474"/>
            <a:ext cx="7852011" cy="5237531"/>
          </a:xfrm>
          <a:custGeom>
            <a:avLst/>
            <a:gdLst>
              <a:gd name="connsiteX0" fmla="*/ 9409842 w 9409842"/>
              <a:gd name="connsiteY0" fmla="*/ 0 h 6276652"/>
              <a:gd name="connsiteX1" fmla="*/ 9409842 w 9409842"/>
              <a:gd name="connsiteY1" fmla="*/ 6276652 h 6276652"/>
              <a:gd name="connsiteX2" fmla="*/ 0 w 9409842"/>
              <a:gd name="connsiteY2" fmla="*/ 6272291 h 6276652"/>
              <a:gd name="connsiteX3" fmla="*/ 2245164 w 9409842"/>
              <a:gd name="connsiteY3" fmla="*/ 4857905 h 6276652"/>
              <a:gd name="connsiteX4" fmla="*/ 4709510 w 9409842"/>
              <a:gd name="connsiteY4" fmla="*/ 4392072 h 6276652"/>
              <a:gd name="connsiteX5" fmla="*/ 6313661 w 9409842"/>
              <a:gd name="connsiteY5" fmla="*/ 3372254 h 6276652"/>
              <a:gd name="connsiteX6" fmla="*/ 7533590 w 9409842"/>
              <a:gd name="connsiteY6" fmla="*/ 1288854 h 6276652"/>
              <a:gd name="connsiteX7" fmla="*/ 9273330 w 9409842"/>
              <a:gd name="connsiteY7" fmla="*/ 59695 h 627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9842" h="6276652">
                <a:moveTo>
                  <a:pt x="9409842" y="0"/>
                </a:moveTo>
                <a:lnTo>
                  <a:pt x="9409842" y="6276652"/>
                </a:lnTo>
                <a:lnTo>
                  <a:pt x="0" y="6272291"/>
                </a:lnTo>
                <a:cubicBezTo>
                  <a:pt x="185696" y="5087442"/>
                  <a:pt x="1415523" y="5019133"/>
                  <a:pt x="2245164" y="4857905"/>
                </a:cubicBezTo>
                <a:cubicBezTo>
                  <a:pt x="3334882" y="4646136"/>
                  <a:pt x="4031428" y="4639681"/>
                  <a:pt x="4709510" y="4392072"/>
                </a:cubicBezTo>
                <a:cubicBezTo>
                  <a:pt x="5387593" y="4144463"/>
                  <a:pt x="5831259" y="3882758"/>
                  <a:pt x="6313661" y="3372254"/>
                </a:cubicBezTo>
                <a:cubicBezTo>
                  <a:pt x="6796065" y="2861751"/>
                  <a:pt x="6995072" y="2004414"/>
                  <a:pt x="7533590" y="1288854"/>
                </a:cubicBezTo>
                <a:cubicBezTo>
                  <a:pt x="8070395" y="619406"/>
                  <a:pt x="8790159" y="272751"/>
                  <a:pt x="9273330" y="59695"/>
                </a:cubicBezTo>
                <a:close/>
              </a:path>
            </a:pathLst>
          </a:custGeom>
        </p:spPr>
      </p:pic>
      <p:sp>
        <p:nvSpPr>
          <p:cNvPr id="432" name="Freeform: Shape 431">
            <a:extLst>
              <a:ext uri="{FF2B5EF4-FFF2-40B4-BE49-F238E27FC236}">
                <a16:creationId xmlns:a16="http://schemas.microsoft.com/office/drawing/2014/main" xmlns="" id="{2D2BCEA1-3937-49E6-93CB-D6E2A3FAE9A1}"/>
              </a:ext>
            </a:extLst>
          </p:cNvPr>
          <p:cNvSpPr/>
          <p:nvPr/>
        </p:nvSpPr>
        <p:spPr>
          <a:xfrm>
            <a:off x="3575716" y="1666040"/>
            <a:ext cx="8616285" cy="5206648"/>
          </a:xfrm>
          <a:custGeom>
            <a:avLst/>
            <a:gdLst>
              <a:gd name="connsiteX0" fmla="*/ 9409843 w 9409843"/>
              <a:gd name="connsiteY0" fmla="*/ 0 h 6276653"/>
              <a:gd name="connsiteX1" fmla="*/ 9409843 w 9409843"/>
              <a:gd name="connsiteY1" fmla="*/ 6276653 h 6276653"/>
              <a:gd name="connsiteX2" fmla="*/ 0 w 9409843"/>
              <a:gd name="connsiteY2" fmla="*/ 6272292 h 6276653"/>
              <a:gd name="connsiteX3" fmla="*/ 2245164 w 9409843"/>
              <a:gd name="connsiteY3" fmla="*/ 4857906 h 6276653"/>
              <a:gd name="connsiteX4" fmla="*/ 4709510 w 9409843"/>
              <a:gd name="connsiteY4" fmla="*/ 4392073 h 6276653"/>
              <a:gd name="connsiteX5" fmla="*/ 6313661 w 9409843"/>
              <a:gd name="connsiteY5" fmla="*/ 3372255 h 6276653"/>
              <a:gd name="connsiteX6" fmla="*/ 7533590 w 9409843"/>
              <a:gd name="connsiteY6" fmla="*/ 1288855 h 6276653"/>
              <a:gd name="connsiteX7" fmla="*/ 9273330 w 9409843"/>
              <a:gd name="connsiteY7" fmla="*/ 59696 h 627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9843" h="6276653">
                <a:moveTo>
                  <a:pt x="9409843" y="0"/>
                </a:moveTo>
                <a:lnTo>
                  <a:pt x="9409843" y="6276653"/>
                </a:lnTo>
                <a:lnTo>
                  <a:pt x="0" y="6272292"/>
                </a:lnTo>
                <a:cubicBezTo>
                  <a:pt x="185696" y="5087443"/>
                  <a:pt x="1415523" y="5019134"/>
                  <a:pt x="2245164" y="4857906"/>
                </a:cubicBezTo>
                <a:cubicBezTo>
                  <a:pt x="3334882" y="4646137"/>
                  <a:pt x="4031428" y="4639682"/>
                  <a:pt x="4709510" y="4392073"/>
                </a:cubicBezTo>
                <a:cubicBezTo>
                  <a:pt x="5387593" y="4144464"/>
                  <a:pt x="5831259" y="3882759"/>
                  <a:pt x="6313661" y="3372255"/>
                </a:cubicBezTo>
                <a:cubicBezTo>
                  <a:pt x="6796065" y="2861752"/>
                  <a:pt x="6995072" y="2004415"/>
                  <a:pt x="7533590" y="1288855"/>
                </a:cubicBezTo>
                <a:cubicBezTo>
                  <a:pt x="8070395" y="619407"/>
                  <a:pt x="8790159" y="272752"/>
                  <a:pt x="9273330" y="59696"/>
                </a:cubicBezTo>
                <a:close/>
              </a:path>
            </a:pathLst>
          </a:custGeom>
          <a:gradFill>
            <a:gsLst>
              <a:gs pos="0">
                <a:srgbClr val="2F56D1">
                  <a:alpha val="87000"/>
                </a:srgbClr>
              </a:gs>
              <a:gs pos="100000">
                <a:srgbClr val="223F99">
                  <a:alpha val="96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18" name="Freeform: Shape 417">
            <a:extLst>
              <a:ext uri="{FF2B5EF4-FFF2-40B4-BE49-F238E27FC236}">
                <a16:creationId xmlns:a16="http://schemas.microsoft.com/office/drawing/2014/main" xmlns="" id="{B3DFADC2-3835-4441-8100-06FCB4A48B3A}"/>
              </a:ext>
            </a:extLst>
          </p:cNvPr>
          <p:cNvSpPr/>
          <p:nvPr/>
        </p:nvSpPr>
        <p:spPr>
          <a:xfrm>
            <a:off x="3003795" y="-7474"/>
            <a:ext cx="2017888" cy="551015"/>
          </a:xfrm>
          <a:custGeom>
            <a:avLst/>
            <a:gdLst>
              <a:gd name="connsiteX0" fmla="*/ 0 w 2017888"/>
              <a:gd name="connsiteY0" fmla="*/ 0 h 551015"/>
              <a:gd name="connsiteX1" fmla="*/ 2017888 w 2017888"/>
              <a:gd name="connsiteY1" fmla="*/ 0 h 551015"/>
              <a:gd name="connsiteX2" fmla="*/ 2006777 w 2017888"/>
              <a:gd name="connsiteY2" fmla="*/ 20472 h 551015"/>
              <a:gd name="connsiteX3" fmla="*/ 1008944 w 2017888"/>
              <a:gd name="connsiteY3" fmla="*/ 551015 h 551015"/>
              <a:gd name="connsiteX4" fmla="*/ 11112 w 2017888"/>
              <a:gd name="connsiteY4" fmla="*/ 20472 h 55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88" h="551015">
                <a:moveTo>
                  <a:pt x="0" y="0"/>
                </a:moveTo>
                <a:lnTo>
                  <a:pt x="2017888" y="0"/>
                </a:lnTo>
                <a:lnTo>
                  <a:pt x="2006777" y="20472"/>
                </a:lnTo>
                <a:cubicBezTo>
                  <a:pt x="1790527" y="340563"/>
                  <a:pt x="1424312" y="551015"/>
                  <a:pt x="1008944" y="551015"/>
                </a:cubicBezTo>
                <a:cubicBezTo>
                  <a:pt x="593576" y="551015"/>
                  <a:pt x="227361" y="340563"/>
                  <a:pt x="11112" y="20472"/>
                </a:cubicBezTo>
                <a:close/>
              </a:path>
            </a:pathLst>
          </a:custGeom>
          <a:solidFill>
            <a:srgbClr val="16A8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50" tIns="45679" rIns="91350" bIns="45679" rtlCol="0" anchor="ctr">
            <a:noAutofit/>
          </a:bodyPr>
          <a:lstStyle/>
          <a:p>
            <a:pPr algn="ctr" defTabSz="913490"/>
            <a:endParaRPr lang="en-US">
              <a:solidFill>
                <a:prstClr val="white"/>
              </a:solidFill>
            </a:endParaRPr>
          </a:p>
        </p:txBody>
      </p:sp>
      <p:sp>
        <p:nvSpPr>
          <p:cNvPr id="421" name="Freeform: Shape 420">
            <a:extLst>
              <a:ext uri="{FF2B5EF4-FFF2-40B4-BE49-F238E27FC236}">
                <a16:creationId xmlns:a16="http://schemas.microsoft.com/office/drawing/2014/main" xmlns="" id="{C810C6D3-D668-427A-B52E-BE421F645AB5}"/>
              </a:ext>
            </a:extLst>
          </p:cNvPr>
          <p:cNvSpPr/>
          <p:nvPr/>
        </p:nvSpPr>
        <p:spPr>
          <a:xfrm>
            <a:off x="10478404" y="5334679"/>
            <a:ext cx="1713607" cy="1523331"/>
          </a:xfrm>
          <a:custGeom>
            <a:avLst/>
            <a:gdLst>
              <a:gd name="connsiteX0" fmla="*/ 1517204 w 1713607"/>
              <a:gd name="connsiteY0" fmla="*/ 0 h 1523331"/>
              <a:gd name="connsiteX1" fmla="*/ 1672329 w 1713607"/>
              <a:gd name="connsiteY1" fmla="*/ 7833 h 1523331"/>
              <a:gd name="connsiteX2" fmla="*/ 1713607 w 1713607"/>
              <a:gd name="connsiteY2" fmla="*/ 14133 h 1523331"/>
              <a:gd name="connsiteX3" fmla="*/ 1713607 w 1713607"/>
              <a:gd name="connsiteY3" fmla="*/ 1523331 h 1523331"/>
              <a:gd name="connsiteX4" fmla="*/ 309 w 1713607"/>
              <a:gd name="connsiteY4" fmla="*/ 1523331 h 1523331"/>
              <a:gd name="connsiteX5" fmla="*/ 0 w 1713607"/>
              <a:gd name="connsiteY5" fmla="*/ 1517203 h 1523331"/>
              <a:gd name="connsiteX6" fmla="*/ 1517204 w 1713607"/>
              <a:gd name="connsiteY6" fmla="*/ 0 h 15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3607" h="1523331">
                <a:moveTo>
                  <a:pt x="1517204" y="0"/>
                </a:moveTo>
                <a:cubicBezTo>
                  <a:pt x="1569575" y="0"/>
                  <a:pt x="1621325" y="2654"/>
                  <a:pt x="1672329" y="7833"/>
                </a:cubicBezTo>
                <a:lnTo>
                  <a:pt x="1713607" y="14133"/>
                </a:lnTo>
                <a:lnTo>
                  <a:pt x="1713607" y="1523331"/>
                </a:lnTo>
                <a:lnTo>
                  <a:pt x="309" y="1523331"/>
                </a:lnTo>
                <a:lnTo>
                  <a:pt x="0" y="1517203"/>
                </a:lnTo>
                <a:cubicBezTo>
                  <a:pt x="0" y="679275"/>
                  <a:pt x="679275" y="0"/>
                  <a:pt x="1517204" y="0"/>
                </a:cubicBezTo>
                <a:close/>
              </a:path>
            </a:pathLst>
          </a:custGeom>
          <a:solidFill>
            <a:srgbClr val="FF65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50" tIns="45679" rIns="91350" bIns="45679" rtlCol="0" anchor="ctr">
            <a:noAutofit/>
          </a:bodyPr>
          <a:lstStyle/>
          <a:p>
            <a:pPr algn="ctr" defTabSz="913490"/>
            <a:endParaRPr lang="en-US">
              <a:solidFill>
                <a:prstClr val="white"/>
              </a:solidFill>
            </a:endParaRPr>
          </a:p>
        </p:txBody>
      </p:sp>
      <p:sp>
        <p:nvSpPr>
          <p:cNvPr id="429" name="Freeform: Shape 428">
            <a:extLst>
              <a:ext uri="{FF2B5EF4-FFF2-40B4-BE49-F238E27FC236}">
                <a16:creationId xmlns:a16="http://schemas.microsoft.com/office/drawing/2014/main" xmlns="" id="{52B37260-C7C9-41C9-AF90-42A24F16FFF6}"/>
              </a:ext>
            </a:extLst>
          </p:cNvPr>
          <p:cNvSpPr/>
          <p:nvPr/>
        </p:nvSpPr>
        <p:spPr>
          <a:xfrm>
            <a:off x="10145660" y="5069726"/>
            <a:ext cx="2046351" cy="1795750"/>
          </a:xfrm>
          <a:custGeom>
            <a:avLst/>
            <a:gdLst>
              <a:gd name="connsiteX0" fmla="*/ 1517204 w 2046351"/>
              <a:gd name="connsiteY0" fmla="*/ 0 h 1795750"/>
              <a:gd name="connsiteX1" fmla="*/ 1968374 w 2046351"/>
              <a:gd name="connsiteY1" fmla="*/ 68211 h 1795750"/>
              <a:gd name="connsiteX2" fmla="*/ 2046351 w 2046351"/>
              <a:gd name="connsiteY2" fmla="*/ 96751 h 1795750"/>
              <a:gd name="connsiteX3" fmla="*/ 2046351 w 2046351"/>
              <a:gd name="connsiteY3" fmla="*/ 1795750 h 1795750"/>
              <a:gd name="connsiteX4" fmla="*/ 26670 w 2046351"/>
              <a:gd name="connsiteY4" fmla="*/ 1795750 h 1795750"/>
              <a:gd name="connsiteX5" fmla="*/ 7833 w 2046351"/>
              <a:gd name="connsiteY5" fmla="*/ 1672328 h 1795750"/>
              <a:gd name="connsiteX6" fmla="*/ 0 w 2046351"/>
              <a:gd name="connsiteY6" fmla="*/ 1517203 h 1795750"/>
              <a:gd name="connsiteX7" fmla="*/ 1517204 w 2046351"/>
              <a:gd name="connsiteY7" fmla="*/ 0 h 17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351" h="1795750">
                <a:moveTo>
                  <a:pt x="1517204" y="0"/>
                </a:moveTo>
                <a:cubicBezTo>
                  <a:pt x="1674316" y="0"/>
                  <a:pt x="1825850" y="23881"/>
                  <a:pt x="1968374" y="68211"/>
                </a:cubicBezTo>
                <a:lnTo>
                  <a:pt x="2046351" y="96751"/>
                </a:lnTo>
                <a:lnTo>
                  <a:pt x="2046351" y="1795750"/>
                </a:lnTo>
                <a:lnTo>
                  <a:pt x="26670" y="1795750"/>
                </a:lnTo>
                <a:lnTo>
                  <a:pt x="7833" y="1672328"/>
                </a:lnTo>
                <a:cubicBezTo>
                  <a:pt x="2653" y="1621325"/>
                  <a:pt x="0" y="1569574"/>
                  <a:pt x="0" y="1517203"/>
                </a:cubicBezTo>
                <a:cubicBezTo>
                  <a:pt x="0" y="679275"/>
                  <a:pt x="679275" y="0"/>
                  <a:pt x="1517204" y="0"/>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350" tIns="45679" rIns="91350" bIns="45679" rtlCol="0" anchor="ctr">
            <a:noAutofit/>
          </a:bodyPr>
          <a:lstStyle/>
          <a:p>
            <a:pPr algn="ctr" defTabSz="913490"/>
            <a:endParaRPr lang="en-US">
              <a:solidFill>
                <a:prstClr val="white"/>
              </a:solidFill>
            </a:endParaRPr>
          </a:p>
        </p:txBody>
      </p:sp>
      <p:sp>
        <p:nvSpPr>
          <p:cNvPr id="424" name="Freeform: Shape 423">
            <a:extLst>
              <a:ext uri="{FF2B5EF4-FFF2-40B4-BE49-F238E27FC236}">
                <a16:creationId xmlns:a16="http://schemas.microsoft.com/office/drawing/2014/main" xmlns="" id="{B973C76E-BE95-423A-B946-932F04A0EB0D}"/>
              </a:ext>
            </a:extLst>
          </p:cNvPr>
          <p:cNvSpPr/>
          <p:nvPr/>
        </p:nvSpPr>
        <p:spPr>
          <a:xfrm>
            <a:off x="2825630" y="-7474"/>
            <a:ext cx="2273254" cy="824657"/>
          </a:xfrm>
          <a:custGeom>
            <a:avLst/>
            <a:gdLst>
              <a:gd name="connsiteX0" fmla="*/ 0 w 2273254"/>
              <a:gd name="connsiteY0" fmla="*/ 0 h 824657"/>
              <a:gd name="connsiteX1" fmla="*/ 2273254 w 2273254"/>
              <a:gd name="connsiteY1" fmla="*/ 0 h 824657"/>
              <a:gd name="connsiteX2" fmla="*/ 2245407 w 2273254"/>
              <a:gd name="connsiteY2" fmla="*/ 89708 h 824657"/>
              <a:gd name="connsiteX3" fmla="*/ 1136627 w 2273254"/>
              <a:gd name="connsiteY3" fmla="*/ 824657 h 824657"/>
              <a:gd name="connsiteX4" fmla="*/ 27847 w 2273254"/>
              <a:gd name="connsiteY4" fmla="*/ 89708 h 824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254" h="824657">
                <a:moveTo>
                  <a:pt x="0" y="0"/>
                </a:moveTo>
                <a:lnTo>
                  <a:pt x="2273254" y="0"/>
                </a:lnTo>
                <a:lnTo>
                  <a:pt x="2245407" y="89708"/>
                </a:lnTo>
                <a:cubicBezTo>
                  <a:pt x="2062730" y="521607"/>
                  <a:pt x="1635069" y="824657"/>
                  <a:pt x="1136627" y="824657"/>
                </a:cubicBezTo>
                <a:cubicBezTo>
                  <a:pt x="638185" y="824657"/>
                  <a:pt x="210525" y="521607"/>
                  <a:pt x="27847" y="89708"/>
                </a:cubicBezTo>
                <a:close/>
              </a:path>
            </a:pathLst>
          </a:custGeom>
          <a:noFill/>
          <a:ln w="6350">
            <a:solidFill>
              <a:srgbClr val="2F56D1"/>
            </a:solidFill>
          </a:ln>
        </p:spPr>
        <p:style>
          <a:lnRef idx="2">
            <a:schemeClr val="accent1">
              <a:shade val="50000"/>
            </a:schemeClr>
          </a:lnRef>
          <a:fillRef idx="1">
            <a:schemeClr val="accent1"/>
          </a:fillRef>
          <a:effectRef idx="0">
            <a:schemeClr val="accent1"/>
          </a:effectRef>
          <a:fontRef idx="minor">
            <a:schemeClr val="lt1"/>
          </a:fontRef>
        </p:style>
        <p:txBody>
          <a:bodyPr wrap="square" lIns="91350" tIns="45679" rIns="91350" bIns="45679" rtlCol="0" anchor="ctr">
            <a:noAutofit/>
          </a:bodyPr>
          <a:lstStyle/>
          <a:p>
            <a:pPr algn="ctr" defTabSz="913490"/>
            <a:endParaRPr lang="en-US">
              <a:solidFill>
                <a:prstClr val="white"/>
              </a:solidFill>
            </a:endParaRPr>
          </a:p>
        </p:txBody>
      </p:sp>
    </p:spTree>
    <p:extLst>
      <p:ext uri="{BB962C8B-B14F-4D97-AF65-F5344CB8AC3E}">
        <p14:creationId xmlns:p14="http://schemas.microsoft.com/office/powerpoint/2010/main" val="970201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itle 503">
            <a:extLst>
              <a:ext uri="{FF2B5EF4-FFF2-40B4-BE49-F238E27FC236}">
                <a16:creationId xmlns:a16="http://schemas.microsoft.com/office/drawing/2014/main" xmlns="" id="{002018D0-EA97-45EB-8551-BA42BDBC6405}"/>
              </a:ext>
            </a:extLst>
          </p:cNvPr>
          <p:cNvSpPr>
            <a:spLocks noGrp="1"/>
          </p:cNvSpPr>
          <p:nvPr>
            <p:ph type="title"/>
          </p:nvPr>
        </p:nvSpPr>
        <p:spPr>
          <a:xfrm>
            <a:off x="687315" y="261142"/>
            <a:ext cx="11226800" cy="839788"/>
          </a:xfrm>
          <a:custGeom>
            <a:avLst/>
            <a:gdLst>
              <a:gd name="connsiteX0" fmla="*/ 0 w 11226800"/>
              <a:gd name="connsiteY0" fmla="*/ 0 h 839788"/>
              <a:gd name="connsiteX1" fmla="*/ 11226800 w 11226800"/>
              <a:gd name="connsiteY1" fmla="*/ 0 h 839788"/>
              <a:gd name="connsiteX2" fmla="*/ 11226800 w 11226800"/>
              <a:gd name="connsiteY2" fmla="*/ 839788 h 839788"/>
              <a:gd name="connsiteX3" fmla="*/ 0 w 11226800"/>
              <a:gd name="connsiteY3" fmla="*/ 839788 h 839788"/>
            </a:gdLst>
            <a:ahLst/>
            <a:cxnLst>
              <a:cxn ang="0">
                <a:pos x="connsiteX0" y="connsiteY0"/>
              </a:cxn>
              <a:cxn ang="0">
                <a:pos x="connsiteX1" y="connsiteY1"/>
              </a:cxn>
              <a:cxn ang="0">
                <a:pos x="connsiteX2" y="connsiteY2"/>
              </a:cxn>
              <a:cxn ang="0">
                <a:pos x="connsiteX3" y="connsiteY3"/>
              </a:cxn>
            </a:cxnLst>
            <a:rect l="l" t="t" r="r" b="b"/>
            <a:pathLst>
              <a:path w="11226800" h="839788">
                <a:moveTo>
                  <a:pt x="0" y="0"/>
                </a:moveTo>
                <a:lnTo>
                  <a:pt x="11226800" y="0"/>
                </a:lnTo>
                <a:lnTo>
                  <a:pt x="11226800" y="839788"/>
                </a:lnTo>
                <a:lnTo>
                  <a:pt x="0" y="839788"/>
                </a:lnTo>
                <a:close/>
              </a:path>
            </a:pathLst>
          </a:custGeom>
        </p:spPr>
        <p:txBody>
          <a:bodyPr wrap="square">
            <a:noAutofit/>
          </a:bodyPr>
          <a:lstStyle/>
          <a:p>
            <a:r>
              <a:rPr lang="en-US" sz="4800" dirty="0">
                <a:latin typeface="Cambria" pitchFamily="18" charset="0"/>
              </a:rPr>
              <a:t>NỘI DUNG</a:t>
            </a:r>
          </a:p>
        </p:txBody>
      </p:sp>
      <p:sp>
        <p:nvSpPr>
          <p:cNvPr id="457" name="Oval 456">
            <a:extLst>
              <a:ext uri="{FF2B5EF4-FFF2-40B4-BE49-F238E27FC236}">
                <a16:creationId xmlns:a16="http://schemas.microsoft.com/office/drawing/2014/main" xmlns="" id="{F872EA69-1EA7-4D6B-8A79-772FB695F7A4}"/>
              </a:ext>
            </a:extLst>
          </p:cNvPr>
          <p:cNvSpPr/>
          <p:nvPr/>
        </p:nvSpPr>
        <p:spPr>
          <a:xfrm>
            <a:off x="343544" y="2669002"/>
            <a:ext cx="2822996" cy="2812464"/>
          </a:xfrm>
          <a:prstGeom prst="ellipse">
            <a:avLst/>
          </a:prstGeom>
          <a:gradFill>
            <a:gsLst>
              <a:gs pos="0">
                <a:srgbClr val="2F56D1"/>
              </a:gs>
              <a:gs pos="100000">
                <a:srgbClr val="223F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grpSp>
        <p:nvGrpSpPr>
          <p:cNvPr id="4" name="Group 3">
            <a:extLst>
              <a:ext uri="{FF2B5EF4-FFF2-40B4-BE49-F238E27FC236}">
                <a16:creationId xmlns:a16="http://schemas.microsoft.com/office/drawing/2014/main" xmlns="" id="{CD22D20E-BF0F-4CE1-9CAD-F015A7B789A5}"/>
              </a:ext>
            </a:extLst>
          </p:cNvPr>
          <p:cNvGrpSpPr/>
          <p:nvPr/>
        </p:nvGrpSpPr>
        <p:grpSpPr>
          <a:xfrm>
            <a:off x="938614" y="3140188"/>
            <a:ext cx="1746919" cy="1870291"/>
            <a:chOff x="6151563" y="563563"/>
            <a:chExt cx="5349876" cy="5727701"/>
          </a:xfrm>
        </p:grpSpPr>
        <p:sp>
          <p:nvSpPr>
            <p:cNvPr id="5" name="Freeform 8">
              <a:extLst>
                <a:ext uri="{FF2B5EF4-FFF2-40B4-BE49-F238E27FC236}">
                  <a16:creationId xmlns:a16="http://schemas.microsoft.com/office/drawing/2014/main" xmlns="" id="{30F4CE51-8A3B-4A88-A2DF-C5B6873F563E}"/>
                </a:ext>
              </a:extLst>
            </p:cNvPr>
            <p:cNvSpPr>
              <a:spLocks/>
            </p:cNvSpPr>
            <p:nvPr/>
          </p:nvSpPr>
          <p:spPr bwMode="auto">
            <a:xfrm>
              <a:off x="11276013" y="4311651"/>
              <a:ext cx="225425" cy="131763"/>
            </a:xfrm>
            <a:custGeom>
              <a:avLst/>
              <a:gdLst>
                <a:gd name="T0" fmla="*/ 142 w 142"/>
                <a:gd name="T1" fmla="*/ 0 h 83"/>
                <a:gd name="T2" fmla="*/ 142 w 142"/>
                <a:gd name="T3" fmla="*/ 83 h 83"/>
                <a:gd name="T4" fmla="*/ 0 w 142"/>
                <a:gd name="T5" fmla="*/ 74 h 83"/>
                <a:gd name="T6" fmla="*/ 142 w 142"/>
                <a:gd name="T7" fmla="*/ 0 h 83"/>
              </a:gdLst>
              <a:ahLst/>
              <a:cxnLst>
                <a:cxn ang="0">
                  <a:pos x="T0" y="T1"/>
                </a:cxn>
                <a:cxn ang="0">
                  <a:pos x="T2" y="T3"/>
                </a:cxn>
                <a:cxn ang="0">
                  <a:pos x="T4" y="T5"/>
                </a:cxn>
                <a:cxn ang="0">
                  <a:pos x="T6" y="T7"/>
                </a:cxn>
              </a:cxnLst>
              <a:rect l="0" t="0" r="r" b="b"/>
              <a:pathLst>
                <a:path w="142" h="83">
                  <a:moveTo>
                    <a:pt x="142" y="0"/>
                  </a:moveTo>
                  <a:lnTo>
                    <a:pt x="142" y="83"/>
                  </a:lnTo>
                  <a:lnTo>
                    <a:pt x="0" y="74"/>
                  </a:lnTo>
                  <a:lnTo>
                    <a:pt x="142" y="0"/>
                  </a:lnTo>
                  <a:close/>
                </a:path>
              </a:pathLst>
            </a:custGeom>
            <a:solidFill>
              <a:srgbClr val="88A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 name="Freeform 9">
              <a:extLst>
                <a:ext uri="{FF2B5EF4-FFF2-40B4-BE49-F238E27FC236}">
                  <a16:creationId xmlns:a16="http://schemas.microsoft.com/office/drawing/2014/main" xmlns="" id="{5D3FF5A9-EDEF-4550-9A98-8F4992EF81D4}"/>
                </a:ext>
              </a:extLst>
            </p:cNvPr>
            <p:cNvSpPr>
              <a:spLocks/>
            </p:cNvSpPr>
            <p:nvPr/>
          </p:nvSpPr>
          <p:spPr bwMode="auto">
            <a:xfrm>
              <a:off x="6189663" y="4657726"/>
              <a:ext cx="1085850" cy="687388"/>
            </a:xfrm>
            <a:custGeom>
              <a:avLst/>
              <a:gdLst>
                <a:gd name="T0" fmla="*/ 0 w 684"/>
                <a:gd name="T1" fmla="*/ 0 h 433"/>
                <a:gd name="T2" fmla="*/ 0 w 684"/>
                <a:gd name="T3" fmla="*/ 81 h 433"/>
                <a:gd name="T4" fmla="*/ 615 w 684"/>
                <a:gd name="T5" fmla="*/ 433 h 433"/>
                <a:gd name="T6" fmla="*/ 684 w 684"/>
                <a:gd name="T7" fmla="*/ 392 h 433"/>
                <a:gd name="T8" fmla="*/ 0 w 684"/>
                <a:gd name="T9" fmla="*/ 0 h 433"/>
              </a:gdLst>
              <a:ahLst/>
              <a:cxnLst>
                <a:cxn ang="0">
                  <a:pos x="T0" y="T1"/>
                </a:cxn>
                <a:cxn ang="0">
                  <a:pos x="T2" y="T3"/>
                </a:cxn>
                <a:cxn ang="0">
                  <a:pos x="T4" y="T5"/>
                </a:cxn>
                <a:cxn ang="0">
                  <a:pos x="T6" y="T7"/>
                </a:cxn>
                <a:cxn ang="0">
                  <a:pos x="T8" y="T9"/>
                </a:cxn>
              </a:cxnLst>
              <a:rect l="0" t="0" r="r" b="b"/>
              <a:pathLst>
                <a:path w="684" h="433">
                  <a:moveTo>
                    <a:pt x="0" y="0"/>
                  </a:moveTo>
                  <a:lnTo>
                    <a:pt x="0" y="81"/>
                  </a:lnTo>
                  <a:lnTo>
                    <a:pt x="615" y="433"/>
                  </a:lnTo>
                  <a:lnTo>
                    <a:pt x="684" y="392"/>
                  </a:lnTo>
                  <a:lnTo>
                    <a:pt x="0" y="0"/>
                  </a:lnTo>
                  <a:close/>
                </a:path>
              </a:pathLst>
            </a:custGeom>
            <a:solidFill>
              <a:srgbClr val="88A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 name="Freeform 10">
              <a:extLst>
                <a:ext uri="{FF2B5EF4-FFF2-40B4-BE49-F238E27FC236}">
                  <a16:creationId xmlns:a16="http://schemas.microsoft.com/office/drawing/2014/main" xmlns="" id="{256B4024-1166-4CF2-896B-831F26262F53}"/>
                </a:ext>
              </a:extLst>
            </p:cNvPr>
            <p:cNvSpPr>
              <a:spLocks/>
            </p:cNvSpPr>
            <p:nvPr/>
          </p:nvSpPr>
          <p:spPr bwMode="auto">
            <a:xfrm>
              <a:off x="6883401" y="4375151"/>
              <a:ext cx="4618038" cy="1916113"/>
            </a:xfrm>
            <a:custGeom>
              <a:avLst/>
              <a:gdLst>
                <a:gd name="T0" fmla="*/ 1727 w 2909"/>
                <a:gd name="T1" fmla="*/ 644 h 1207"/>
                <a:gd name="T2" fmla="*/ 1617 w 2909"/>
                <a:gd name="T3" fmla="*/ 585 h 1207"/>
                <a:gd name="T4" fmla="*/ 724 w 2909"/>
                <a:gd name="T5" fmla="*/ 1122 h 1207"/>
                <a:gd name="T6" fmla="*/ 0 w 2909"/>
                <a:gd name="T7" fmla="*/ 711 h 1207"/>
                <a:gd name="T8" fmla="*/ 0 w 2909"/>
                <a:gd name="T9" fmla="*/ 791 h 1207"/>
                <a:gd name="T10" fmla="*/ 724 w 2909"/>
                <a:gd name="T11" fmla="*/ 1207 h 1207"/>
                <a:gd name="T12" fmla="*/ 1617 w 2909"/>
                <a:gd name="T13" fmla="*/ 663 h 1207"/>
                <a:gd name="T14" fmla="*/ 1727 w 2909"/>
                <a:gd name="T15" fmla="*/ 725 h 1207"/>
                <a:gd name="T16" fmla="*/ 2909 w 2909"/>
                <a:gd name="T17" fmla="*/ 43 h 1207"/>
                <a:gd name="T18" fmla="*/ 2836 w 2909"/>
                <a:gd name="T19" fmla="*/ 0 h 1207"/>
                <a:gd name="T20" fmla="*/ 1727 w 2909"/>
                <a:gd name="T21" fmla="*/ 644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9" h="1207">
                  <a:moveTo>
                    <a:pt x="1727" y="644"/>
                  </a:moveTo>
                  <a:lnTo>
                    <a:pt x="1617" y="585"/>
                  </a:lnTo>
                  <a:lnTo>
                    <a:pt x="724" y="1122"/>
                  </a:lnTo>
                  <a:lnTo>
                    <a:pt x="0" y="711"/>
                  </a:lnTo>
                  <a:lnTo>
                    <a:pt x="0" y="791"/>
                  </a:lnTo>
                  <a:lnTo>
                    <a:pt x="724" y="1207"/>
                  </a:lnTo>
                  <a:lnTo>
                    <a:pt x="1617" y="663"/>
                  </a:lnTo>
                  <a:lnTo>
                    <a:pt x="1727" y="725"/>
                  </a:lnTo>
                  <a:lnTo>
                    <a:pt x="2909" y="43"/>
                  </a:lnTo>
                  <a:lnTo>
                    <a:pt x="2836" y="0"/>
                  </a:lnTo>
                  <a:lnTo>
                    <a:pt x="1727" y="644"/>
                  </a:lnTo>
                  <a:close/>
                </a:path>
              </a:pathLst>
            </a:custGeom>
            <a:solidFill>
              <a:srgbClr val="88A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 name="Freeform 11">
              <a:extLst>
                <a:ext uri="{FF2B5EF4-FFF2-40B4-BE49-F238E27FC236}">
                  <a16:creationId xmlns:a16="http://schemas.microsoft.com/office/drawing/2014/main" xmlns="" id="{5BEB1AEF-2575-49EA-AA5F-7EF1A791DF6D}"/>
                </a:ext>
              </a:extLst>
            </p:cNvPr>
            <p:cNvSpPr>
              <a:spLocks/>
            </p:cNvSpPr>
            <p:nvPr/>
          </p:nvSpPr>
          <p:spPr bwMode="auto">
            <a:xfrm>
              <a:off x="10933113" y="3862388"/>
              <a:ext cx="214313" cy="192088"/>
            </a:xfrm>
            <a:custGeom>
              <a:avLst/>
              <a:gdLst>
                <a:gd name="T0" fmla="*/ 73 w 135"/>
                <a:gd name="T1" fmla="*/ 121 h 121"/>
                <a:gd name="T2" fmla="*/ 133 w 135"/>
                <a:gd name="T3" fmla="*/ 86 h 121"/>
                <a:gd name="T4" fmla="*/ 135 w 135"/>
                <a:gd name="T5" fmla="*/ 0 h 121"/>
                <a:gd name="T6" fmla="*/ 0 w 135"/>
                <a:gd name="T7" fmla="*/ 79 h 121"/>
                <a:gd name="T8" fmla="*/ 73 w 135"/>
                <a:gd name="T9" fmla="*/ 121 h 121"/>
              </a:gdLst>
              <a:ahLst/>
              <a:cxnLst>
                <a:cxn ang="0">
                  <a:pos x="T0" y="T1"/>
                </a:cxn>
                <a:cxn ang="0">
                  <a:pos x="T2" y="T3"/>
                </a:cxn>
                <a:cxn ang="0">
                  <a:pos x="T4" y="T5"/>
                </a:cxn>
                <a:cxn ang="0">
                  <a:pos x="T6" y="T7"/>
                </a:cxn>
                <a:cxn ang="0">
                  <a:pos x="T8" y="T9"/>
                </a:cxn>
              </a:cxnLst>
              <a:rect l="0" t="0" r="r" b="b"/>
              <a:pathLst>
                <a:path w="135" h="121">
                  <a:moveTo>
                    <a:pt x="73" y="121"/>
                  </a:moveTo>
                  <a:lnTo>
                    <a:pt x="133" y="86"/>
                  </a:lnTo>
                  <a:lnTo>
                    <a:pt x="135" y="0"/>
                  </a:lnTo>
                  <a:lnTo>
                    <a:pt x="0" y="79"/>
                  </a:lnTo>
                  <a:lnTo>
                    <a:pt x="73" y="121"/>
                  </a:lnTo>
                  <a:close/>
                </a:path>
              </a:pathLst>
            </a:custGeom>
            <a:solidFill>
              <a:srgbClr val="4A72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 name="Freeform 12">
              <a:extLst>
                <a:ext uri="{FF2B5EF4-FFF2-40B4-BE49-F238E27FC236}">
                  <a16:creationId xmlns:a16="http://schemas.microsoft.com/office/drawing/2014/main" xmlns="" id="{E79E3FE3-043D-4E4B-9B10-C79A27F655F6}"/>
                </a:ext>
              </a:extLst>
            </p:cNvPr>
            <p:cNvSpPr>
              <a:spLocks/>
            </p:cNvSpPr>
            <p:nvPr/>
          </p:nvSpPr>
          <p:spPr bwMode="auto">
            <a:xfrm>
              <a:off x="6156326" y="4103688"/>
              <a:ext cx="496888" cy="350838"/>
            </a:xfrm>
            <a:custGeom>
              <a:avLst/>
              <a:gdLst>
                <a:gd name="T0" fmla="*/ 0 w 313"/>
                <a:gd name="T1" fmla="*/ 0 h 221"/>
                <a:gd name="T2" fmla="*/ 0 w 313"/>
                <a:gd name="T3" fmla="*/ 81 h 221"/>
                <a:gd name="T4" fmla="*/ 244 w 313"/>
                <a:gd name="T5" fmla="*/ 221 h 221"/>
                <a:gd name="T6" fmla="*/ 313 w 313"/>
                <a:gd name="T7" fmla="*/ 181 h 221"/>
                <a:gd name="T8" fmla="*/ 0 w 313"/>
                <a:gd name="T9" fmla="*/ 0 h 221"/>
              </a:gdLst>
              <a:ahLst/>
              <a:cxnLst>
                <a:cxn ang="0">
                  <a:pos x="T0" y="T1"/>
                </a:cxn>
                <a:cxn ang="0">
                  <a:pos x="T2" y="T3"/>
                </a:cxn>
                <a:cxn ang="0">
                  <a:pos x="T4" y="T5"/>
                </a:cxn>
                <a:cxn ang="0">
                  <a:pos x="T6" y="T7"/>
                </a:cxn>
                <a:cxn ang="0">
                  <a:pos x="T8" y="T9"/>
                </a:cxn>
              </a:cxnLst>
              <a:rect l="0" t="0" r="r" b="b"/>
              <a:pathLst>
                <a:path w="313" h="221">
                  <a:moveTo>
                    <a:pt x="0" y="0"/>
                  </a:moveTo>
                  <a:lnTo>
                    <a:pt x="0" y="81"/>
                  </a:lnTo>
                  <a:lnTo>
                    <a:pt x="244" y="221"/>
                  </a:lnTo>
                  <a:lnTo>
                    <a:pt x="313" y="181"/>
                  </a:lnTo>
                  <a:lnTo>
                    <a:pt x="0" y="0"/>
                  </a:lnTo>
                  <a:close/>
                </a:path>
              </a:pathLst>
            </a:custGeom>
            <a:solidFill>
              <a:srgbClr val="88A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 name="Freeform 13">
              <a:extLst>
                <a:ext uri="{FF2B5EF4-FFF2-40B4-BE49-F238E27FC236}">
                  <a16:creationId xmlns:a16="http://schemas.microsoft.com/office/drawing/2014/main" xmlns="" id="{150B3DE9-8AEC-416A-865B-D9963528D729}"/>
                </a:ext>
              </a:extLst>
            </p:cNvPr>
            <p:cNvSpPr>
              <a:spLocks/>
            </p:cNvSpPr>
            <p:nvPr/>
          </p:nvSpPr>
          <p:spPr bwMode="auto">
            <a:xfrm>
              <a:off x="6151563" y="2647951"/>
              <a:ext cx="5349875" cy="3508375"/>
            </a:xfrm>
            <a:custGeom>
              <a:avLst/>
              <a:gdLst>
                <a:gd name="T0" fmla="*/ 3085 w 3370"/>
                <a:gd name="T1" fmla="*/ 886 h 2210"/>
                <a:gd name="T2" fmla="*/ 3012 w 3370"/>
                <a:gd name="T3" fmla="*/ 844 h 2210"/>
                <a:gd name="T4" fmla="*/ 3147 w 3370"/>
                <a:gd name="T5" fmla="*/ 765 h 2210"/>
                <a:gd name="T6" fmla="*/ 2169 w 3370"/>
                <a:gd name="T7" fmla="*/ 214 h 2210"/>
                <a:gd name="T8" fmla="*/ 2036 w 3370"/>
                <a:gd name="T9" fmla="*/ 295 h 2210"/>
                <a:gd name="T10" fmla="*/ 1537 w 3370"/>
                <a:gd name="T11" fmla="*/ 0 h 2210"/>
                <a:gd name="T12" fmla="*/ 0 w 3370"/>
                <a:gd name="T13" fmla="*/ 915 h 2210"/>
                <a:gd name="T14" fmla="*/ 3 w 3370"/>
                <a:gd name="T15" fmla="*/ 917 h 2210"/>
                <a:gd name="T16" fmla="*/ 316 w 3370"/>
                <a:gd name="T17" fmla="*/ 1098 h 2210"/>
                <a:gd name="T18" fmla="*/ 247 w 3370"/>
                <a:gd name="T19" fmla="*/ 1138 h 2210"/>
                <a:gd name="T20" fmla="*/ 24 w 3370"/>
                <a:gd name="T21" fmla="*/ 1266 h 2210"/>
                <a:gd name="T22" fmla="*/ 708 w 3370"/>
                <a:gd name="T23" fmla="*/ 1658 h 2210"/>
                <a:gd name="T24" fmla="*/ 639 w 3370"/>
                <a:gd name="T25" fmla="*/ 1699 h 2210"/>
                <a:gd name="T26" fmla="*/ 461 w 3370"/>
                <a:gd name="T27" fmla="*/ 1799 h 2210"/>
                <a:gd name="T28" fmla="*/ 1185 w 3370"/>
                <a:gd name="T29" fmla="*/ 2210 h 2210"/>
                <a:gd name="T30" fmla="*/ 2078 w 3370"/>
                <a:gd name="T31" fmla="*/ 1673 h 2210"/>
                <a:gd name="T32" fmla="*/ 2188 w 3370"/>
                <a:gd name="T33" fmla="*/ 1732 h 2210"/>
                <a:gd name="T34" fmla="*/ 3297 w 3370"/>
                <a:gd name="T35" fmla="*/ 1088 h 2210"/>
                <a:gd name="T36" fmla="*/ 3370 w 3370"/>
                <a:gd name="T37" fmla="*/ 1048 h 2210"/>
                <a:gd name="T38" fmla="*/ 3085 w 3370"/>
                <a:gd name="T39" fmla="*/ 886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70" h="2210">
                  <a:moveTo>
                    <a:pt x="3085" y="886"/>
                  </a:moveTo>
                  <a:lnTo>
                    <a:pt x="3012" y="844"/>
                  </a:lnTo>
                  <a:lnTo>
                    <a:pt x="3147" y="765"/>
                  </a:lnTo>
                  <a:lnTo>
                    <a:pt x="2169" y="214"/>
                  </a:lnTo>
                  <a:lnTo>
                    <a:pt x="2036" y="295"/>
                  </a:lnTo>
                  <a:lnTo>
                    <a:pt x="1537" y="0"/>
                  </a:lnTo>
                  <a:lnTo>
                    <a:pt x="0" y="915"/>
                  </a:lnTo>
                  <a:lnTo>
                    <a:pt x="3" y="917"/>
                  </a:lnTo>
                  <a:lnTo>
                    <a:pt x="316" y="1098"/>
                  </a:lnTo>
                  <a:lnTo>
                    <a:pt x="247" y="1138"/>
                  </a:lnTo>
                  <a:lnTo>
                    <a:pt x="24" y="1266"/>
                  </a:lnTo>
                  <a:lnTo>
                    <a:pt x="708" y="1658"/>
                  </a:lnTo>
                  <a:lnTo>
                    <a:pt x="639" y="1699"/>
                  </a:lnTo>
                  <a:lnTo>
                    <a:pt x="461" y="1799"/>
                  </a:lnTo>
                  <a:lnTo>
                    <a:pt x="1185" y="2210"/>
                  </a:lnTo>
                  <a:lnTo>
                    <a:pt x="2078" y="1673"/>
                  </a:lnTo>
                  <a:lnTo>
                    <a:pt x="2188" y="1732"/>
                  </a:lnTo>
                  <a:lnTo>
                    <a:pt x="3297" y="1088"/>
                  </a:lnTo>
                  <a:lnTo>
                    <a:pt x="3370" y="1048"/>
                  </a:lnTo>
                  <a:lnTo>
                    <a:pt x="3085" y="886"/>
                  </a:lnTo>
                  <a:close/>
                </a:path>
              </a:pathLst>
            </a:custGeom>
            <a:solidFill>
              <a:srgbClr val="D8E1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 name="Freeform 14">
              <a:extLst>
                <a:ext uri="{FF2B5EF4-FFF2-40B4-BE49-F238E27FC236}">
                  <a16:creationId xmlns:a16="http://schemas.microsoft.com/office/drawing/2014/main" xmlns="" id="{043FFB6E-5F45-4F5B-A86B-AB3131999EE7}"/>
                </a:ext>
              </a:extLst>
            </p:cNvPr>
            <p:cNvSpPr>
              <a:spLocks/>
            </p:cNvSpPr>
            <p:nvPr/>
          </p:nvSpPr>
          <p:spPr bwMode="auto">
            <a:xfrm>
              <a:off x="6151563" y="2647951"/>
              <a:ext cx="5349875" cy="3508375"/>
            </a:xfrm>
            <a:custGeom>
              <a:avLst/>
              <a:gdLst>
                <a:gd name="T0" fmla="*/ 3085 w 3370"/>
                <a:gd name="T1" fmla="*/ 886 h 2210"/>
                <a:gd name="T2" fmla="*/ 3012 w 3370"/>
                <a:gd name="T3" fmla="*/ 844 h 2210"/>
                <a:gd name="T4" fmla="*/ 3147 w 3370"/>
                <a:gd name="T5" fmla="*/ 765 h 2210"/>
                <a:gd name="T6" fmla="*/ 2169 w 3370"/>
                <a:gd name="T7" fmla="*/ 214 h 2210"/>
                <a:gd name="T8" fmla="*/ 2036 w 3370"/>
                <a:gd name="T9" fmla="*/ 295 h 2210"/>
                <a:gd name="T10" fmla="*/ 1537 w 3370"/>
                <a:gd name="T11" fmla="*/ 0 h 2210"/>
                <a:gd name="T12" fmla="*/ 0 w 3370"/>
                <a:gd name="T13" fmla="*/ 915 h 2210"/>
                <a:gd name="T14" fmla="*/ 3 w 3370"/>
                <a:gd name="T15" fmla="*/ 917 h 2210"/>
                <a:gd name="T16" fmla="*/ 316 w 3370"/>
                <a:gd name="T17" fmla="*/ 1098 h 2210"/>
                <a:gd name="T18" fmla="*/ 247 w 3370"/>
                <a:gd name="T19" fmla="*/ 1138 h 2210"/>
                <a:gd name="T20" fmla="*/ 24 w 3370"/>
                <a:gd name="T21" fmla="*/ 1266 h 2210"/>
                <a:gd name="T22" fmla="*/ 708 w 3370"/>
                <a:gd name="T23" fmla="*/ 1658 h 2210"/>
                <a:gd name="T24" fmla="*/ 639 w 3370"/>
                <a:gd name="T25" fmla="*/ 1699 h 2210"/>
                <a:gd name="T26" fmla="*/ 461 w 3370"/>
                <a:gd name="T27" fmla="*/ 1799 h 2210"/>
                <a:gd name="T28" fmla="*/ 1185 w 3370"/>
                <a:gd name="T29" fmla="*/ 2210 h 2210"/>
                <a:gd name="T30" fmla="*/ 2078 w 3370"/>
                <a:gd name="T31" fmla="*/ 1673 h 2210"/>
                <a:gd name="T32" fmla="*/ 2188 w 3370"/>
                <a:gd name="T33" fmla="*/ 1732 h 2210"/>
                <a:gd name="T34" fmla="*/ 3297 w 3370"/>
                <a:gd name="T35" fmla="*/ 1088 h 2210"/>
                <a:gd name="T36" fmla="*/ 3370 w 3370"/>
                <a:gd name="T37" fmla="*/ 1048 h 2210"/>
                <a:gd name="T38" fmla="*/ 3085 w 3370"/>
                <a:gd name="T39" fmla="*/ 886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70" h="2210">
                  <a:moveTo>
                    <a:pt x="3085" y="886"/>
                  </a:moveTo>
                  <a:lnTo>
                    <a:pt x="3012" y="844"/>
                  </a:lnTo>
                  <a:lnTo>
                    <a:pt x="3147" y="765"/>
                  </a:lnTo>
                  <a:lnTo>
                    <a:pt x="2169" y="214"/>
                  </a:lnTo>
                  <a:lnTo>
                    <a:pt x="2036" y="295"/>
                  </a:lnTo>
                  <a:lnTo>
                    <a:pt x="1537" y="0"/>
                  </a:lnTo>
                  <a:lnTo>
                    <a:pt x="0" y="915"/>
                  </a:lnTo>
                  <a:lnTo>
                    <a:pt x="3" y="917"/>
                  </a:lnTo>
                  <a:lnTo>
                    <a:pt x="316" y="1098"/>
                  </a:lnTo>
                  <a:lnTo>
                    <a:pt x="247" y="1138"/>
                  </a:lnTo>
                  <a:lnTo>
                    <a:pt x="24" y="1266"/>
                  </a:lnTo>
                  <a:lnTo>
                    <a:pt x="708" y="1658"/>
                  </a:lnTo>
                  <a:lnTo>
                    <a:pt x="639" y="1699"/>
                  </a:lnTo>
                  <a:lnTo>
                    <a:pt x="461" y="1799"/>
                  </a:lnTo>
                  <a:lnTo>
                    <a:pt x="1185" y="2210"/>
                  </a:lnTo>
                  <a:lnTo>
                    <a:pt x="2078" y="1673"/>
                  </a:lnTo>
                  <a:lnTo>
                    <a:pt x="2188" y="1732"/>
                  </a:lnTo>
                  <a:lnTo>
                    <a:pt x="3297" y="1088"/>
                  </a:lnTo>
                  <a:lnTo>
                    <a:pt x="3370" y="1048"/>
                  </a:lnTo>
                  <a:lnTo>
                    <a:pt x="3085" y="8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 name="Freeform 15">
              <a:extLst>
                <a:ext uri="{FF2B5EF4-FFF2-40B4-BE49-F238E27FC236}">
                  <a16:creationId xmlns:a16="http://schemas.microsoft.com/office/drawing/2014/main" xmlns="" id="{C80BDA20-FED5-4973-8B83-DC09BCEA03E6}"/>
                </a:ext>
              </a:extLst>
            </p:cNvPr>
            <p:cNvSpPr>
              <a:spLocks/>
            </p:cNvSpPr>
            <p:nvPr/>
          </p:nvSpPr>
          <p:spPr bwMode="auto">
            <a:xfrm>
              <a:off x="9450388" y="5303838"/>
              <a:ext cx="174625" cy="222250"/>
            </a:xfrm>
            <a:custGeom>
              <a:avLst/>
              <a:gdLst>
                <a:gd name="T0" fmla="*/ 0 w 110"/>
                <a:gd name="T1" fmla="*/ 0 h 140"/>
                <a:gd name="T2" fmla="*/ 0 w 110"/>
                <a:gd name="T3" fmla="*/ 78 h 140"/>
                <a:gd name="T4" fmla="*/ 110 w 110"/>
                <a:gd name="T5" fmla="*/ 140 h 140"/>
                <a:gd name="T6" fmla="*/ 110 w 110"/>
                <a:gd name="T7" fmla="*/ 59 h 140"/>
                <a:gd name="T8" fmla="*/ 0 w 110"/>
                <a:gd name="T9" fmla="*/ 0 h 140"/>
              </a:gdLst>
              <a:ahLst/>
              <a:cxnLst>
                <a:cxn ang="0">
                  <a:pos x="T0" y="T1"/>
                </a:cxn>
                <a:cxn ang="0">
                  <a:pos x="T2" y="T3"/>
                </a:cxn>
                <a:cxn ang="0">
                  <a:pos x="T4" y="T5"/>
                </a:cxn>
                <a:cxn ang="0">
                  <a:pos x="T6" y="T7"/>
                </a:cxn>
                <a:cxn ang="0">
                  <a:pos x="T8" y="T9"/>
                </a:cxn>
              </a:cxnLst>
              <a:rect l="0" t="0" r="r" b="b"/>
              <a:pathLst>
                <a:path w="110" h="140">
                  <a:moveTo>
                    <a:pt x="0" y="0"/>
                  </a:moveTo>
                  <a:lnTo>
                    <a:pt x="0" y="78"/>
                  </a:lnTo>
                  <a:lnTo>
                    <a:pt x="110" y="140"/>
                  </a:lnTo>
                  <a:lnTo>
                    <a:pt x="110" y="59"/>
                  </a:lnTo>
                  <a:lnTo>
                    <a:pt x="0" y="0"/>
                  </a:lnTo>
                  <a:close/>
                </a:path>
              </a:pathLst>
            </a:custGeom>
            <a:solidFill>
              <a:srgbClr val="4A72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 name="Freeform 16">
              <a:extLst>
                <a:ext uri="{FF2B5EF4-FFF2-40B4-BE49-F238E27FC236}">
                  <a16:creationId xmlns:a16="http://schemas.microsoft.com/office/drawing/2014/main" xmlns="" id="{F8FEB871-A7D6-4C58-AA89-387FC66D22B2}"/>
                </a:ext>
              </a:extLst>
            </p:cNvPr>
            <p:cNvSpPr>
              <a:spLocks/>
            </p:cNvSpPr>
            <p:nvPr/>
          </p:nvSpPr>
          <p:spPr bwMode="auto">
            <a:xfrm>
              <a:off x="8032751" y="5303838"/>
              <a:ext cx="1417638" cy="987425"/>
            </a:xfrm>
            <a:custGeom>
              <a:avLst/>
              <a:gdLst>
                <a:gd name="T0" fmla="*/ 0 w 893"/>
                <a:gd name="T1" fmla="*/ 537 h 622"/>
                <a:gd name="T2" fmla="*/ 0 w 893"/>
                <a:gd name="T3" fmla="*/ 622 h 622"/>
                <a:gd name="T4" fmla="*/ 893 w 893"/>
                <a:gd name="T5" fmla="*/ 78 h 622"/>
                <a:gd name="T6" fmla="*/ 893 w 893"/>
                <a:gd name="T7" fmla="*/ 0 h 622"/>
                <a:gd name="T8" fmla="*/ 0 w 893"/>
                <a:gd name="T9" fmla="*/ 537 h 622"/>
              </a:gdLst>
              <a:ahLst/>
              <a:cxnLst>
                <a:cxn ang="0">
                  <a:pos x="T0" y="T1"/>
                </a:cxn>
                <a:cxn ang="0">
                  <a:pos x="T2" y="T3"/>
                </a:cxn>
                <a:cxn ang="0">
                  <a:pos x="T4" y="T5"/>
                </a:cxn>
                <a:cxn ang="0">
                  <a:pos x="T6" y="T7"/>
                </a:cxn>
                <a:cxn ang="0">
                  <a:pos x="T8" y="T9"/>
                </a:cxn>
              </a:cxnLst>
              <a:rect l="0" t="0" r="r" b="b"/>
              <a:pathLst>
                <a:path w="893" h="622">
                  <a:moveTo>
                    <a:pt x="0" y="537"/>
                  </a:moveTo>
                  <a:lnTo>
                    <a:pt x="0" y="622"/>
                  </a:lnTo>
                  <a:lnTo>
                    <a:pt x="893" y="78"/>
                  </a:lnTo>
                  <a:lnTo>
                    <a:pt x="893" y="0"/>
                  </a:lnTo>
                  <a:lnTo>
                    <a:pt x="0" y="537"/>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 name="Freeform 17">
              <a:extLst>
                <a:ext uri="{FF2B5EF4-FFF2-40B4-BE49-F238E27FC236}">
                  <a16:creationId xmlns:a16="http://schemas.microsoft.com/office/drawing/2014/main" xmlns="" id="{51CD064A-6DEE-4DA1-867C-D326AA8174F8}"/>
                </a:ext>
              </a:extLst>
            </p:cNvPr>
            <p:cNvSpPr>
              <a:spLocks/>
            </p:cNvSpPr>
            <p:nvPr/>
          </p:nvSpPr>
          <p:spPr bwMode="auto">
            <a:xfrm>
              <a:off x="7743826" y="3225801"/>
              <a:ext cx="3419475" cy="2846388"/>
            </a:xfrm>
            <a:custGeom>
              <a:avLst/>
              <a:gdLst>
                <a:gd name="T0" fmla="*/ 2061 w 2154"/>
                <a:gd name="T1" fmla="*/ 508 h 1793"/>
                <a:gd name="T2" fmla="*/ 1531 w 2154"/>
                <a:gd name="T3" fmla="*/ 826 h 1793"/>
                <a:gd name="T4" fmla="*/ 1023 w 2154"/>
                <a:gd name="T5" fmla="*/ 532 h 1793"/>
                <a:gd name="T6" fmla="*/ 1448 w 2154"/>
                <a:gd name="T7" fmla="*/ 285 h 1793"/>
                <a:gd name="T8" fmla="*/ 1448 w 2154"/>
                <a:gd name="T9" fmla="*/ 178 h 1793"/>
                <a:gd name="T10" fmla="*/ 1109 w 2154"/>
                <a:gd name="T11" fmla="*/ 375 h 1793"/>
                <a:gd name="T12" fmla="*/ 460 w 2154"/>
                <a:gd name="T13" fmla="*/ 0 h 1793"/>
                <a:gd name="T14" fmla="*/ 460 w 2154"/>
                <a:gd name="T15" fmla="*/ 107 h 1793"/>
                <a:gd name="T16" fmla="*/ 1016 w 2154"/>
                <a:gd name="T17" fmla="*/ 430 h 1793"/>
                <a:gd name="T18" fmla="*/ 933 w 2154"/>
                <a:gd name="T19" fmla="*/ 477 h 1793"/>
                <a:gd name="T20" fmla="*/ 821 w 2154"/>
                <a:gd name="T21" fmla="*/ 413 h 1793"/>
                <a:gd name="T22" fmla="*/ 821 w 2154"/>
                <a:gd name="T23" fmla="*/ 520 h 1793"/>
                <a:gd name="T24" fmla="*/ 840 w 2154"/>
                <a:gd name="T25" fmla="*/ 532 h 1793"/>
                <a:gd name="T26" fmla="*/ 719 w 2154"/>
                <a:gd name="T27" fmla="*/ 601 h 1793"/>
                <a:gd name="T28" fmla="*/ 812 w 2154"/>
                <a:gd name="T29" fmla="*/ 655 h 1793"/>
                <a:gd name="T30" fmla="*/ 933 w 2154"/>
                <a:gd name="T31" fmla="*/ 584 h 1793"/>
                <a:gd name="T32" fmla="*/ 1441 w 2154"/>
                <a:gd name="T33" fmla="*/ 879 h 1793"/>
                <a:gd name="T34" fmla="*/ 0 w 2154"/>
                <a:gd name="T35" fmla="*/ 1743 h 1793"/>
                <a:gd name="T36" fmla="*/ 95 w 2154"/>
                <a:gd name="T37" fmla="*/ 1793 h 1793"/>
                <a:gd name="T38" fmla="*/ 2154 w 2154"/>
                <a:gd name="T39" fmla="*/ 560 h 1793"/>
                <a:gd name="T40" fmla="*/ 2061 w 2154"/>
                <a:gd name="T41" fmla="*/ 508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4" h="1793">
                  <a:moveTo>
                    <a:pt x="2061" y="508"/>
                  </a:moveTo>
                  <a:lnTo>
                    <a:pt x="1531" y="826"/>
                  </a:lnTo>
                  <a:lnTo>
                    <a:pt x="1023" y="532"/>
                  </a:lnTo>
                  <a:lnTo>
                    <a:pt x="1448" y="285"/>
                  </a:lnTo>
                  <a:lnTo>
                    <a:pt x="1448" y="178"/>
                  </a:lnTo>
                  <a:lnTo>
                    <a:pt x="1109" y="375"/>
                  </a:lnTo>
                  <a:lnTo>
                    <a:pt x="460" y="0"/>
                  </a:lnTo>
                  <a:lnTo>
                    <a:pt x="460" y="107"/>
                  </a:lnTo>
                  <a:lnTo>
                    <a:pt x="1016" y="430"/>
                  </a:lnTo>
                  <a:lnTo>
                    <a:pt x="933" y="477"/>
                  </a:lnTo>
                  <a:lnTo>
                    <a:pt x="821" y="413"/>
                  </a:lnTo>
                  <a:lnTo>
                    <a:pt x="821" y="520"/>
                  </a:lnTo>
                  <a:lnTo>
                    <a:pt x="840" y="532"/>
                  </a:lnTo>
                  <a:lnTo>
                    <a:pt x="719" y="601"/>
                  </a:lnTo>
                  <a:lnTo>
                    <a:pt x="812" y="655"/>
                  </a:lnTo>
                  <a:lnTo>
                    <a:pt x="933" y="584"/>
                  </a:lnTo>
                  <a:lnTo>
                    <a:pt x="1441" y="879"/>
                  </a:lnTo>
                  <a:lnTo>
                    <a:pt x="0" y="1743"/>
                  </a:lnTo>
                  <a:lnTo>
                    <a:pt x="95" y="1793"/>
                  </a:lnTo>
                  <a:lnTo>
                    <a:pt x="2154" y="560"/>
                  </a:lnTo>
                  <a:lnTo>
                    <a:pt x="2061" y="5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 name="Freeform 18">
              <a:extLst>
                <a:ext uri="{FF2B5EF4-FFF2-40B4-BE49-F238E27FC236}">
                  <a16:creationId xmlns:a16="http://schemas.microsoft.com/office/drawing/2014/main" xmlns="" id="{48914CAE-784E-4E81-9B22-C0F6E93C719A}"/>
                </a:ext>
              </a:extLst>
            </p:cNvPr>
            <p:cNvSpPr>
              <a:spLocks/>
            </p:cNvSpPr>
            <p:nvPr/>
          </p:nvSpPr>
          <p:spPr bwMode="auto">
            <a:xfrm>
              <a:off x="7743826" y="3225801"/>
              <a:ext cx="3419475" cy="2846388"/>
            </a:xfrm>
            <a:custGeom>
              <a:avLst/>
              <a:gdLst>
                <a:gd name="T0" fmla="*/ 2061 w 2154"/>
                <a:gd name="T1" fmla="*/ 508 h 1793"/>
                <a:gd name="T2" fmla="*/ 1531 w 2154"/>
                <a:gd name="T3" fmla="*/ 826 h 1793"/>
                <a:gd name="T4" fmla="*/ 1023 w 2154"/>
                <a:gd name="T5" fmla="*/ 532 h 1793"/>
                <a:gd name="T6" fmla="*/ 1448 w 2154"/>
                <a:gd name="T7" fmla="*/ 285 h 1793"/>
                <a:gd name="T8" fmla="*/ 1448 w 2154"/>
                <a:gd name="T9" fmla="*/ 178 h 1793"/>
                <a:gd name="T10" fmla="*/ 1109 w 2154"/>
                <a:gd name="T11" fmla="*/ 375 h 1793"/>
                <a:gd name="T12" fmla="*/ 460 w 2154"/>
                <a:gd name="T13" fmla="*/ 0 h 1793"/>
                <a:gd name="T14" fmla="*/ 460 w 2154"/>
                <a:gd name="T15" fmla="*/ 107 h 1793"/>
                <a:gd name="T16" fmla="*/ 1016 w 2154"/>
                <a:gd name="T17" fmla="*/ 430 h 1793"/>
                <a:gd name="T18" fmla="*/ 933 w 2154"/>
                <a:gd name="T19" fmla="*/ 477 h 1793"/>
                <a:gd name="T20" fmla="*/ 821 w 2154"/>
                <a:gd name="T21" fmla="*/ 413 h 1793"/>
                <a:gd name="T22" fmla="*/ 821 w 2154"/>
                <a:gd name="T23" fmla="*/ 520 h 1793"/>
                <a:gd name="T24" fmla="*/ 840 w 2154"/>
                <a:gd name="T25" fmla="*/ 532 h 1793"/>
                <a:gd name="T26" fmla="*/ 719 w 2154"/>
                <a:gd name="T27" fmla="*/ 601 h 1793"/>
                <a:gd name="T28" fmla="*/ 812 w 2154"/>
                <a:gd name="T29" fmla="*/ 655 h 1793"/>
                <a:gd name="T30" fmla="*/ 933 w 2154"/>
                <a:gd name="T31" fmla="*/ 584 h 1793"/>
                <a:gd name="T32" fmla="*/ 1441 w 2154"/>
                <a:gd name="T33" fmla="*/ 879 h 1793"/>
                <a:gd name="T34" fmla="*/ 0 w 2154"/>
                <a:gd name="T35" fmla="*/ 1743 h 1793"/>
                <a:gd name="T36" fmla="*/ 95 w 2154"/>
                <a:gd name="T37" fmla="*/ 1793 h 1793"/>
                <a:gd name="T38" fmla="*/ 2154 w 2154"/>
                <a:gd name="T39" fmla="*/ 560 h 1793"/>
                <a:gd name="T40" fmla="*/ 2061 w 2154"/>
                <a:gd name="T41" fmla="*/ 508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4" h="1793">
                  <a:moveTo>
                    <a:pt x="2061" y="508"/>
                  </a:moveTo>
                  <a:lnTo>
                    <a:pt x="1531" y="826"/>
                  </a:lnTo>
                  <a:lnTo>
                    <a:pt x="1023" y="532"/>
                  </a:lnTo>
                  <a:lnTo>
                    <a:pt x="1448" y="285"/>
                  </a:lnTo>
                  <a:lnTo>
                    <a:pt x="1448" y="178"/>
                  </a:lnTo>
                  <a:lnTo>
                    <a:pt x="1109" y="375"/>
                  </a:lnTo>
                  <a:lnTo>
                    <a:pt x="460" y="0"/>
                  </a:lnTo>
                  <a:lnTo>
                    <a:pt x="460" y="107"/>
                  </a:lnTo>
                  <a:lnTo>
                    <a:pt x="1016" y="430"/>
                  </a:lnTo>
                  <a:lnTo>
                    <a:pt x="933" y="477"/>
                  </a:lnTo>
                  <a:lnTo>
                    <a:pt x="821" y="413"/>
                  </a:lnTo>
                  <a:lnTo>
                    <a:pt x="821" y="520"/>
                  </a:lnTo>
                  <a:lnTo>
                    <a:pt x="840" y="532"/>
                  </a:lnTo>
                  <a:lnTo>
                    <a:pt x="719" y="601"/>
                  </a:lnTo>
                  <a:lnTo>
                    <a:pt x="812" y="655"/>
                  </a:lnTo>
                  <a:lnTo>
                    <a:pt x="933" y="584"/>
                  </a:lnTo>
                  <a:lnTo>
                    <a:pt x="1441" y="879"/>
                  </a:lnTo>
                  <a:lnTo>
                    <a:pt x="0" y="1743"/>
                  </a:lnTo>
                  <a:lnTo>
                    <a:pt x="95" y="1793"/>
                  </a:lnTo>
                  <a:lnTo>
                    <a:pt x="2154" y="560"/>
                  </a:lnTo>
                  <a:lnTo>
                    <a:pt x="2061" y="5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 name="Freeform 19">
              <a:extLst>
                <a:ext uri="{FF2B5EF4-FFF2-40B4-BE49-F238E27FC236}">
                  <a16:creationId xmlns:a16="http://schemas.microsoft.com/office/drawing/2014/main" xmlns="" id="{7919141F-EB62-4AA3-BC90-FB76EAF165C5}"/>
                </a:ext>
              </a:extLst>
            </p:cNvPr>
            <p:cNvSpPr>
              <a:spLocks/>
            </p:cNvSpPr>
            <p:nvPr/>
          </p:nvSpPr>
          <p:spPr bwMode="auto">
            <a:xfrm>
              <a:off x="7705726" y="3044826"/>
              <a:ext cx="833438" cy="493713"/>
            </a:xfrm>
            <a:custGeom>
              <a:avLst/>
              <a:gdLst>
                <a:gd name="T0" fmla="*/ 0 w 525"/>
                <a:gd name="T1" fmla="*/ 147 h 311"/>
                <a:gd name="T2" fmla="*/ 242 w 525"/>
                <a:gd name="T3" fmla="*/ 0 h 311"/>
                <a:gd name="T4" fmla="*/ 525 w 525"/>
                <a:gd name="T5" fmla="*/ 166 h 311"/>
                <a:gd name="T6" fmla="*/ 282 w 525"/>
                <a:gd name="T7" fmla="*/ 311 h 311"/>
                <a:gd name="T8" fmla="*/ 0 w 525"/>
                <a:gd name="T9" fmla="*/ 147 h 311"/>
              </a:gdLst>
              <a:ahLst/>
              <a:cxnLst>
                <a:cxn ang="0">
                  <a:pos x="T0" y="T1"/>
                </a:cxn>
                <a:cxn ang="0">
                  <a:pos x="T2" y="T3"/>
                </a:cxn>
                <a:cxn ang="0">
                  <a:pos x="T4" y="T5"/>
                </a:cxn>
                <a:cxn ang="0">
                  <a:pos x="T6" y="T7"/>
                </a:cxn>
                <a:cxn ang="0">
                  <a:pos x="T8" y="T9"/>
                </a:cxn>
              </a:cxnLst>
              <a:rect l="0" t="0" r="r" b="b"/>
              <a:pathLst>
                <a:path w="525" h="311">
                  <a:moveTo>
                    <a:pt x="0" y="147"/>
                  </a:moveTo>
                  <a:lnTo>
                    <a:pt x="242" y="0"/>
                  </a:lnTo>
                  <a:lnTo>
                    <a:pt x="525" y="166"/>
                  </a:lnTo>
                  <a:lnTo>
                    <a:pt x="282" y="311"/>
                  </a:lnTo>
                  <a:lnTo>
                    <a:pt x="0" y="14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 name="Freeform 20">
              <a:extLst>
                <a:ext uri="{FF2B5EF4-FFF2-40B4-BE49-F238E27FC236}">
                  <a16:creationId xmlns:a16="http://schemas.microsoft.com/office/drawing/2014/main" xmlns="" id="{3E42B8FB-C970-4407-BEFB-2F5AE0C1BBE0}"/>
                </a:ext>
              </a:extLst>
            </p:cNvPr>
            <p:cNvSpPr>
              <a:spLocks/>
            </p:cNvSpPr>
            <p:nvPr/>
          </p:nvSpPr>
          <p:spPr bwMode="auto">
            <a:xfrm>
              <a:off x="7705726" y="3044826"/>
              <a:ext cx="833438" cy="493713"/>
            </a:xfrm>
            <a:custGeom>
              <a:avLst/>
              <a:gdLst>
                <a:gd name="T0" fmla="*/ 0 w 525"/>
                <a:gd name="T1" fmla="*/ 147 h 311"/>
                <a:gd name="T2" fmla="*/ 242 w 525"/>
                <a:gd name="T3" fmla="*/ 0 h 311"/>
                <a:gd name="T4" fmla="*/ 525 w 525"/>
                <a:gd name="T5" fmla="*/ 166 h 311"/>
                <a:gd name="T6" fmla="*/ 282 w 525"/>
                <a:gd name="T7" fmla="*/ 311 h 311"/>
                <a:gd name="T8" fmla="*/ 0 w 525"/>
                <a:gd name="T9" fmla="*/ 147 h 311"/>
              </a:gdLst>
              <a:ahLst/>
              <a:cxnLst>
                <a:cxn ang="0">
                  <a:pos x="T0" y="T1"/>
                </a:cxn>
                <a:cxn ang="0">
                  <a:pos x="T2" y="T3"/>
                </a:cxn>
                <a:cxn ang="0">
                  <a:pos x="T4" y="T5"/>
                </a:cxn>
                <a:cxn ang="0">
                  <a:pos x="T6" y="T7"/>
                </a:cxn>
                <a:cxn ang="0">
                  <a:pos x="T8" y="T9"/>
                </a:cxn>
              </a:cxnLst>
              <a:rect l="0" t="0" r="r" b="b"/>
              <a:pathLst>
                <a:path w="525" h="311">
                  <a:moveTo>
                    <a:pt x="0" y="147"/>
                  </a:moveTo>
                  <a:lnTo>
                    <a:pt x="242" y="0"/>
                  </a:lnTo>
                  <a:lnTo>
                    <a:pt x="525" y="166"/>
                  </a:lnTo>
                  <a:lnTo>
                    <a:pt x="282" y="311"/>
                  </a:lnTo>
                  <a:lnTo>
                    <a:pt x="0" y="1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 name="Freeform 21">
              <a:extLst>
                <a:ext uri="{FF2B5EF4-FFF2-40B4-BE49-F238E27FC236}">
                  <a16:creationId xmlns:a16="http://schemas.microsoft.com/office/drawing/2014/main" xmlns="" id="{D3C25D21-F09D-4AF4-BC0F-9BC0E13B63F6}"/>
                </a:ext>
              </a:extLst>
            </p:cNvPr>
            <p:cNvSpPr>
              <a:spLocks/>
            </p:cNvSpPr>
            <p:nvPr/>
          </p:nvSpPr>
          <p:spPr bwMode="auto">
            <a:xfrm>
              <a:off x="7705726" y="3278188"/>
              <a:ext cx="447675" cy="430213"/>
            </a:xfrm>
            <a:custGeom>
              <a:avLst/>
              <a:gdLst>
                <a:gd name="T0" fmla="*/ 0 w 282"/>
                <a:gd name="T1" fmla="*/ 109 h 271"/>
                <a:gd name="T2" fmla="*/ 282 w 282"/>
                <a:gd name="T3" fmla="*/ 271 h 271"/>
                <a:gd name="T4" fmla="*/ 282 w 282"/>
                <a:gd name="T5" fmla="*/ 164 h 271"/>
                <a:gd name="T6" fmla="*/ 0 w 282"/>
                <a:gd name="T7" fmla="*/ 0 h 271"/>
                <a:gd name="T8" fmla="*/ 0 w 282"/>
                <a:gd name="T9" fmla="*/ 109 h 271"/>
              </a:gdLst>
              <a:ahLst/>
              <a:cxnLst>
                <a:cxn ang="0">
                  <a:pos x="T0" y="T1"/>
                </a:cxn>
                <a:cxn ang="0">
                  <a:pos x="T2" y="T3"/>
                </a:cxn>
                <a:cxn ang="0">
                  <a:pos x="T4" y="T5"/>
                </a:cxn>
                <a:cxn ang="0">
                  <a:pos x="T6" y="T7"/>
                </a:cxn>
                <a:cxn ang="0">
                  <a:pos x="T8" y="T9"/>
                </a:cxn>
              </a:cxnLst>
              <a:rect l="0" t="0" r="r" b="b"/>
              <a:pathLst>
                <a:path w="282" h="271">
                  <a:moveTo>
                    <a:pt x="0" y="109"/>
                  </a:moveTo>
                  <a:lnTo>
                    <a:pt x="282" y="271"/>
                  </a:lnTo>
                  <a:lnTo>
                    <a:pt x="282" y="164"/>
                  </a:lnTo>
                  <a:lnTo>
                    <a:pt x="0" y="0"/>
                  </a:lnTo>
                  <a:lnTo>
                    <a:pt x="0" y="109"/>
                  </a:lnTo>
                  <a:close/>
                </a:path>
              </a:pathLst>
            </a:custGeom>
            <a:solidFill>
              <a:srgbClr val="779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 name="Freeform 22">
              <a:extLst>
                <a:ext uri="{FF2B5EF4-FFF2-40B4-BE49-F238E27FC236}">
                  <a16:creationId xmlns:a16="http://schemas.microsoft.com/office/drawing/2014/main" xmlns="" id="{EE9D7818-9FA0-4063-A6D3-166BE9151F19}"/>
                </a:ext>
              </a:extLst>
            </p:cNvPr>
            <p:cNvSpPr>
              <a:spLocks/>
            </p:cNvSpPr>
            <p:nvPr/>
          </p:nvSpPr>
          <p:spPr bwMode="auto">
            <a:xfrm>
              <a:off x="8153401" y="3308351"/>
              <a:ext cx="385763" cy="400050"/>
            </a:xfrm>
            <a:custGeom>
              <a:avLst/>
              <a:gdLst>
                <a:gd name="T0" fmla="*/ 0 w 243"/>
                <a:gd name="T1" fmla="*/ 145 h 252"/>
                <a:gd name="T2" fmla="*/ 243 w 243"/>
                <a:gd name="T3" fmla="*/ 0 h 252"/>
                <a:gd name="T4" fmla="*/ 243 w 243"/>
                <a:gd name="T5" fmla="*/ 109 h 252"/>
                <a:gd name="T6" fmla="*/ 0 w 243"/>
                <a:gd name="T7" fmla="*/ 252 h 252"/>
                <a:gd name="T8" fmla="*/ 0 w 243"/>
                <a:gd name="T9" fmla="*/ 145 h 252"/>
              </a:gdLst>
              <a:ahLst/>
              <a:cxnLst>
                <a:cxn ang="0">
                  <a:pos x="T0" y="T1"/>
                </a:cxn>
                <a:cxn ang="0">
                  <a:pos x="T2" y="T3"/>
                </a:cxn>
                <a:cxn ang="0">
                  <a:pos x="T4" y="T5"/>
                </a:cxn>
                <a:cxn ang="0">
                  <a:pos x="T6" y="T7"/>
                </a:cxn>
                <a:cxn ang="0">
                  <a:pos x="T8" y="T9"/>
                </a:cxn>
              </a:cxnLst>
              <a:rect l="0" t="0" r="r" b="b"/>
              <a:pathLst>
                <a:path w="243" h="252">
                  <a:moveTo>
                    <a:pt x="0" y="145"/>
                  </a:moveTo>
                  <a:lnTo>
                    <a:pt x="243" y="0"/>
                  </a:lnTo>
                  <a:lnTo>
                    <a:pt x="243" y="109"/>
                  </a:lnTo>
                  <a:lnTo>
                    <a:pt x="0" y="252"/>
                  </a:lnTo>
                  <a:lnTo>
                    <a:pt x="0" y="145"/>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 name="Freeform 23">
              <a:extLst>
                <a:ext uri="{FF2B5EF4-FFF2-40B4-BE49-F238E27FC236}">
                  <a16:creationId xmlns:a16="http://schemas.microsoft.com/office/drawing/2014/main" xmlns="" id="{E08D31B8-8953-43C2-8353-D89F6F4E497D}"/>
                </a:ext>
              </a:extLst>
            </p:cNvPr>
            <p:cNvSpPr>
              <a:spLocks/>
            </p:cNvSpPr>
            <p:nvPr/>
          </p:nvSpPr>
          <p:spPr bwMode="auto">
            <a:xfrm>
              <a:off x="7758113" y="1419226"/>
              <a:ext cx="395288" cy="2085975"/>
            </a:xfrm>
            <a:custGeom>
              <a:avLst/>
              <a:gdLst>
                <a:gd name="T0" fmla="*/ 0 w 249"/>
                <a:gd name="T1" fmla="*/ 1171 h 1314"/>
                <a:gd name="T2" fmla="*/ 249 w 249"/>
                <a:gd name="T3" fmla="*/ 1314 h 1314"/>
                <a:gd name="T4" fmla="*/ 247 w 249"/>
                <a:gd name="T5" fmla="*/ 145 h 1314"/>
                <a:gd name="T6" fmla="*/ 0 w 249"/>
                <a:gd name="T7" fmla="*/ 0 h 1314"/>
                <a:gd name="T8" fmla="*/ 0 w 249"/>
                <a:gd name="T9" fmla="*/ 1171 h 1314"/>
              </a:gdLst>
              <a:ahLst/>
              <a:cxnLst>
                <a:cxn ang="0">
                  <a:pos x="T0" y="T1"/>
                </a:cxn>
                <a:cxn ang="0">
                  <a:pos x="T2" y="T3"/>
                </a:cxn>
                <a:cxn ang="0">
                  <a:pos x="T4" y="T5"/>
                </a:cxn>
                <a:cxn ang="0">
                  <a:pos x="T6" y="T7"/>
                </a:cxn>
                <a:cxn ang="0">
                  <a:pos x="T8" y="T9"/>
                </a:cxn>
              </a:cxnLst>
              <a:rect l="0" t="0" r="r" b="b"/>
              <a:pathLst>
                <a:path w="249" h="1314">
                  <a:moveTo>
                    <a:pt x="0" y="1171"/>
                  </a:moveTo>
                  <a:lnTo>
                    <a:pt x="249" y="1314"/>
                  </a:lnTo>
                  <a:lnTo>
                    <a:pt x="247" y="145"/>
                  </a:lnTo>
                  <a:lnTo>
                    <a:pt x="0" y="0"/>
                  </a:lnTo>
                  <a:lnTo>
                    <a:pt x="0" y="117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 name="Freeform 24">
              <a:extLst>
                <a:ext uri="{FF2B5EF4-FFF2-40B4-BE49-F238E27FC236}">
                  <a16:creationId xmlns:a16="http://schemas.microsoft.com/office/drawing/2014/main" xmlns="" id="{8369194E-644E-4072-A712-15CDCE733646}"/>
                </a:ext>
              </a:extLst>
            </p:cNvPr>
            <p:cNvSpPr>
              <a:spLocks/>
            </p:cNvSpPr>
            <p:nvPr/>
          </p:nvSpPr>
          <p:spPr bwMode="auto">
            <a:xfrm>
              <a:off x="8150226" y="1457326"/>
              <a:ext cx="331788" cy="2047875"/>
            </a:xfrm>
            <a:custGeom>
              <a:avLst/>
              <a:gdLst>
                <a:gd name="T0" fmla="*/ 0 w 209"/>
                <a:gd name="T1" fmla="*/ 121 h 1290"/>
                <a:gd name="T2" fmla="*/ 209 w 209"/>
                <a:gd name="T3" fmla="*/ 0 h 1290"/>
                <a:gd name="T4" fmla="*/ 209 w 209"/>
                <a:gd name="T5" fmla="*/ 1168 h 1290"/>
                <a:gd name="T6" fmla="*/ 2 w 209"/>
                <a:gd name="T7" fmla="*/ 1290 h 1290"/>
                <a:gd name="T8" fmla="*/ 0 w 209"/>
                <a:gd name="T9" fmla="*/ 121 h 1290"/>
              </a:gdLst>
              <a:ahLst/>
              <a:cxnLst>
                <a:cxn ang="0">
                  <a:pos x="T0" y="T1"/>
                </a:cxn>
                <a:cxn ang="0">
                  <a:pos x="T2" y="T3"/>
                </a:cxn>
                <a:cxn ang="0">
                  <a:pos x="T4" y="T5"/>
                </a:cxn>
                <a:cxn ang="0">
                  <a:pos x="T6" y="T7"/>
                </a:cxn>
                <a:cxn ang="0">
                  <a:pos x="T8" y="T9"/>
                </a:cxn>
              </a:cxnLst>
              <a:rect l="0" t="0" r="r" b="b"/>
              <a:pathLst>
                <a:path w="209" h="1290">
                  <a:moveTo>
                    <a:pt x="0" y="121"/>
                  </a:moveTo>
                  <a:lnTo>
                    <a:pt x="209" y="0"/>
                  </a:lnTo>
                  <a:lnTo>
                    <a:pt x="209" y="1168"/>
                  </a:lnTo>
                  <a:lnTo>
                    <a:pt x="2" y="1290"/>
                  </a:lnTo>
                  <a:lnTo>
                    <a:pt x="0" y="12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 name="Freeform 25">
              <a:extLst>
                <a:ext uri="{FF2B5EF4-FFF2-40B4-BE49-F238E27FC236}">
                  <a16:creationId xmlns:a16="http://schemas.microsoft.com/office/drawing/2014/main" xmlns="" id="{568F9102-A005-4DAE-A640-5AB5A3ECA8FE}"/>
                </a:ext>
              </a:extLst>
            </p:cNvPr>
            <p:cNvSpPr>
              <a:spLocks/>
            </p:cNvSpPr>
            <p:nvPr/>
          </p:nvSpPr>
          <p:spPr bwMode="auto">
            <a:xfrm>
              <a:off x="8150226" y="1457326"/>
              <a:ext cx="331788" cy="2047875"/>
            </a:xfrm>
            <a:custGeom>
              <a:avLst/>
              <a:gdLst>
                <a:gd name="T0" fmla="*/ 0 w 209"/>
                <a:gd name="T1" fmla="*/ 121 h 1290"/>
                <a:gd name="T2" fmla="*/ 209 w 209"/>
                <a:gd name="T3" fmla="*/ 0 h 1290"/>
                <a:gd name="T4" fmla="*/ 209 w 209"/>
                <a:gd name="T5" fmla="*/ 1168 h 1290"/>
                <a:gd name="T6" fmla="*/ 2 w 209"/>
                <a:gd name="T7" fmla="*/ 1290 h 1290"/>
                <a:gd name="T8" fmla="*/ 0 w 209"/>
                <a:gd name="T9" fmla="*/ 121 h 1290"/>
              </a:gdLst>
              <a:ahLst/>
              <a:cxnLst>
                <a:cxn ang="0">
                  <a:pos x="T0" y="T1"/>
                </a:cxn>
                <a:cxn ang="0">
                  <a:pos x="T2" y="T3"/>
                </a:cxn>
                <a:cxn ang="0">
                  <a:pos x="T4" y="T5"/>
                </a:cxn>
                <a:cxn ang="0">
                  <a:pos x="T6" y="T7"/>
                </a:cxn>
                <a:cxn ang="0">
                  <a:pos x="T8" y="T9"/>
                </a:cxn>
              </a:cxnLst>
              <a:rect l="0" t="0" r="r" b="b"/>
              <a:pathLst>
                <a:path w="209" h="1290">
                  <a:moveTo>
                    <a:pt x="0" y="121"/>
                  </a:moveTo>
                  <a:lnTo>
                    <a:pt x="209" y="0"/>
                  </a:lnTo>
                  <a:lnTo>
                    <a:pt x="209" y="1168"/>
                  </a:lnTo>
                  <a:lnTo>
                    <a:pt x="2" y="1290"/>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 name="Freeform 26">
              <a:extLst>
                <a:ext uri="{FF2B5EF4-FFF2-40B4-BE49-F238E27FC236}">
                  <a16:creationId xmlns:a16="http://schemas.microsoft.com/office/drawing/2014/main" xmlns="" id="{444C6420-00AF-4054-92C3-18CA4FE28B76}"/>
                </a:ext>
              </a:extLst>
            </p:cNvPr>
            <p:cNvSpPr>
              <a:spLocks/>
            </p:cNvSpPr>
            <p:nvPr/>
          </p:nvSpPr>
          <p:spPr bwMode="auto">
            <a:xfrm>
              <a:off x="7758113" y="1233488"/>
              <a:ext cx="723900" cy="415925"/>
            </a:xfrm>
            <a:custGeom>
              <a:avLst/>
              <a:gdLst>
                <a:gd name="T0" fmla="*/ 0 w 456"/>
                <a:gd name="T1" fmla="*/ 117 h 262"/>
                <a:gd name="T2" fmla="*/ 207 w 456"/>
                <a:gd name="T3" fmla="*/ 0 h 262"/>
                <a:gd name="T4" fmla="*/ 456 w 456"/>
                <a:gd name="T5" fmla="*/ 141 h 262"/>
                <a:gd name="T6" fmla="*/ 247 w 456"/>
                <a:gd name="T7" fmla="*/ 262 h 262"/>
                <a:gd name="T8" fmla="*/ 12 w 456"/>
                <a:gd name="T9" fmla="*/ 124 h 262"/>
                <a:gd name="T10" fmla="*/ 0 w 456"/>
                <a:gd name="T11" fmla="*/ 117 h 262"/>
              </a:gdLst>
              <a:ahLst/>
              <a:cxnLst>
                <a:cxn ang="0">
                  <a:pos x="T0" y="T1"/>
                </a:cxn>
                <a:cxn ang="0">
                  <a:pos x="T2" y="T3"/>
                </a:cxn>
                <a:cxn ang="0">
                  <a:pos x="T4" y="T5"/>
                </a:cxn>
                <a:cxn ang="0">
                  <a:pos x="T6" y="T7"/>
                </a:cxn>
                <a:cxn ang="0">
                  <a:pos x="T8" y="T9"/>
                </a:cxn>
                <a:cxn ang="0">
                  <a:pos x="T10" y="T11"/>
                </a:cxn>
              </a:cxnLst>
              <a:rect l="0" t="0" r="r" b="b"/>
              <a:pathLst>
                <a:path w="456" h="262">
                  <a:moveTo>
                    <a:pt x="0" y="117"/>
                  </a:moveTo>
                  <a:lnTo>
                    <a:pt x="207" y="0"/>
                  </a:lnTo>
                  <a:lnTo>
                    <a:pt x="456" y="141"/>
                  </a:lnTo>
                  <a:lnTo>
                    <a:pt x="247" y="262"/>
                  </a:lnTo>
                  <a:lnTo>
                    <a:pt x="12" y="124"/>
                  </a:lnTo>
                  <a:lnTo>
                    <a:pt x="0" y="117"/>
                  </a:lnTo>
                  <a:close/>
                </a:path>
              </a:pathLst>
            </a:custGeom>
            <a:solidFill>
              <a:srgbClr val="819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 name="Freeform 27">
              <a:extLst>
                <a:ext uri="{FF2B5EF4-FFF2-40B4-BE49-F238E27FC236}">
                  <a16:creationId xmlns:a16="http://schemas.microsoft.com/office/drawing/2014/main" xmlns="" id="{DBCA2C34-790F-49F9-A0BD-AB1A2D426B1B}"/>
                </a:ext>
              </a:extLst>
            </p:cNvPr>
            <p:cNvSpPr>
              <a:spLocks/>
            </p:cNvSpPr>
            <p:nvPr/>
          </p:nvSpPr>
          <p:spPr bwMode="auto">
            <a:xfrm>
              <a:off x="7796213" y="1490663"/>
              <a:ext cx="128588" cy="263525"/>
            </a:xfrm>
            <a:custGeom>
              <a:avLst/>
              <a:gdLst>
                <a:gd name="T0" fmla="*/ 81 w 81"/>
                <a:gd name="T1" fmla="*/ 166 h 166"/>
                <a:gd name="T2" fmla="*/ 0 w 81"/>
                <a:gd name="T3" fmla="*/ 119 h 166"/>
                <a:gd name="T4" fmla="*/ 0 w 81"/>
                <a:gd name="T5" fmla="*/ 0 h 166"/>
                <a:gd name="T6" fmla="*/ 81 w 81"/>
                <a:gd name="T7" fmla="*/ 47 h 166"/>
                <a:gd name="T8" fmla="*/ 81 w 81"/>
                <a:gd name="T9" fmla="*/ 166 h 166"/>
              </a:gdLst>
              <a:ahLst/>
              <a:cxnLst>
                <a:cxn ang="0">
                  <a:pos x="T0" y="T1"/>
                </a:cxn>
                <a:cxn ang="0">
                  <a:pos x="T2" y="T3"/>
                </a:cxn>
                <a:cxn ang="0">
                  <a:pos x="T4" y="T5"/>
                </a:cxn>
                <a:cxn ang="0">
                  <a:pos x="T6" y="T7"/>
                </a:cxn>
                <a:cxn ang="0">
                  <a:pos x="T8" y="T9"/>
                </a:cxn>
              </a:cxnLst>
              <a:rect l="0" t="0" r="r" b="b"/>
              <a:pathLst>
                <a:path w="81" h="166">
                  <a:moveTo>
                    <a:pt x="81" y="166"/>
                  </a:moveTo>
                  <a:lnTo>
                    <a:pt x="0" y="119"/>
                  </a:lnTo>
                  <a:lnTo>
                    <a:pt x="0" y="0"/>
                  </a:lnTo>
                  <a:lnTo>
                    <a:pt x="81" y="47"/>
                  </a:lnTo>
                  <a:lnTo>
                    <a:pt x="81"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 name="Freeform 28">
              <a:extLst>
                <a:ext uri="{FF2B5EF4-FFF2-40B4-BE49-F238E27FC236}">
                  <a16:creationId xmlns:a16="http://schemas.microsoft.com/office/drawing/2014/main" xmlns="" id="{A2E6FEB8-E957-4097-8D9B-260388D781D1}"/>
                </a:ext>
              </a:extLst>
            </p:cNvPr>
            <p:cNvSpPr>
              <a:spLocks/>
            </p:cNvSpPr>
            <p:nvPr/>
          </p:nvSpPr>
          <p:spPr bwMode="auto">
            <a:xfrm>
              <a:off x="7796213" y="1490663"/>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 name="Freeform 29">
              <a:extLst>
                <a:ext uri="{FF2B5EF4-FFF2-40B4-BE49-F238E27FC236}">
                  <a16:creationId xmlns:a16="http://schemas.microsoft.com/office/drawing/2014/main" xmlns="" id="{2CC5F673-6EE1-4663-B147-B12E15048D7B}"/>
                </a:ext>
              </a:extLst>
            </p:cNvPr>
            <p:cNvSpPr>
              <a:spLocks/>
            </p:cNvSpPr>
            <p:nvPr/>
          </p:nvSpPr>
          <p:spPr bwMode="auto">
            <a:xfrm>
              <a:off x="7796213" y="1724026"/>
              <a:ext cx="128588" cy="265113"/>
            </a:xfrm>
            <a:custGeom>
              <a:avLst/>
              <a:gdLst>
                <a:gd name="T0" fmla="*/ 81 w 81"/>
                <a:gd name="T1" fmla="*/ 167 h 167"/>
                <a:gd name="T2" fmla="*/ 0 w 81"/>
                <a:gd name="T3" fmla="*/ 119 h 167"/>
                <a:gd name="T4" fmla="*/ 0 w 81"/>
                <a:gd name="T5" fmla="*/ 0 h 167"/>
                <a:gd name="T6" fmla="*/ 81 w 81"/>
                <a:gd name="T7" fmla="*/ 48 h 167"/>
                <a:gd name="T8" fmla="*/ 81 w 81"/>
                <a:gd name="T9" fmla="*/ 167 h 167"/>
              </a:gdLst>
              <a:ahLst/>
              <a:cxnLst>
                <a:cxn ang="0">
                  <a:pos x="T0" y="T1"/>
                </a:cxn>
                <a:cxn ang="0">
                  <a:pos x="T2" y="T3"/>
                </a:cxn>
                <a:cxn ang="0">
                  <a:pos x="T4" y="T5"/>
                </a:cxn>
                <a:cxn ang="0">
                  <a:pos x="T6" y="T7"/>
                </a:cxn>
                <a:cxn ang="0">
                  <a:pos x="T8" y="T9"/>
                </a:cxn>
              </a:cxnLst>
              <a:rect l="0" t="0" r="r" b="b"/>
              <a:pathLst>
                <a:path w="81" h="167">
                  <a:moveTo>
                    <a:pt x="81" y="167"/>
                  </a:moveTo>
                  <a:lnTo>
                    <a:pt x="0" y="119"/>
                  </a:lnTo>
                  <a:lnTo>
                    <a:pt x="0" y="0"/>
                  </a:lnTo>
                  <a:lnTo>
                    <a:pt x="81" y="48"/>
                  </a:lnTo>
                  <a:lnTo>
                    <a:pt x="81" y="16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 name="Freeform 30">
              <a:extLst>
                <a:ext uri="{FF2B5EF4-FFF2-40B4-BE49-F238E27FC236}">
                  <a16:creationId xmlns:a16="http://schemas.microsoft.com/office/drawing/2014/main" xmlns="" id="{BFB50A10-0687-4459-A7FA-075A9915317F}"/>
                </a:ext>
              </a:extLst>
            </p:cNvPr>
            <p:cNvSpPr>
              <a:spLocks/>
            </p:cNvSpPr>
            <p:nvPr/>
          </p:nvSpPr>
          <p:spPr bwMode="auto">
            <a:xfrm>
              <a:off x="7796213" y="1724026"/>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 name="Freeform 31">
              <a:extLst>
                <a:ext uri="{FF2B5EF4-FFF2-40B4-BE49-F238E27FC236}">
                  <a16:creationId xmlns:a16="http://schemas.microsoft.com/office/drawing/2014/main" xmlns="" id="{6C3E385C-876E-4627-91A5-FF11198259EA}"/>
                </a:ext>
              </a:extLst>
            </p:cNvPr>
            <p:cNvSpPr>
              <a:spLocks/>
            </p:cNvSpPr>
            <p:nvPr/>
          </p:nvSpPr>
          <p:spPr bwMode="auto">
            <a:xfrm>
              <a:off x="7796213" y="1954213"/>
              <a:ext cx="128588" cy="263525"/>
            </a:xfrm>
            <a:custGeom>
              <a:avLst/>
              <a:gdLst>
                <a:gd name="T0" fmla="*/ 81 w 81"/>
                <a:gd name="T1" fmla="*/ 166 h 166"/>
                <a:gd name="T2" fmla="*/ 0 w 81"/>
                <a:gd name="T3" fmla="*/ 121 h 166"/>
                <a:gd name="T4" fmla="*/ 0 w 81"/>
                <a:gd name="T5" fmla="*/ 0 h 166"/>
                <a:gd name="T6" fmla="*/ 81 w 81"/>
                <a:gd name="T7" fmla="*/ 48 h 166"/>
                <a:gd name="T8" fmla="*/ 81 w 81"/>
                <a:gd name="T9" fmla="*/ 166 h 166"/>
              </a:gdLst>
              <a:ahLst/>
              <a:cxnLst>
                <a:cxn ang="0">
                  <a:pos x="T0" y="T1"/>
                </a:cxn>
                <a:cxn ang="0">
                  <a:pos x="T2" y="T3"/>
                </a:cxn>
                <a:cxn ang="0">
                  <a:pos x="T4" y="T5"/>
                </a:cxn>
                <a:cxn ang="0">
                  <a:pos x="T6" y="T7"/>
                </a:cxn>
                <a:cxn ang="0">
                  <a:pos x="T8" y="T9"/>
                </a:cxn>
              </a:cxnLst>
              <a:rect l="0" t="0" r="r" b="b"/>
              <a:pathLst>
                <a:path w="81" h="166">
                  <a:moveTo>
                    <a:pt x="81" y="166"/>
                  </a:moveTo>
                  <a:lnTo>
                    <a:pt x="0" y="121"/>
                  </a:lnTo>
                  <a:lnTo>
                    <a:pt x="0" y="0"/>
                  </a:lnTo>
                  <a:lnTo>
                    <a:pt x="81" y="48"/>
                  </a:lnTo>
                  <a:lnTo>
                    <a:pt x="81"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 name="Freeform 32">
              <a:extLst>
                <a:ext uri="{FF2B5EF4-FFF2-40B4-BE49-F238E27FC236}">
                  <a16:creationId xmlns:a16="http://schemas.microsoft.com/office/drawing/2014/main" xmlns="" id="{D8D911E1-1CDE-4C1C-AB19-467C3757530F}"/>
                </a:ext>
              </a:extLst>
            </p:cNvPr>
            <p:cNvSpPr>
              <a:spLocks/>
            </p:cNvSpPr>
            <p:nvPr/>
          </p:nvSpPr>
          <p:spPr bwMode="auto">
            <a:xfrm>
              <a:off x="7796213" y="1954213"/>
              <a:ext cx="19050" cy="192088"/>
            </a:xfrm>
            <a:custGeom>
              <a:avLst/>
              <a:gdLst>
                <a:gd name="T0" fmla="*/ 12 w 12"/>
                <a:gd name="T1" fmla="*/ 114 h 121"/>
                <a:gd name="T2" fmla="*/ 0 w 12"/>
                <a:gd name="T3" fmla="*/ 121 h 121"/>
                <a:gd name="T4" fmla="*/ 0 w 12"/>
                <a:gd name="T5" fmla="*/ 0 h 121"/>
                <a:gd name="T6" fmla="*/ 12 w 12"/>
                <a:gd name="T7" fmla="*/ 7 h 121"/>
                <a:gd name="T8" fmla="*/ 12 w 12"/>
                <a:gd name="T9" fmla="*/ 114 h 121"/>
              </a:gdLst>
              <a:ahLst/>
              <a:cxnLst>
                <a:cxn ang="0">
                  <a:pos x="T0" y="T1"/>
                </a:cxn>
                <a:cxn ang="0">
                  <a:pos x="T2" y="T3"/>
                </a:cxn>
                <a:cxn ang="0">
                  <a:pos x="T4" y="T5"/>
                </a:cxn>
                <a:cxn ang="0">
                  <a:pos x="T6" y="T7"/>
                </a:cxn>
                <a:cxn ang="0">
                  <a:pos x="T8" y="T9"/>
                </a:cxn>
              </a:cxnLst>
              <a:rect l="0" t="0" r="r" b="b"/>
              <a:pathLst>
                <a:path w="12" h="121">
                  <a:moveTo>
                    <a:pt x="12" y="114"/>
                  </a:moveTo>
                  <a:lnTo>
                    <a:pt x="0" y="121"/>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 name="Freeform 33">
              <a:extLst>
                <a:ext uri="{FF2B5EF4-FFF2-40B4-BE49-F238E27FC236}">
                  <a16:creationId xmlns:a16="http://schemas.microsoft.com/office/drawing/2014/main" xmlns="" id="{7BDE7724-EF08-49E7-9E57-113BAD210EE0}"/>
                </a:ext>
              </a:extLst>
            </p:cNvPr>
            <p:cNvSpPr>
              <a:spLocks/>
            </p:cNvSpPr>
            <p:nvPr/>
          </p:nvSpPr>
          <p:spPr bwMode="auto">
            <a:xfrm>
              <a:off x="7796213" y="2187576"/>
              <a:ext cx="128588" cy="265113"/>
            </a:xfrm>
            <a:custGeom>
              <a:avLst/>
              <a:gdLst>
                <a:gd name="T0" fmla="*/ 81 w 81"/>
                <a:gd name="T1" fmla="*/ 167 h 167"/>
                <a:gd name="T2" fmla="*/ 0 w 81"/>
                <a:gd name="T3" fmla="*/ 119 h 167"/>
                <a:gd name="T4" fmla="*/ 0 w 81"/>
                <a:gd name="T5" fmla="*/ 0 h 167"/>
                <a:gd name="T6" fmla="*/ 81 w 81"/>
                <a:gd name="T7" fmla="*/ 48 h 167"/>
                <a:gd name="T8" fmla="*/ 81 w 81"/>
                <a:gd name="T9" fmla="*/ 167 h 167"/>
              </a:gdLst>
              <a:ahLst/>
              <a:cxnLst>
                <a:cxn ang="0">
                  <a:pos x="T0" y="T1"/>
                </a:cxn>
                <a:cxn ang="0">
                  <a:pos x="T2" y="T3"/>
                </a:cxn>
                <a:cxn ang="0">
                  <a:pos x="T4" y="T5"/>
                </a:cxn>
                <a:cxn ang="0">
                  <a:pos x="T6" y="T7"/>
                </a:cxn>
                <a:cxn ang="0">
                  <a:pos x="T8" y="T9"/>
                </a:cxn>
              </a:cxnLst>
              <a:rect l="0" t="0" r="r" b="b"/>
              <a:pathLst>
                <a:path w="81" h="167">
                  <a:moveTo>
                    <a:pt x="81" y="167"/>
                  </a:moveTo>
                  <a:lnTo>
                    <a:pt x="0" y="119"/>
                  </a:lnTo>
                  <a:lnTo>
                    <a:pt x="0" y="0"/>
                  </a:lnTo>
                  <a:lnTo>
                    <a:pt x="81" y="48"/>
                  </a:lnTo>
                  <a:lnTo>
                    <a:pt x="81" y="16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 name="Freeform 34">
              <a:extLst>
                <a:ext uri="{FF2B5EF4-FFF2-40B4-BE49-F238E27FC236}">
                  <a16:creationId xmlns:a16="http://schemas.microsoft.com/office/drawing/2014/main" xmlns="" id="{73FC47F4-E350-4BDB-8588-C88DAC2AA96D}"/>
                </a:ext>
              </a:extLst>
            </p:cNvPr>
            <p:cNvSpPr>
              <a:spLocks/>
            </p:cNvSpPr>
            <p:nvPr/>
          </p:nvSpPr>
          <p:spPr bwMode="auto">
            <a:xfrm>
              <a:off x="7796213" y="2187576"/>
              <a:ext cx="19050" cy="188913"/>
            </a:xfrm>
            <a:custGeom>
              <a:avLst/>
              <a:gdLst>
                <a:gd name="T0" fmla="*/ 12 w 12"/>
                <a:gd name="T1" fmla="*/ 112 h 119"/>
                <a:gd name="T2" fmla="*/ 0 w 12"/>
                <a:gd name="T3" fmla="*/ 119 h 119"/>
                <a:gd name="T4" fmla="*/ 0 w 12"/>
                <a:gd name="T5" fmla="*/ 0 h 119"/>
                <a:gd name="T6" fmla="*/ 12 w 12"/>
                <a:gd name="T7" fmla="*/ 8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8"/>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 name="Freeform 35">
              <a:extLst>
                <a:ext uri="{FF2B5EF4-FFF2-40B4-BE49-F238E27FC236}">
                  <a16:creationId xmlns:a16="http://schemas.microsoft.com/office/drawing/2014/main" xmlns="" id="{B03235CE-CAE9-4B5D-ABF8-E8387E9C50BD}"/>
                </a:ext>
              </a:extLst>
            </p:cNvPr>
            <p:cNvSpPr>
              <a:spLocks/>
            </p:cNvSpPr>
            <p:nvPr/>
          </p:nvSpPr>
          <p:spPr bwMode="auto">
            <a:xfrm>
              <a:off x="7958138" y="1581151"/>
              <a:ext cx="52388" cy="222250"/>
            </a:xfrm>
            <a:custGeom>
              <a:avLst/>
              <a:gdLst>
                <a:gd name="T0" fmla="*/ 33 w 33"/>
                <a:gd name="T1" fmla="*/ 140 h 140"/>
                <a:gd name="T2" fmla="*/ 0 w 33"/>
                <a:gd name="T3" fmla="*/ 121 h 140"/>
                <a:gd name="T4" fmla="*/ 0 w 33"/>
                <a:gd name="T5" fmla="*/ 0 h 140"/>
                <a:gd name="T6" fmla="*/ 33 w 33"/>
                <a:gd name="T7" fmla="*/ 21 h 140"/>
                <a:gd name="T8" fmla="*/ 33 w 33"/>
                <a:gd name="T9" fmla="*/ 140 h 140"/>
              </a:gdLst>
              <a:ahLst/>
              <a:cxnLst>
                <a:cxn ang="0">
                  <a:pos x="T0" y="T1"/>
                </a:cxn>
                <a:cxn ang="0">
                  <a:pos x="T2" y="T3"/>
                </a:cxn>
                <a:cxn ang="0">
                  <a:pos x="T4" y="T5"/>
                </a:cxn>
                <a:cxn ang="0">
                  <a:pos x="T6" y="T7"/>
                </a:cxn>
                <a:cxn ang="0">
                  <a:pos x="T8" y="T9"/>
                </a:cxn>
              </a:cxnLst>
              <a:rect l="0" t="0" r="r" b="b"/>
              <a:pathLst>
                <a:path w="33" h="140">
                  <a:moveTo>
                    <a:pt x="33" y="140"/>
                  </a:moveTo>
                  <a:lnTo>
                    <a:pt x="0" y="121"/>
                  </a:lnTo>
                  <a:lnTo>
                    <a:pt x="0" y="0"/>
                  </a:lnTo>
                  <a:lnTo>
                    <a:pt x="33" y="21"/>
                  </a:lnTo>
                  <a:lnTo>
                    <a:pt x="33"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 name="Freeform 36">
              <a:extLst>
                <a:ext uri="{FF2B5EF4-FFF2-40B4-BE49-F238E27FC236}">
                  <a16:creationId xmlns:a16="http://schemas.microsoft.com/office/drawing/2014/main" xmlns="" id="{10469E13-2BDB-4DE1-8096-A9D9D5E9ABD5}"/>
                </a:ext>
              </a:extLst>
            </p:cNvPr>
            <p:cNvSpPr>
              <a:spLocks/>
            </p:cNvSpPr>
            <p:nvPr/>
          </p:nvSpPr>
          <p:spPr bwMode="auto">
            <a:xfrm>
              <a:off x="7958138" y="1581151"/>
              <a:ext cx="19050" cy="192088"/>
            </a:xfrm>
            <a:custGeom>
              <a:avLst/>
              <a:gdLst>
                <a:gd name="T0" fmla="*/ 12 w 12"/>
                <a:gd name="T1" fmla="*/ 114 h 121"/>
                <a:gd name="T2" fmla="*/ 0 w 12"/>
                <a:gd name="T3" fmla="*/ 121 h 121"/>
                <a:gd name="T4" fmla="*/ 0 w 12"/>
                <a:gd name="T5" fmla="*/ 0 h 121"/>
                <a:gd name="T6" fmla="*/ 12 w 12"/>
                <a:gd name="T7" fmla="*/ 7 h 121"/>
                <a:gd name="T8" fmla="*/ 12 w 12"/>
                <a:gd name="T9" fmla="*/ 114 h 121"/>
              </a:gdLst>
              <a:ahLst/>
              <a:cxnLst>
                <a:cxn ang="0">
                  <a:pos x="T0" y="T1"/>
                </a:cxn>
                <a:cxn ang="0">
                  <a:pos x="T2" y="T3"/>
                </a:cxn>
                <a:cxn ang="0">
                  <a:pos x="T4" y="T5"/>
                </a:cxn>
                <a:cxn ang="0">
                  <a:pos x="T6" y="T7"/>
                </a:cxn>
                <a:cxn ang="0">
                  <a:pos x="T8" y="T9"/>
                </a:cxn>
              </a:cxnLst>
              <a:rect l="0" t="0" r="r" b="b"/>
              <a:pathLst>
                <a:path w="12" h="121">
                  <a:moveTo>
                    <a:pt x="12" y="114"/>
                  </a:moveTo>
                  <a:lnTo>
                    <a:pt x="0" y="121"/>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 name="Freeform 37">
              <a:extLst>
                <a:ext uri="{FF2B5EF4-FFF2-40B4-BE49-F238E27FC236}">
                  <a16:creationId xmlns:a16="http://schemas.microsoft.com/office/drawing/2014/main" xmlns="" id="{E3ED3550-8A74-4F95-BD0B-414BF68CA6D2}"/>
                </a:ext>
              </a:extLst>
            </p:cNvPr>
            <p:cNvSpPr>
              <a:spLocks/>
            </p:cNvSpPr>
            <p:nvPr/>
          </p:nvSpPr>
          <p:spPr bwMode="auto">
            <a:xfrm>
              <a:off x="7958138" y="1814513"/>
              <a:ext cx="52388" cy="222250"/>
            </a:xfrm>
            <a:custGeom>
              <a:avLst/>
              <a:gdLst>
                <a:gd name="T0" fmla="*/ 33 w 33"/>
                <a:gd name="T1" fmla="*/ 140 h 140"/>
                <a:gd name="T2" fmla="*/ 0 w 33"/>
                <a:gd name="T3" fmla="*/ 119 h 140"/>
                <a:gd name="T4" fmla="*/ 0 w 33"/>
                <a:gd name="T5" fmla="*/ 0 h 140"/>
                <a:gd name="T6" fmla="*/ 33 w 33"/>
                <a:gd name="T7" fmla="*/ 22 h 140"/>
                <a:gd name="T8" fmla="*/ 33 w 33"/>
                <a:gd name="T9" fmla="*/ 140 h 140"/>
              </a:gdLst>
              <a:ahLst/>
              <a:cxnLst>
                <a:cxn ang="0">
                  <a:pos x="T0" y="T1"/>
                </a:cxn>
                <a:cxn ang="0">
                  <a:pos x="T2" y="T3"/>
                </a:cxn>
                <a:cxn ang="0">
                  <a:pos x="T4" y="T5"/>
                </a:cxn>
                <a:cxn ang="0">
                  <a:pos x="T6" y="T7"/>
                </a:cxn>
                <a:cxn ang="0">
                  <a:pos x="T8" y="T9"/>
                </a:cxn>
              </a:cxnLst>
              <a:rect l="0" t="0" r="r" b="b"/>
              <a:pathLst>
                <a:path w="33" h="140">
                  <a:moveTo>
                    <a:pt x="33" y="140"/>
                  </a:moveTo>
                  <a:lnTo>
                    <a:pt x="0" y="119"/>
                  </a:lnTo>
                  <a:lnTo>
                    <a:pt x="0" y="0"/>
                  </a:lnTo>
                  <a:lnTo>
                    <a:pt x="33" y="22"/>
                  </a:lnTo>
                  <a:lnTo>
                    <a:pt x="33"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 name="Freeform 38">
              <a:extLst>
                <a:ext uri="{FF2B5EF4-FFF2-40B4-BE49-F238E27FC236}">
                  <a16:creationId xmlns:a16="http://schemas.microsoft.com/office/drawing/2014/main" xmlns="" id="{3DD6A15F-C5A9-48B9-B496-A7C368CC7330}"/>
                </a:ext>
              </a:extLst>
            </p:cNvPr>
            <p:cNvSpPr>
              <a:spLocks/>
            </p:cNvSpPr>
            <p:nvPr/>
          </p:nvSpPr>
          <p:spPr bwMode="auto">
            <a:xfrm>
              <a:off x="7958138" y="1814513"/>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 name="Freeform 39">
              <a:extLst>
                <a:ext uri="{FF2B5EF4-FFF2-40B4-BE49-F238E27FC236}">
                  <a16:creationId xmlns:a16="http://schemas.microsoft.com/office/drawing/2014/main" xmlns="" id="{B1EB563F-A8CB-4BD0-8BC8-2BCC7CC8D277}"/>
                </a:ext>
              </a:extLst>
            </p:cNvPr>
            <p:cNvSpPr>
              <a:spLocks/>
            </p:cNvSpPr>
            <p:nvPr/>
          </p:nvSpPr>
          <p:spPr bwMode="auto">
            <a:xfrm>
              <a:off x="7942263" y="2041526"/>
              <a:ext cx="53975" cy="219075"/>
            </a:xfrm>
            <a:custGeom>
              <a:avLst/>
              <a:gdLst>
                <a:gd name="T0" fmla="*/ 34 w 34"/>
                <a:gd name="T1" fmla="*/ 138 h 138"/>
                <a:gd name="T2" fmla="*/ 0 w 34"/>
                <a:gd name="T3" fmla="*/ 119 h 138"/>
                <a:gd name="T4" fmla="*/ 0 w 34"/>
                <a:gd name="T5" fmla="*/ 0 h 138"/>
                <a:gd name="T6" fmla="*/ 34 w 34"/>
                <a:gd name="T7" fmla="*/ 19 h 138"/>
                <a:gd name="T8" fmla="*/ 34 w 34"/>
                <a:gd name="T9" fmla="*/ 138 h 138"/>
              </a:gdLst>
              <a:ahLst/>
              <a:cxnLst>
                <a:cxn ang="0">
                  <a:pos x="T0" y="T1"/>
                </a:cxn>
                <a:cxn ang="0">
                  <a:pos x="T2" y="T3"/>
                </a:cxn>
                <a:cxn ang="0">
                  <a:pos x="T4" y="T5"/>
                </a:cxn>
                <a:cxn ang="0">
                  <a:pos x="T6" y="T7"/>
                </a:cxn>
                <a:cxn ang="0">
                  <a:pos x="T8" y="T9"/>
                </a:cxn>
              </a:cxnLst>
              <a:rect l="0" t="0" r="r" b="b"/>
              <a:pathLst>
                <a:path w="34" h="138">
                  <a:moveTo>
                    <a:pt x="34" y="138"/>
                  </a:moveTo>
                  <a:lnTo>
                    <a:pt x="0" y="119"/>
                  </a:lnTo>
                  <a:lnTo>
                    <a:pt x="0" y="0"/>
                  </a:lnTo>
                  <a:lnTo>
                    <a:pt x="34" y="19"/>
                  </a:lnTo>
                  <a:lnTo>
                    <a:pt x="34" y="13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 name="Freeform 40">
              <a:extLst>
                <a:ext uri="{FF2B5EF4-FFF2-40B4-BE49-F238E27FC236}">
                  <a16:creationId xmlns:a16="http://schemas.microsoft.com/office/drawing/2014/main" xmlns="" id="{C041A273-278A-4DDA-BC3B-49110A96295C}"/>
                </a:ext>
              </a:extLst>
            </p:cNvPr>
            <p:cNvSpPr>
              <a:spLocks/>
            </p:cNvSpPr>
            <p:nvPr/>
          </p:nvSpPr>
          <p:spPr bwMode="auto">
            <a:xfrm>
              <a:off x="7942263" y="2041526"/>
              <a:ext cx="19050" cy="188913"/>
            </a:xfrm>
            <a:custGeom>
              <a:avLst/>
              <a:gdLst>
                <a:gd name="T0" fmla="*/ 12 w 12"/>
                <a:gd name="T1" fmla="*/ 111 h 119"/>
                <a:gd name="T2" fmla="*/ 0 w 12"/>
                <a:gd name="T3" fmla="*/ 119 h 119"/>
                <a:gd name="T4" fmla="*/ 0 w 12"/>
                <a:gd name="T5" fmla="*/ 0 h 119"/>
                <a:gd name="T6" fmla="*/ 12 w 12"/>
                <a:gd name="T7" fmla="*/ 7 h 119"/>
                <a:gd name="T8" fmla="*/ 12 w 12"/>
                <a:gd name="T9" fmla="*/ 111 h 119"/>
              </a:gdLst>
              <a:ahLst/>
              <a:cxnLst>
                <a:cxn ang="0">
                  <a:pos x="T0" y="T1"/>
                </a:cxn>
                <a:cxn ang="0">
                  <a:pos x="T2" y="T3"/>
                </a:cxn>
                <a:cxn ang="0">
                  <a:pos x="T4" y="T5"/>
                </a:cxn>
                <a:cxn ang="0">
                  <a:pos x="T6" y="T7"/>
                </a:cxn>
                <a:cxn ang="0">
                  <a:pos x="T8" y="T9"/>
                </a:cxn>
              </a:cxnLst>
              <a:rect l="0" t="0" r="r" b="b"/>
              <a:pathLst>
                <a:path w="12" h="119">
                  <a:moveTo>
                    <a:pt x="12" y="111"/>
                  </a:moveTo>
                  <a:lnTo>
                    <a:pt x="0" y="119"/>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 name="Freeform 41">
              <a:extLst>
                <a:ext uri="{FF2B5EF4-FFF2-40B4-BE49-F238E27FC236}">
                  <a16:creationId xmlns:a16="http://schemas.microsoft.com/office/drawing/2014/main" xmlns="" id="{02C81A58-2806-4C7A-A149-32D0E6418341}"/>
                </a:ext>
              </a:extLst>
            </p:cNvPr>
            <p:cNvSpPr>
              <a:spLocks/>
            </p:cNvSpPr>
            <p:nvPr/>
          </p:nvSpPr>
          <p:spPr bwMode="auto">
            <a:xfrm>
              <a:off x="7942263" y="2271713"/>
              <a:ext cx="53975" cy="222250"/>
            </a:xfrm>
            <a:custGeom>
              <a:avLst/>
              <a:gdLst>
                <a:gd name="T0" fmla="*/ 34 w 34"/>
                <a:gd name="T1" fmla="*/ 140 h 140"/>
                <a:gd name="T2" fmla="*/ 0 w 34"/>
                <a:gd name="T3" fmla="*/ 118 h 140"/>
                <a:gd name="T4" fmla="*/ 0 w 34"/>
                <a:gd name="T5" fmla="*/ 0 h 140"/>
                <a:gd name="T6" fmla="*/ 34 w 34"/>
                <a:gd name="T7" fmla="*/ 21 h 140"/>
                <a:gd name="T8" fmla="*/ 34 w 34"/>
                <a:gd name="T9" fmla="*/ 140 h 140"/>
              </a:gdLst>
              <a:ahLst/>
              <a:cxnLst>
                <a:cxn ang="0">
                  <a:pos x="T0" y="T1"/>
                </a:cxn>
                <a:cxn ang="0">
                  <a:pos x="T2" y="T3"/>
                </a:cxn>
                <a:cxn ang="0">
                  <a:pos x="T4" y="T5"/>
                </a:cxn>
                <a:cxn ang="0">
                  <a:pos x="T6" y="T7"/>
                </a:cxn>
                <a:cxn ang="0">
                  <a:pos x="T8" y="T9"/>
                </a:cxn>
              </a:cxnLst>
              <a:rect l="0" t="0" r="r" b="b"/>
              <a:pathLst>
                <a:path w="34" h="140">
                  <a:moveTo>
                    <a:pt x="34" y="140"/>
                  </a:moveTo>
                  <a:lnTo>
                    <a:pt x="0" y="118"/>
                  </a:lnTo>
                  <a:lnTo>
                    <a:pt x="0" y="0"/>
                  </a:lnTo>
                  <a:lnTo>
                    <a:pt x="34" y="21"/>
                  </a:lnTo>
                  <a:lnTo>
                    <a:pt x="34"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 name="Freeform 42">
              <a:extLst>
                <a:ext uri="{FF2B5EF4-FFF2-40B4-BE49-F238E27FC236}">
                  <a16:creationId xmlns:a16="http://schemas.microsoft.com/office/drawing/2014/main" xmlns="" id="{6306BE20-0539-4E23-A935-4D0D9F82EDD2}"/>
                </a:ext>
              </a:extLst>
            </p:cNvPr>
            <p:cNvSpPr>
              <a:spLocks/>
            </p:cNvSpPr>
            <p:nvPr/>
          </p:nvSpPr>
          <p:spPr bwMode="auto">
            <a:xfrm>
              <a:off x="7942263" y="2271713"/>
              <a:ext cx="19050" cy="187325"/>
            </a:xfrm>
            <a:custGeom>
              <a:avLst/>
              <a:gdLst>
                <a:gd name="T0" fmla="*/ 12 w 12"/>
                <a:gd name="T1" fmla="*/ 111 h 118"/>
                <a:gd name="T2" fmla="*/ 0 w 12"/>
                <a:gd name="T3" fmla="*/ 118 h 118"/>
                <a:gd name="T4" fmla="*/ 0 w 12"/>
                <a:gd name="T5" fmla="*/ 0 h 118"/>
                <a:gd name="T6" fmla="*/ 12 w 12"/>
                <a:gd name="T7" fmla="*/ 7 h 118"/>
                <a:gd name="T8" fmla="*/ 12 w 12"/>
                <a:gd name="T9" fmla="*/ 111 h 118"/>
              </a:gdLst>
              <a:ahLst/>
              <a:cxnLst>
                <a:cxn ang="0">
                  <a:pos x="T0" y="T1"/>
                </a:cxn>
                <a:cxn ang="0">
                  <a:pos x="T2" y="T3"/>
                </a:cxn>
                <a:cxn ang="0">
                  <a:pos x="T4" y="T5"/>
                </a:cxn>
                <a:cxn ang="0">
                  <a:pos x="T6" y="T7"/>
                </a:cxn>
                <a:cxn ang="0">
                  <a:pos x="T8" y="T9"/>
                </a:cxn>
              </a:cxnLst>
              <a:rect l="0" t="0" r="r" b="b"/>
              <a:pathLst>
                <a:path w="12" h="118">
                  <a:moveTo>
                    <a:pt x="12" y="111"/>
                  </a:moveTo>
                  <a:lnTo>
                    <a:pt x="0" y="118"/>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 name="Freeform 43">
              <a:extLst>
                <a:ext uri="{FF2B5EF4-FFF2-40B4-BE49-F238E27FC236}">
                  <a16:creationId xmlns:a16="http://schemas.microsoft.com/office/drawing/2014/main" xmlns="" id="{7D3510EF-6492-4475-9050-D58715855D98}"/>
                </a:ext>
              </a:extLst>
            </p:cNvPr>
            <p:cNvSpPr>
              <a:spLocks/>
            </p:cNvSpPr>
            <p:nvPr/>
          </p:nvSpPr>
          <p:spPr bwMode="auto">
            <a:xfrm>
              <a:off x="7796213" y="2422526"/>
              <a:ext cx="128588" cy="266700"/>
            </a:xfrm>
            <a:custGeom>
              <a:avLst/>
              <a:gdLst>
                <a:gd name="T0" fmla="*/ 81 w 81"/>
                <a:gd name="T1" fmla="*/ 168 h 168"/>
                <a:gd name="T2" fmla="*/ 0 w 81"/>
                <a:gd name="T3" fmla="*/ 121 h 168"/>
                <a:gd name="T4" fmla="*/ 0 w 81"/>
                <a:gd name="T5" fmla="*/ 0 h 168"/>
                <a:gd name="T6" fmla="*/ 81 w 81"/>
                <a:gd name="T7" fmla="*/ 47 h 168"/>
                <a:gd name="T8" fmla="*/ 81 w 81"/>
                <a:gd name="T9" fmla="*/ 168 h 168"/>
              </a:gdLst>
              <a:ahLst/>
              <a:cxnLst>
                <a:cxn ang="0">
                  <a:pos x="T0" y="T1"/>
                </a:cxn>
                <a:cxn ang="0">
                  <a:pos x="T2" y="T3"/>
                </a:cxn>
                <a:cxn ang="0">
                  <a:pos x="T4" y="T5"/>
                </a:cxn>
                <a:cxn ang="0">
                  <a:pos x="T6" y="T7"/>
                </a:cxn>
                <a:cxn ang="0">
                  <a:pos x="T8" y="T9"/>
                </a:cxn>
              </a:cxnLst>
              <a:rect l="0" t="0" r="r" b="b"/>
              <a:pathLst>
                <a:path w="81" h="168">
                  <a:moveTo>
                    <a:pt x="81" y="168"/>
                  </a:moveTo>
                  <a:lnTo>
                    <a:pt x="0" y="121"/>
                  </a:lnTo>
                  <a:lnTo>
                    <a:pt x="0" y="0"/>
                  </a:lnTo>
                  <a:lnTo>
                    <a:pt x="81" y="47"/>
                  </a:lnTo>
                  <a:lnTo>
                    <a:pt x="81" y="16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 name="Freeform 44">
              <a:extLst>
                <a:ext uri="{FF2B5EF4-FFF2-40B4-BE49-F238E27FC236}">
                  <a16:creationId xmlns:a16="http://schemas.microsoft.com/office/drawing/2014/main" xmlns="" id="{2E80107A-A1EE-4671-BF09-EB466B1F9804}"/>
                </a:ext>
              </a:extLst>
            </p:cNvPr>
            <p:cNvSpPr>
              <a:spLocks/>
            </p:cNvSpPr>
            <p:nvPr/>
          </p:nvSpPr>
          <p:spPr bwMode="auto">
            <a:xfrm>
              <a:off x="7796213" y="2422526"/>
              <a:ext cx="19050" cy="192088"/>
            </a:xfrm>
            <a:custGeom>
              <a:avLst/>
              <a:gdLst>
                <a:gd name="T0" fmla="*/ 12 w 12"/>
                <a:gd name="T1" fmla="*/ 114 h 121"/>
                <a:gd name="T2" fmla="*/ 0 w 12"/>
                <a:gd name="T3" fmla="*/ 121 h 121"/>
                <a:gd name="T4" fmla="*/ 0 w 12"/>
                <a:gd name="T5" fmla="*/ 0 h 121"/>
                <a:gd name="T6" fmla="*/ 12 w 12"/>
                <a:gd name="T7" fmla="*/ 7 h 121"/>
                <a:gd name="T8" fmla="*/ 12 w 12"/>
                <a:gd name="T9" fmla="*/ 114 h 121"/>
              </a:gdLst>
              <a:ahLst/>
              <a:cxnLst>
                <a:cxn ang="0">
                  <a:pos x="T0" y="T1"/>
                </a:cxn>
                <a:cxn ang="0">
                  <a:pos x="T2" y="T3"/>
                </a:cxn>
                <a:cxn ang="0">
                  <a:pos x="T4" y="T5"/>
                </a:cxn>
                <a:cxn ang="0">
                  <a:pos x="T6" y="T7"/>
                </a:cxn>
                <a:cxn ang="0">
                  <a:pos x="T8" y="T9"/>
                </a:cxn>
              </a:cxnLst>
              <a:rect l="0" t="0" r="r" b="b"/>
              <a:pathLst>
                <a:path w="12" h="121">
                  <a:moveTo>
                    <a:pt x="12" y="114"/>
                  </a:moveTo>
                  <a:lnTo>
                    <a:pt x="0" y="121"/>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 name="Freeform 45">
              <a:extLst>
                <a:ext uri="{FF2B5EF4-FFF2-40B4-BE49-F238E27FC236}">
                  <a16:creationId xmlns:a16="http://schemas.microsoft.com/office/drawing/2014/main" xmlns="" id="{12E791D2-9777-4BDD-8682-C6A3C736F3CD}"/>
                </a:ext>
              </a:extLst>
            </p:cNvPr>
            <p:cNvSpPr>
              <a:spLocks/>
            </p:cNvSpPr>
            <p:nvPr/>
          </p:nvSpPr>
          <p:spPr bwMode="auto">
            <a:xfrm>
              <a:off x="7942263" y="2508251"/>
              <a:ext cx="53975" cy="223838"/>
            </a:xfrm>
            <a:custGeom>
              <a:avLst/>
              <a:gdLst>
                <a:gd name="T0" fmla="*/ 34 w 34"/>
                <a:gd name="T1" fmla="*/ 141 h 141"/>
                <a:gd name="T2" fmla="*/ 0 w 34"/>
                <a:gd name="T3" fmla="*/ 119 h 141"/>
                <a:gd name="T4" fmla="*/ 0 w 34"/>
                <a:gd name="T5" fmla="*/ 0 h 141"/>
                <a:gd name="T6" fmla="*/ 34 w 34"/>
                <a:gd name="T7" fmla="*/ 19 h 141"/>
                <a:gd name="T8" fmla="*/ 34 w 34"/>
                <a:gd name="T9" fmla="*/ 141 h 141"/>
              </a:gdLst>
              <a:ahLst/>
              <a:cxnLst>
                <a:cxn ang="0">
                  <a:pos x="T0" y="T1"/>
                </a:cxn>
                <a:cxn ang="0">
                  <a:pos x="T2" y="T3"/>
                </a:cxn>
                <a:cxn ang="0">
                  <a:pos x="T4" y="T5"/>
                </a:cxn>
                <a:cxn ang="0">
                  <a:pos x="T6" y="T7"/>
                </a:cxn>
                <a:cxn ang="0">
                  <a:pos x="T8" y="T9"/>
                </a:cxn>
              </a:cxnLst>
              <a:rect l="0" t="0" r="r" b="b"/>
              <a:pathLst>
                <a:path w="34" h="141">
                  <a:moveTo>
                    <a:pt x="34" y="141"/>
                  </a:moveTo>
                  <a:lnTo>
                    <a:pt x="0" y="119"/>
                  </a:lnTo>
                  <a:lnTo>
                    <a:pt x="0" y="0"/>
                  </a:lnTo>
                  <a:lnTo>
                    <a:pt x="34" y="19"/>
                  </a:lnTo>
                  <a:lnTo>
                    <a:pt x="34" y="141"/>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 name="Freeform 46">
              <a:extLst>
                <a:ext uri="{FF2B5EF4-FFF2-40B4-BE49-F238E27FC236}">
                  <a16:creationId xmlns:a16="http://schemas.microsoft.com/office/drawing/2014/main" xmlns="" id="{119A7B41-8BF7-4D4B-8590-93C4EA0B3621}"/>
                </a:ext>
              </a:extLst>
            </p:cNvPr>
            <p:cNvSpPr>
              <a:spLocks/>
            </p:cNvSpPr>
            <p:nvPr/>
          </p:nvSpPr>
          <p:spPr bwMode="auto">
            <a:xfrm>
              <a:off x="7942263" y="2508251"/>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 name="Freeform 47">
              <a:extLst>
                <a:ext uri="{FF2B5EF4-FFF2-40B4-BE49-F238E27FC236}">
                  <a16:creationId xmlns:a16="http://schemas.microsoft.com/office/drawing/2014/main" xmlns="" id="{8376D518-0AEF-4D13-87FA-887C1602044E}"/>
                </a:ext>
              </a:extLst>
            </p:cNvPr>
            <p:cNvSpPr>
              <a:spLocks/>
            </p:cNvSpPr>
            <p:nvPr/>
          </p:nvSpPr>
          <p:spPr bwMode="auto">
            <a:xfrm>
              <a:off x="7796213" y="2652713"/>
              <a:ext cx="128588" cy="263525"/>
            </a:xfrm>
            <a:custGeom>
              <a:avLst/>
              <a:gdLst>
                <a:gd name="T0" fmla="*/ 81 w 81"/>
                <a:gd name="T1" fmla="*/ 166 h 166"/>
                <a:gd name="T2" fmla="*/ 0 w 81"/>
                <a:gd name="T3" fmla="*/ 118 h 166"/>
                <a:gd name="T4" fmla="*/ 0 w 81"/>
                <a:gd name="T5" fmla="*/ 0 h 166"/>
                <a:gd name="T6" fmla="*/ 81 w 81"/>
                <a:gd name="T7" fmla="*/ 47 h 166"/>
                <a:gd name="T8" fmla="*/ 81 w 81"/>
                <a:gd name="T9" fmla="*/ 166 h 166"/>
              </a:gdLst>
              <a:ahLst/>
              <a:cxnLst>
                <a:cxn ang="0">
                  <a:pos x="T0" y="T1"/>
                </a:cxn>
                <a:cxn ang="0">
                  <a:pos x="T2" y="T3"/>
                </a:cxn>
                <a:cxn ang="0">
                  <a:pos x="T4" y="T5"/>
                </a:cxn>
                <a:cxn ang="0">
                  <a:pos x="T6" y="T7"/>
                </a:cxn>
                <a:cxn ang="0">
                  <a:pos x="T8" y="T9"/>
                </a:cxn>
              </a:cxnLst>
              <a:rect l="0" t="0" r="r" b="b"/>
              <a:pathLst>
                <a:path w="81" h="166">
                  <a:moveTo>
                    <a:pt x="81" y="166"/>
                  </a:moveTo>
                  <a:lnTo>
                    <a:pt x="0" y="118"/>
                  </a:lnTo>
                  <a:lnTo>
                    <a:pt x="0" y="0"/>
                  </a:lnTo>
                  <a:lnTo>
                    <a:pt x="81" y="47"/>
                  </a:lnTo>
                  <a:lnTo>
                    <a:pt x="81"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 name="Freeform 48">
              <a:extLst>
                <a:ext uri="{FF2B5EF4-FFF2-40B4-BE49-F238E27FC236}">
                  <a16:creationId xmlns:a16="http://schemas.microsoft.com/office/drawing/2014/main" xmlns="" id="{F2248671-A8E7-4625-B713-BAE61CCA1A44}"/>
                </a:ext>
              </a:extLst>
            </p:cNvPr>
            <p:cNvSpPr>
              <a:spLocks/>
            </p:cNvSpPr>
            <p:nvPr/>
          </p:nvSpPr>
          <p:spPr bwMode="auto">
            <a:xfrm>
              <a:off x="7796213" y="2652713"/>
              <a:ext cx="19050" cy="187325"/>
            </a:xfrm>
            <a:custGeom>
              <a:avLst/>
              <a:gdLst>
                <a:gd name="T0" fmla="*/ 12 w 12"/>
                <a:gd name="T1" fmla="*/ 111 h 118"/>
                <a:gd name="T2" fmla="*/ 0 w 12"/>
                <a:gd name="T3" fmla="*/ 118 h 118"/>
                <a:gd name="T4" fmla="*/ 0 w 12"/>
                <a:gd name="T5" fmla="*/ 0 h 118"/>
                <a:gd name="T6" fmla="*/ 12 w 12"/>
                <a:gd name="T7" fmla="*/ 7 h 118"/>
                <a:gd name="T8" fmla="*/ 12 w 12"/>
                <a:gd name="T9" fmla="*/ 111 h 118"/>
              </a:gdLst>
              <a:ahLst/>
              <a:cxnLst>
                <a:cxn ang="0">
                  <a:pos x="T0" y="T1"/>
                </a:cxn>
                <a:cxn ang="0">
                  <a:pos x="T2" y="T3"/>
                </a:cxn>
                <a:cxn ang="0">
                  <a:pos x="T4" y="T5"/>
                </a:cxn>
                <a:cxn ang="0">
                  <a:pos x="T6" y="T7"/>
                </a:cxn>
                <a:cxn ang="0">
                  <a:pos x="T8" y="T9"/>
                </a:cxn>
              </a:cxnLst>
              <a:rect l="0" t="0" r="r" b="b"/>
              <a:pathLst>
                <a:path w="12" h="118">
                  <a:moveTo>
                    <a:pt x="12" y="111"/>
                  </a:moveTo>
                  <a:lnTo>
                    <a:pt x="0" y="118"/>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6" name="Freeform 49">
              <a:extLst>
                <a:ext uri="{FF2B5EF4-FFF2-40B4-BE49-F238E27FC236}">
                  <a16:creationId xmlns:a16="http://schemas.microsoft.com/office/drawing/2014/main" xmlns="" id="{B4E2884B-489F-45D6-8F68-E347FA06B7C9}"/>
                </a:ext>
              </a:extLst>
            </p:cNvPr>
            <p:cNvSpPr>
              <a:spLocks/>
            </p:cNvSpPr>
            <p:nvPr/>
          </p:nvSpPr>
          <p:spPr bwMode="auto">
            <a:xfrm>
              <a:off x="7942263" y="2738438"/>
              <a:ext cx="53975" cy="219075"/>
            </a:xfrm>
            <a:custGeom>
              <a:avLst/>
              <a:gdLst>
                <a:gd name="T0" fmla="*/ 34 w 34"/>
                <a:gd name="T1" fmla="*/ 138 h 138"/>
                <a:gd name="T2" fmla="*/ 0 w 34"/>
                <a:gd name="T3" fmla="*/ 119 h 138"/>
                <a:gd name="T4" fmla="*/ 0 w 34"/>
                <a:gd name="T5" fmla="*/ 0 h 138"/>
                <a:gd name="T6" fmla="*/ 34 w 34"/>
                <a:gd name="T7" fmla="*/ 19 h 138"/>
                <a:gd name="T8" fmla="*/ 34 w 34"/>
                <a:gd name="T9" fmla="*/ 138 h 138"/>
              </a:gdLst>
              <a:ahLst/>
              <a:cxnLst>
                <a:cxn ang="0">
                  <a:pos x="T0" y="T1"/>
                </a:cxn>
                <a:cxn ang="0">
                  <a:pos x="T2" y="T3"/>
                </a:cxn>
                <a:cxn ang="0">
                  <a:pos x="T4" y="T5"/>
                </a:cxn>
                <a:cxn ang="0">
                  <a:pos x="T6" y="T7"/>
                </a:cxn>
                <a:cxn ang="0">
                  <a:pos x="T8" y="T9"/>
                </a:cxn>
              </a:cxnLst>
              <a:rect l="0" t="0" r="r" b="b"/>
              <a:pathLst>
                <a:path w="34" h="138">
                  <a:moveTo>
                    <a:pt x="34" y="138"/>
                  </a:moveTo>
                  <a:lnTo>
                    <a:pt x="0" y="119"/>
                  </a:lnTo>
                  <a:lnTo>
                    <a:pt x="0" y="0"/>
                  </a:lnTo>
                  <a:lnTo>
                    <a:pt x="34" y="19"/>
                  </a:lnTo>
                  <a:lnTo>
                    <a:pt x="34" y="13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7" name="Freeform 50">
              <a:extLst>
                <a:ext uri="{FF2B5EF4-FFF2-40B4-BE49-F238E27FC236}">
                  <a16:creationId xmlns:a16="http://schemas.microsoft.com/office/drawing/2014/main" xmlns="" id="{950A0D98-C708-4EB1-8968-18F0143EA8DC}"/>
                </a:ext>
              </a:extLst>
            </p:cNvPr>
            <p:cNvSpPr>
              <a:spLocks/>
            </p:cNvSpPr>
            <p:nvPr/>
          </p:nvSpPr>
          <p:spPr bwMode="auto">
            <a:xfrm>
              <a:off x="7942263" y="2738438"/>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8" name="Freeform 51">
              <a:extLst>
                <a:ext uri="{FF2B5EF4-FFF2-40B4-BE49-F238E27FC236}">
                  <a16:creationId xmlns:a16="http://schemas.microsoft.com/office/drawing/2014/main" xmlns="" id="{93EA7A90-017D-4806-A896-E2CF6C2AC059}"/>
                </a:ext>
              </a:extLst>
            </p:cNvPr>
            <p:cNvSpPr>
              <a:spLocks/>
            </p:cNvSpPr>
            <p:nvPr/>
          </p:nvSpPr>
          <p:spPr bwMode="auto">
            <a:xfrm>
              <a:off x="7796213" y="2882901"/>
              <a:ext cx="128588" cy="263525"/>
            </a:xfrm>
            <a:custGeom>
              <a:avLst/>
              <a:gdLst>
                <a:gd name="T0" fmla="*/ 81 w 81"/>
                <a:gd name="T1" fmla="*/ 166 h 166"/>
                <a:gd name="T2" fmla="*/ 0 w 81"/>
                <a:gd name="T3" fmla="*/ 118 h 166"/>
                <a:gd name="T4" fmla="*/ 0 w 81"/>
                <a:gd name="T5" fmla="*/ 0 h 166"/>
                <a:gd name="T6" fmla="*/ 81 w 81"/>
                <a:gd name="T7" fmla="*/ 47 h 166"/>
                <a:gd name="T8" fmla="*/ 81 w 81"/>
                <a:gd name="T9" fmla="*/ 166 h 166"/>
              </a:gdLst>
              <a:ahLst/>
              <a:cxnLst>
                <a:cxn ang="0">
                  <a:pos x="T0" y="T1"/>
                </a:cxn>
                <a:cxn ang="0">
                  <a:pos x="T2" y="T3"/>
                </a:cxn>
                <a:cxn ang="0">
                  <a:pos x="T4" y="T5"/>
                </a:cxn>
                <a:cxn ang="0">
                  <a:pos x="T6" y="T7"/>
                </a:cxn>
                <a:cxn ang="0">
                  <a:pos x="T8" y="T9"/>
                </a:cxn>
              </a:cxnLst>
              <a:rect l="0" t="0" r="r" b="b"/>
              <a:pathLst>
                <a:path w="81" h="166">
                  <a:moveTo>
                    <a:pt x="81" y="166"/>
                  </a:moveTo>
                  <a:lnTo>
                    <a:pt x="0" y="118"/>
                  </a:lnTo>
                  <a:lnTo>
                    <a:pt x="0" y="0"/>
                  </a:lnTo>
                  <a:lnTo>
                    <a:pt x="81" y="47"/>
                  </a:lnTo>
                  <a:lnTo>
                    <a:pt x="81"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9" name="Freeform 52">
              <a:extLst>
                <a:ext uri="{FF2B5EF4-FFF2-40B4-BE49-F238E27FC236}">
                  <a16:creationId xmlns:a16="http://schemas.microsoft.com/office/drawing/2014/main" xmlns="" id="{4032D9FD-41DA-40E6-982F-BDB8EBC05183}"/>
                </a:ext>
              </a:extLst>
            </p:cNvPr>
            <p:cNvSpPr>
              <a:spLocks/>
            </p:cNvSpPr>
            <p:nvPr/>
          </p:nvSpPr>
          <p:spPr bwMode="auto">
            <a:xfrm>
              <a:off x="7796213" y="2882901"/>
              <a:ext cx="19050" cy="187325"/>
            </a:xfrm>
            <a:custGeom>
              <a:avLst/>
              <a:gdLst>
                <a:gd name="T0" fmla="*/ 12 w 12"/>
                <a:gd name="T1" fmla="*/ 111 h 118"/>
                <a:gd name="T2" fmla="*/ 0 w 12"/>
                <a:gd name="T3" fmla="*/ 118 h 118"/>
                <a:gd name="T4" fmla="*/ 0 w 12"/>
                <a:gd name="T5" fmla="*/ 0 h 118"/>
                <a:gd name="T6" fmla="*/ 12 w 12"/>
                <a:gd name="T7" fmla="*/ 7 h 118"/>
                <a:gd name="T8" fmla="*/ 12 w 12"/>
                <a:gd name="T9" fmla="*/ 111 h 118"/>
              </a:gdLst>
              <a:ahLst/>
              <a:cxnLst>
                <a:cxn ang="0">
                  <a:pos x="T0" y="T1"/>
                </a:cxn>
                <a:cxn ang="0">
                  <a:pos x="T2" y="T3"/>
                </a:cxn>
                <a:cxn ang="0">
                  <a:pos x="T4" y="T5"/>
                </a:cxn>
                <a:cxn ang="0">
                  <a:pos x="T6" y="T7"/>
                </a:cxn>
                <a:cxn ang="0">
                  <a:pos x="T8" y="T9"/>
                </a:cxn>
              </a:cxnLst>
              <a:rect l="0" t="0" r="r" b="b"/>
              <a:pathLst>
                <a:path w="12" h="118">
                  <a:moveTo>
                    <a:pt x="12" y="111"/>
                  </a:moveTo>
                  <a:lnTo>
                    <a:pt x="0" y="118"/>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0" name="Freeform 53">
              <a:extLst>
                <a:ext uri="{FF2B5EF4-FFF2-40B4-BE49-F238E27FC236}">
                  <a16:creationId xmlns:a16="http://schemas.microsoft.com/office/drawing/2014/main" xmlns="" id="{4F484739-F03E-46F3-AFDE-32CB5AE10D3E}"/>
                </a:ext>
              </a:extLst>
            </p:cNvPr>
            <p:cNvSpPr>
              <a:spLocks/>
            </p:cNvSpPr>
            <p:nvPr/>
          </p:nvSpPr>
          <p:spPr bwMode="auto">
            <a:xfrm>
              <a:off x="7942263" y="2965451"/>
              <a:ext cx="53975" cy="222250"/>
            </a:xfrm>
            <a:custGeom>
              <a:avLst/>
              <a:gdLst>
                <a:gd name="T0" fmla="*/ 34 w 34"/>
                <a:gd name="T1" fmla="*/ 140 h 140"/>
                <a:gd name="T2" fmla="*/ 0 w 34"/>
                <a:gd name="T3" fmla="*/ 119 h 140"/>
                <a:gd name="T4" fmla="*/ 0 w 34"/>
                <a:gd name="T5" fmla="*/ 0 h 140"/>
                <a:gd name="T6" fmla="*/ 34 w 34"/>
                <a:gd name="T7" fmla="*/ 21 h 140"/>
                <a:gd name="T8" fmla="*/ 34 w 34"/>
                <a:gd name="T9" fmla="*/ 140 h 140"/>
              </a:gdLst>
              <a:ahLst/>
              <a:cxnLst>
                <a:cxn ang="0">
                  <a:pos x="T0" y="T1"/>
                </a:cxn>
                <a:cxn ang="0">
                  <a:pos x="T2" y="T3"/>
                </a:cxn>
                <a:cxn ang="0">
                  <a:pos x="T4" y="T5"/>
                </a:cxn>
                <a:cxn ang="0">
                  <a:pos x="T6" y="T7"/>
                </a:cxn>
                <a:cxn ang="0">
                  <a:pos x="T8" y="T9"/>
                </a:cxn>
              </a:cxnLst>
              <a:rect l="0" t="0" r="r" b="b"/>
              <a:pathLst>
                <a:path w="34" h="140">
                  <a:moveTo>
                    <a:pt x="34" y="140"/>
                  </a:moveTo>
                  <a:lnTo>
                    <a:pt x="0" y="119"/>
                  </a:lnTo>
                  <a:lnTo>
                    <a:pt x="0" y="0"/>
                  </a:lnTo>
                  <a:lnTo>
                    <a:pt x="34" y="21"/>
                  </a:lnTo>
                  <a:lnTo>
                    <a:pt x="34"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1" name="Freeform 54">
              <a:extLst>
                <a:ext uri="{FF2B5EF4-FFF2-40B4-BE49-F238E27FC236}">
                  <a16:creationId xmlns:a16="http://schemas.microsoft.com/office/drawing/2014/main" xmlns="" id="{898C45B6-3060-434B-8B2F-DF3BC6AFC9BF}"/>
                </a:ext>
              </a:extLst>
            </p:cNvPr>
            <p:cNvSpPr>
              <a:spLocks/>
            </p:cNvSpPr>
            <p:nvPr/>
          </p:nvSpPr>
          <p:spPr bwMode="auto">
            <a:xfrm>
              <a:off x="7942263" y="2965451"/>
              <a:ext cx="19050" cy="188913"/>
            </a:xfrm>
            <a:custGeom>
              <a:avLst/>
              <a:gdLst>
                <a:gd name="T0" fmla="*/ 12 w 12"/>
                <a:gd name="T1" fmla="*/ 111 h 119"/>
                <a:gd name="T2" fmla="*/ 0 w 12"/>
                <a:gd name="T3" fmla="*/ 119 h 119"/>
                <a:gd name="T4" fmla="*/ 0 w 12"/>
                <a:gd name="T5" fmla="*/ 0 h 119"/>
                <a:gd name="T6" fmla="*/ 12 w 12"/>
                <a:gd name="T7" fmla="*/ 7 h 119"/>
                <a:gd name="T8" fmla="*/ 12 w 12"/>
                <a:gd name="T9" fmla="*/ 111 h 119"/>
              </a:gdLst>
              <a:ahLst/>
              <a:cxnLst>
                <a:cxn ang="0">
                  <a:pos x="T0" y="T1"/>
                </a:cxn>
                <a:cxn ang="0">
                  <a:pos x="T2" y="T3"/>
                </a:cxn>
                <a:cxn ang="0">
                  <a:pos x="T4" y="T5"/>
                </a:cxn>
                <a:cxn ang="0">
                  <a:pos x="T6" y="T7"/>
                </a:cxn>
                <a:cxn ang="0">
                  <a:pos x="T8" y="T9"/>
                </a:cxn>
              </a:cxnLst>
              <a:rect l="0" t="0" r="r" b="b"/>
              <a:pathLst>
                <a:path w="12" h="119">
                  <a:moveTo>
                    <a:pt x="12" y="111"/>
                  </a:moveTo>
                  <a:lnTo>
                    <a:pt x="0" y="119"/>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2" name="Freeform 55">
              <a:extLst>
                <a:ext uri="{FF2B5EF4-FFF2-40B4-BE49-F238E27FC236}">
                  <a16:creationId xmlns:a16="http://schemas.microsoft.com/office/drawing/2014/main" xmlns="" id="{CE7A5D56-E0AA-42BA-87AD-721460E97325}"/>
                </a:ext>
              </a:extLst>
            </p:cNvPr>
            <p:cNvSpPr>
              <a:spLocks/>
            </p:cNvSpPr>
            <p:nvPr/>
          </p:nvSpPr>
          <p:spPr bwMode="auto">
            <a:xfrm>
              <a:off x="8207376" y="1644651"/>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3" name="Freeform 56">
              <a:extLst>
                <a:ext uri="{FF2B5EF4-FFF2-40B4-BE49-F238E27FC236}">
                  <a16:creationId xmlns:a16="http://schemas.microsoft.com/office/drawing/2014/main" xmlns="" id="{133945A0-0CF2-4435-B50D-D06A5FA3070B}"/>
                </a:ext>
              </a:extLst>
            </p:cNvPr>
            <p:cNvSpPr>
              <a:spLocks/>
            </p:cNvSpPr>
            <p:nvPr/>
          </p:nvSpPr>
          <p:spPr bwMode="auto">
            <a:xfrm>
              <a:off x="8207376" y="1644651"/>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4" name="Rectangle 57">
              <a:extLst>
                <a:ext uri="{FF2B5EF4-FFF2-40B4-BE49-F238E27FC236}">
                  <a16:creationId xmlns:a16="http://schemas.microsoft.com/office/drawing/2014/main" xmlns="" id="{0BEBBB34-6E28-44DD-A719-12BAF4335BA8}"/>
                </a:ext>
              </a:extLst>
            </p:cNvPr>
            <p:cNvSpPr>
              <a:spLocks noChangeArrowheads="1"/>
            </p:cNvSpPr>
            <p:nvPr/>
          </p:nvSpPr>
          <p:spPr bwMode="auto">
            <a:xfrm>
              <a:off x="8259763" y="1644651"/>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5" name="Freeform 58">
              <a:extLst>
                <a:ext uri="{FF2B5EF4-FFF2-40B4-BE49-F238E27FC236}">
                  <a16:creationId xmlns:a16="http://schemas.microsoft.com/office/drawing/2014/main" xmlns="" id="{47B822B3-BF9F-4D8A-9BE2-A124B3D93E5B}"/>
                </a:ext>
              </a:extLst>
            </p:cNvPr>
            <p:cNvSpPr>
              <a:spLocks/>
            </p:cNvSpPr>
            <p:nvPr/>
          </p:nvSpPr>
          <p:spPr bwMode="auto">
            <a:xfrm>
              <a:off x="8207376" y="1916113"/>
              <a:ext cx="52388" cy="223838"/>
            </a:xfrm>
            <a:custGeom>
              <a:avLst/>
              <a:gdLst>
                <a:gd name="T0" fmla="*/ 33 w 33"/>
                <a:gd name="T1" fmla="*/ 0 h 141"/>
                <a:gd name="T2" fmla="*/ 0 w 33"/>
                <a:gd name="T3" fmla="*/ 22 h 141"/>
                <a:gd name="T4" fmla="*/ 0 w 33"/>
                <a:gd name="T5" fmla="*/ 141 h 141"/>
                <a:gd name="T6" fmla="*/ 33 w 33"/>
                <a:gd name="T7" fmla="*/ 122 h 141"/>
                <a:gd name="T8" fmla="*/ 33 w 33"/>
                <a:gd name="T9" fmla="*/ 0 h 141"/>
              </a:gdLst>
              <a:ahLst/>
              <a:cxnLst>
                <a:cxn ang="0">
                  <a:pos x="T0" y="T1"/>
                </a:cxn>
                <a:cxn ang="0">
                  <a:pos x="T2" y="T3"/>
                </a:cxn>
                <a:cxn ang="0">
                  <a:pos x="T4" y="T5"/>
                </a:cxn>
                <a:cxn ang="0">
                  <a:pos x="T6" y="T7"/>
                </a:cxn>
                <a:cxn ang="0">
                  <a:pos x="T8" y="T9"/>
                </a:cxn>
              </a:cxnLst>
              <a:rect l="0" t="0" r="r" b="b"/>
              <a:pathLst>
                <a:path w="33" h="141">
                  <a:moveTo>
                    <a:pt x="33" y="0"/>
                  </a:moveTo>
                  <a:lnTo>
                    <a:pt x="0" y="22"/>
                  </a:lnTo>
                  <a:lnTo>
                    <a:pt x="0" y="141"/>
                  </a:lnTo>
                  <a:lnTo>
                    <a:pt x="33" y="122"/>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6" name="Freeform 59">
              <a:extLst>
                <a:ext uri="{FF2B5EF4-FFF2-40B4-BE49-F238E27FC236}">
                  <a16:creationId xmlns:a16="http://schemas.microsoft.com/office/drawing/2014/main" xmlns="" id="{E642729D-BFD9-461D-BAB0-FD355721491C}"/>
                </a:ext>
              </a:extLst>
            </p:cNvPr>
            <p:cNvSpPr>
              <a:spLocks/>
            </p:cNvSpPr>
            <p:nvPr/>
          </p:nvSpPr>
          <p:spPr bwMode="auto">
            <a:xfrm>
              <a:off x="8207376" y="1916113"/>
              <a:ext cx="52388" cy="223838"/>
            </a:xfrm>
            <a:custGeom>
              <a:avLst/>
              <a:gdLst>
                <a:gd name="T0" fmla="*/ 33 w 33"/>
                <a:gd name="T1" fmla="*/ 0 h 141"/>
                <a:gd name="T2" fmla="*/ 0 w 33"/>
                <a:gd name="T3" fmla="*/ 22 h 141"/>
                <a:gd name="T4" fmla="*/ 0 w 33"/>
                <a:gd name="T5" fmla="*/ 141 h 141"/>
                <a:gd name="T6" fmla="*/ 33 w 33"/>
                <a:gd name="T7" fmla="*/ 122 h 141"/>
                <a:gd name="T8" fmla="*/ 33 w 33"/>
                <a:gd name="T9" fmla="*/ 0 h 141"/>
              </a:gdLst>
              <a:ahLst/>
              <a:cxnLst>
                <a:cxn ang="0">
                  <a:pos x="T0" y="T1"/>
                </a:cxn>
                <a:cxn ang="0">
                  <a:pos x="T2" y="T3"/>
                </a:cxn>
                <a:cxn ang="0">
                  <a:pos x="T4" y="T5"/>
                </a:cxn>
                <a:cxn ang="0">
                  <a:pos x="T6" y="T7"/>
                </a:cxn>
                <a:cxn ang="0">
                  <a:pos x="T8" y="T9"/>
                </a:cxn>
              </a:cxnLst>
              <a:rect l="0" t="0" r="r" b="b"/>
              <a:pathLst>
                <a:path w="33" h="141">
                  <a:moveTo>
                    <a:pt x="33" y="0"/>
                  </a:moveTo>
                  <a:lnTo>
                    <a:pt x="0" y="22"/>
                  </a:lnTo>
                  <a:lnTo>
                    <a:pt x="0" y="141"/>
                  </a:lnTo>
                  <a:lnTo>
                    <a:pt x="33" y="122"/>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7" name="Rectangle 60">
              <a:extLst>
                <a:ext uri="{FF2B5EF4-FFF2-40B4-BE49-F238E27FC236}">
                  <a16:creationId xmlns:a16="http://schemas.microsoft.com/office/drawing/2014/main" xmlns="" id="{BF80759F-A5CF-4EFC-BB0A-D12D141669C0}"/>
                </a:ext>
              </a:extLst>
            </p:cNvPr>
            <p:cNvSpPr>
              <a:spLocks noChangeArrowheads="1"/>
            </p:cNvSpPr>
            <p:nvPr/>
          </p:nvSpPr>
          <p:spPr bwMode="auto">
            <a:xfrm>
              <a:off x="8259763" y="1916113"/>
              <a:ext cx="19050" cy="193675"/>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8" name="Freeform 61">
              <a:extLst>
                <a:ext uri="{FF2B5EF4-FFF2-40B4-BE49-F238E27FC236}">
                  <a16:creationId xmlns:a16="http://schemas.microsoft.com/office/drawing/2014/main" xmlns="" id="{784D5FDE-C027-4A89-9D51-383DB6B78BB3}"/>
                </a:ext>
              </a:extLst>
            </p:cNvPr>
            <p:cNvSpPr>
              <a:spLocks/>
            </p:cNvSpPr>
            <p:nvPr/>
          </p:nvSpPr>
          <p:spPr bwMode="auto">
            <a:xfrm>
              <a:off x="8207376" y="2206626"/>
              <a:ext cx="52388" cy="196850"/>
            </a:xfrm>
            <a:custGeom>
              <a:avLst/>
              <a:gdLst>
                <a:gd name="T0" fmla="*/ 33 w 33"/>
                <a:gd name="T1" fmla="*/ 0 h 124"/>
                <a:gd name="T2" fmla="*/ 0 w 33"/>
                <a:gd name="T3" fmla="*/ 19 h 124"/>
                <a:gd name="T4" fmla="*/ 0 w 33"/>
                <a:gd name="T5" fmla="*/ 112 h 124"/>
                <a:gd name="T6" fmla="*/ 23 w 33"/>
                <a:gd name="T7" fmla="*/ 124 h 124"/>
                <a:gd name="T8" fmla="*/ 33 w 33"/>
                <a:gd name="T9" fmla="*/ 119 h 124"/>
                <a:gd name="T10" fmla="*/ 33 w 33"/>
                <a:gd name="T11" fmla="*/ 0 h 124"/>
              </a:gdLst>
              <a:ahLst/>
              <a:cxnLst>
                <a:cxn ang="0">
                  <a:pos x="T0" y="T1"/>
                </a:cxn>
                <a:cxn ang="0">
                  <a:pos x="T2" y="T3"/>
                </a:cxn>
                <a:cxn ang="0">
                  <a:pos x="T4" y="T5"/>
                </a:cxn>
                <a:cxn ang="0">
                  <a:pos x="T6" y="T7"/>
                </a:cxn>
                <a:cxn ang="0">
                  <a:pos x="T8" y="T9"/>
                </a:cxn>
                <a:cxn ang="0">
                  <a:pos x="T10" y="T11"/>
                </a:cxn>
              </a:cxnLst>
              <a:rect l="0" t="0" r="r" b="b"/>
              <a:pathLst>
                <a:path w="33" h="124">
                  <a:moveTo>
                    <a:pt x="33" y="0"/>
                  </a:moveTo>
                  <a:lnTo>
                    <a:pt x="0" y="19"/>
                  </a:lnTo>
                  <a:lnTo>
                    <a:pt x="0" y="112"/>
                  </a:lnTo>
                  <a:lnTo>
                    <a:pt x="23" y="124"/>
                  </a:lnTo>
                  <a:lnTo>
                    <a:pt x="33" y="119"/>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9" name="Freeform 62">
              <a:extLst>
                <a:ext uri="{FF2B5EF4-FFF2-40B4-BE49-F238E27FC236}">
                  <a16:creationId xmlns:a16="http://schemas.microsoft.com/office/drawing/2014/main" xmlns="" id="{D50AC4D6-373C-4E39-8090-5F59DDEC7DB8}"/>
                </a:ext>
              </a:extLst>
            </p:cNvPr>
            <p:cNvSpPr>
              <a:spLocks/>
            </p:cNvSpPr>
            <p:nvPr/>
          </p:nvSpPr>
          <p:spPr bwMode="auto">
            <a:xfrm>
              <a:off x="8207376" y="2206626"/>
              <a:ext cx="52388" cy="196850"/>
            </a:xfrm>
            <a:custGeom>
              <a:avLst/>
              <a:gdLst>
                <a:gd name="T0" fmla="*/ 33 w 33"/>
                <a:gd name="T1" fmla="*/ 0 h 124"/>
                <a:gd name="T2" fmla="*/ 0 w 33"/>
                <a:gd name="T3" fmla="*/ 19 h 124"/>
                <a:gd name="T4" fmla="*/ 0 w 33"/>
                <a:gd name="T5" fmla="*/ 112 h 124"/>
                <a:gd name="T6" fmla="*/ 23 w 33"/>
                <a:gd name="T7" fmla="*/ 124 h 124"/>
                <a:gd name="T8" fmla="*/ 33 w 33"/>
                <a:gd name="T9" fmla="*/ 119 h 124"/>
                <a:gd name="T10" fmla="*/ 33 w 33"/>
                <a:gd name="T11" fmla="*/ 0 h 124"/>
              </a:gdLst>
              <a:ahLst/>
              <a:cxnLst>
                <a:cxn ang="0">
                  <a:pos x="T0" y="T1"/>
                </a:cxn>
                <a:cxn ang="0">
                  <a:pos x="T2" y="T3"/>
                </a:cxn>
                <a:cxn ang="0">
                  <a:pos x="T4" y="T5"/>
                </a:cxn>
                <a:cxn ang="0">
                  <a:pos x="T6" y="T7"/>
                </a:cxn>
                <a:cxn ang="0">
                  <a:pos x="T8" y="T9"/>
                </a:cxn>
                <a:cxn ang="0">
                  <a:pos x="T10" y="T11"/>
                </a:cxn>
              </a:cxnLst>
              <a:rect l="0" t="0" r="r" b="b"/>
              <a:pathLst>
                <a:path w="33" h="124">
                  <a:moveTo>
                    <a:pt x="33" y="0"/>
                  </a:moveTo>
                  <a:lnTo>
                    <a:pt x="0" y="19"/>
                  </a:lnTo>
                  <a:lnTo>
                    <a:pt x="0" y="112"/>
                  </a:lnTo>
                  <a:lnTo>
                    <a:pt x="23" y="124"/>
                  </a:lnTo>
                  <a:lnTo>
                    <a:pt x="33" y="11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0" name="Rectangle 63">
              <a:extLst>
                <a:ext uri="{FF2B5EF4-FFF2-40B4-BE49-F238E27FC236}">
                  <a16:creationId xmlns:a16="http://schemas.microsoft.com/office/drawing/2014/main" xmlns="" id="{1F88ADD6-F60B-4858-BA85-CB129F068972}"/>
                </a:ext>
              </a:extLst>
            </p:cNvPr>
            <p:cNvSpPr>
              <a:spLocks noChangeArrowheads="1"/>
            </p:cNvSpPr>
            <p:nvPr/>
          </p:nvSpPr>
          <p:spPr bwMode="auto">
            <a:xfrm>
              <a:off x="8259763" y="2206626"/>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1" name="Rectangle 64">
              <a:extLst>
                <a:ext uri="{FF2B5EF4-FFF2-40B4-BE49-F238E27FC236}">
                  <a16:creationId xmlns:a16="http://schemas.microsoft.com/office/drawing/2014/main" xmlns="" id="{6DC7EAF9-039A-43F9-8514-BE5F61301EDB}"/>
                </a:ext>
              </a:extLst>
            </p:cNvPr>
            <p:cNvSpPr>
              <a:spLocks noChangeArrowheads="1"/>
            </p:cNvSpPr>
            <p:nvPr/>
          </p:nvSpPr>
          <p:spPr bwMode="auto">
            <a:xfrm>
              <a:off x="8259763" y="2493963"/>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2" name="Freeform 65">
              <a:extLst>
                <a:ext uri="{FF2B5EF4-FFF2-40B4-BE49-F238E27FC236}">
                  <a16:creationId xmlns:a16="http://schemas.microsoft.com/office/drawing/2014/main" xmlns="" id="{91AFDE0D-32A6-4BBE-94E7-276E37C0CEBD}"/>
                </a:ext>
              </a:extLst>
            </p:cNvPr>
            <p:cNvSpPr>
              <a:spLocks/>
            </p:cNvSpPr>
            <p:nvPr/>
          </p:nvSpPr>
          <p:spPr bwMode="auto">
            <a:xfrm>
              <a:off x="8358188" y="1558926"/>
              <a:ext cx="52388" cy="219075"/>
            </a:xfrm>
            <a:custGeom>
              <a:avLst/>
              <a:gdLst>
                <a:gd name="T0" fmla="*/ 33 w 33"/>
                <a:gd name="T1" fmla="*/ 0 h 138"/>
                <a:gd name="T2" fmla="*/ 0 w 33"/>
                <a:gd name="T3" fmla="*/ 19 h 138"/>
                <a:gd name="T4" fmla="*/ 0 w 33"/>
                <a:gd name="T5" fmla="*/ 138 h 138"/>
                <a:gd name="T6" fmla="*/ 33 w 33"/>
                <a:gd name="T7" fmla="*/ 118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8"/>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3" name="Freeform 66">
              <a:extLst>
                <a:ext uri="{FF2B5EF4-FFF2-40B4-BE49-F238E27FC236}">
                  <a16:creationId xmlns:a16="http://schemas.microsoft.com/office/drawing/2014/main" xmlns="" id="{9735D1F2-D6CB-4C12-AC87-F5782BEB58C4}"/>
                </a:ext>
              </a:extLst>
            </p:cNvPr>
            <p:cNvSpPr>
              <a:spLocks/>
            </p:cNvSpPr>
            <p:nvPr/>
          </p:nvSpPr>
          <p:spPr bwMode="auto">
            <a:xfrm>
              <a:off x="8358188" y="1558926"/>
              <a:ext cx="52388" cy="219075"/>
            </a:xfrm>
            <a:custGeom>
              <a:avLst/>
              <a:gdLst>
                <a:gd name="T0" fmla="*/ 33 w 33"/>
                <a:gd name="T1" fmla="*/ 0 h 138"/>
                <a:gd name="T2" fmla="*/ 0 w 33"/>
                <a:gd name="T3" fmla="*/ 19 h 138"/>
                <a:gd name="T4" fmla="*/ 0 w 33"/>
                <a:gd name="T5" fmla="*/ 138 h 138"/>
                <a:gd name="T6" fmla="*/ 33 w 33"/>
                <a:gd name="T7" fmla="*/ 118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8"/>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4" name="Rectangle 67">
              <a:extLst>
                <a:ext uri="{FF2B5EF4-FFF2-40B4-BE49-F238E27FC236}">
                  <a16:creationId xmlns:a16="http://schemas.microsoft.com/office/drawing/2014/main" xmlns="" id="{46530E4D-332D-48CF-A233-65B55AE497D1}"/>
                </a:ext>
              </a:extLst>
            </p:cNvPr>
            <p:cNvSpPr>
              <a:spLocks noChangeArrowheads="1"/>
            </p:cNvSpPr>
            <p:nvPr/>
          </p:nvSpPr>
          <p:spPr bwMode="auto">
            <a:xfrm>
              <a:off x="8410576" y="1558926"/>
              <a:ext cx="19050" cy="187325"/>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5" name="Freeform 68">
              <a:extLst>
                <a:ext uri="{FF2B5EF4-FFF2-40B4-BE49-F238E27FC236}">
                  <a16:creationId xmlns:a16="http://schemas.microsoft.com/office/drawing/2014/main" xmlns="" id="{2734126C-47CD-4617-99EF-056EA4150DDD}"/>
                </a:ext>
              </a:extLst>
            </p:cNvPr>
            <p:cNvSpPr>
              <a:spLocks/>
            </p:cNvSpPr>
            <p:nvPr/>
          </p:nvSpPr>
          <p:spPr bwMode="auto">
            <a:xfrm>
              <a:off x="8358188" y="1833563"/>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6" name="Freeform 69">
              <a:extLst>
                <a:ext uri="{FF2B5EF4-FFF2-40B4-BE49-F238E27FC236}">
                  <a16:creationId xmlns:a16="http://schemas.microsoft.com/office/drawing/2014/main" xmlns="" id="{73A02482-8E9E-4A06-87BE-5760EF3EE212}"/>
                </a:ext>
              </a:extLst>
            </p:cNvPr>
            <p:cNvSpPr>
              <a:spLocks/>
            </p:cNvSpPr>
            <p:nvPr/>
          </p:nvSpPr>
          <p:spPr bwMode="auto">
            <a:xfrm>
              <a:off x="8358188" y="1833563"/>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7" name="Rectangle 70">
              <a:extLst>
                <a:ext uri="{FF2B5EF4-FFF2-40B4-BE49-F238E27FC236}">
                  <a16:creationId xmlns:a16="http://schemas.microsoft.com/office/drawing/2014/main" xmlns="" id="{287A48D3-2055-499D-8944-026C26ABBF20}"/>
                </a:ext>
              </a:extLst>
            </p:cNvPr>
            <p:cNvSpPr>
              <a:spLocks noChangeArrowheads="1"/>
            </p:cNvSpPr>
            <p:nvPr/>
          </p:nvSpPr>
          <p:spPr bwMode="auto">
            <a:xfrm>
              <a:off x="8410576" y="1833563"/>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8" name="Freeform 71">
              <a:extLst>
                <a:ext uri="{FF2B5EF4-FFF2-40B4-BE49-F238E27FC236}">
                  <a16:creationId xmlns:a16="http://schemas.microsoft.com/office/drawing/2014/main" xmlns="" id="{A4C37F08-0608-48AE-B05C-08B40B37F215}"/>
                </a:ext>
              </a:extLst>
            </p:cNvPr>
            <p:cNvSpPr>
              <a:spLocks/>
            </p:cNvSpPr>
            <p:nvPr/>
          </p:nvSpPr>
          <p:spPr bwMode="auto">
            <a:xfrm>
              <a:off x="8358188" y="2120901"/>
              <a:ext cx="52388" cy="217488"/>
            </a:xfrm>
            <a:custGeom>
              <a:avLst/>
              <a:gdLst>
                <a:gd name="T0" fmla="*/ 33 w 33"/>
                <a:gd name="T1" fmla="*/ 0 h 137"/>
                <a:gd name="T2" fmla="*/ 0 w 33"/>
                <a:gd name="T3" fmla="*/ 19 h 137"/>
                <a:gd name="T4" fmla="*/ 0 w 33"/>
                <a:gd name="T5" fmla="*/ 137 h 137"/>
                <a:gd name="T6" fmla="*/ 33 w 33"/>
                <a:gd name="T7" fmla="*/ 118 h 137"/>
                <a:gd name="T8" fmla="*/ 33 w 33"/>
                <a:gd name="T9" fmla="*/ 0 h 137"/>
              </a:gdLst>
              <a:ahLst/>
              <a:cxnLst>
                <a:cxn ang="0">
                  <a:pos x="T0" y="T1"/>
                </a:cxn>
                <a:cxn ang="0">
                  <a:pos x="T2" y="T3"/>
                </a:cxn>
                <a:cxn ang="0">
                  <a:pos x="T4" y="T5"/>
                </a:cxn>
                <a:cxn ang="0">
                  <a:pos x="T6" y="T7"/>
                </a:cxn>
                <a:cxn ang="0">
                  <a:pos x="T8" y="T9"/>
                </a:cxn>
              </a:cxnLst>
              <a:rect l="0" t="0" r="r" b="b"/>
              <a:pathLst>
                <a:path w="33" h="137">
                  <a:moveTo>
                    <a:pt x="33" y="0"/>
                  </a:moveTo>
                  <a:lnTo>
                    <a:pt x="0" y="19"/>
                  </a:lnTo>
                  <a:lnTo>
                    <a:pt x="0" y="137"/>
                  </a:lnTo>
                  <a:lnTo>
                    <a:pt x="33" y="118"/>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9" name="Freeform 72">
              <a:extLst>
                <a:ext uri="{FF2B5EF4-FFF2-40B4-BE49-F238E27FC236}">
                  <a16:creationId xmlns:a16="http://schemas.microsoft.com/office/drawing/2014/main" xmlns="" id="{373C8FC2-14F9-45D9-86AA-5833AEE32A6B}"/>
                </a:ext>
              </a:extLst>
            </p:cNvPr>
            <p:cNvSpPr>
              <a:spLocks/>
            </p:cNvSpPr>
            <p:nvPr/>
          </p:nvSpPr>
          <p:spPr bwMode="auto">
            <a:xfrm>
              <a:off x="8358188" y="2120901"/>
              <a:ext cx="52388" cy="217488"/>
            </a:xfrm>
            <a:custGeom>
              <a:avLst/>
              <a:gdLst>
                <a:gd name="T0" fmla="*/ 33 w 33"/>
                <a:gd name="T1" fmla="*/ 0 h 137"/>
                <a:gd name="T2" fmla="*/ 0 w 33"/>
                <a:gd name="T3" fmla="*/ 19 h 137"/>
                <a:gd name="T4" fmla="*/ 0 w 33"/>
                <a:gd name="T5" fmla="*/ 137 h 137"/>
                <a:gd name="T6" fmla="*/ 33 w 33"/>
                <a:gd name="T7" fmla="*/ 118 h 137"/>
                <a:gd name="T8" fmla="*/ 33 w 33"/>
                <a:gd name="T9" fmla="*/ 0 h 137"/>
              </a:gdLst>
              <a:ahLst/>
              <a:cxnLst>
                <a:cxn ang="0">
                  <a:pos x="T0" y="T1"/>
                </a:cxn>
                <a:cxn ang="0">
                  <a:pos x="T2" y="T3"/>
                </a:cxn>
                <a:cxn ang="0">
                  <a:pos x="T4" y="T5"/>
                </a:cxn>
                <a:cxn ang="0">
                  <a:pos x="T6" y="T7"/>
                </a:cxn>
                <a:cxn ang="0">
                  <a:pos x="T8" y="T9"/>
                </a:cxn>
              </a:cxnLst>
              <a:rect l="0" t="0" r="r" b="b"/>
              <a:pathLst>
                <a:path w="33" h="137">
                  <a:moveTo>
                    <a:pt x="33" y="0"/>
                  </a:moveTo>
                  <a:lnTo>
                    <a:pt x="0" y="19"/>
                  </a:lnTo>
                  <a:lnTo>
                    <a:pt x="0" y="137"/>
                  </a:lnTo>
                  <a:lnTo>
                    <a:pt x="33" y="118"/>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0" name="Rectangle 73">
              <a:extLst>
                <a:ext uri="{FF2B5EF4-FFF2-40B4-BE49-F238E27FC236}">
                  <a16:creationId xmlns:a16="http://schemas.microsoft.com/office/drawing/2014/main" xmlns="" id="{9A920545-2DEE-40B5-BC6C-462BA2AFE7FE}"/>
                </a:ext>
              </a:extLst>
            </p:cNvPr>
            <p:cNvSpPr>
              <a:spLocks noChangeArrowheads="1"/>
            </p:cNvSpPr>
            <p:nvPr/>
          </p:nvSpPr>
          <p:spPr bwMode="auto">
            <a:xfrm>
              <a:off x="8410576" y="2120901"/>
              <a:ext cx="19050" cy="187325"/>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1" name="Freeform 74">
              <a:extLst>
                <a:ext uri="{FF2B5EF4-FFF2-40B4-BE49-F238E27FC236}">
                  <a16:creationId xmlns:a16="http://schemas.microsoft.com/office/drawing/2014/main" xmlns="" id="{21515095-7F81-4068-BA65-B2417EEA30A5}"/>
                </a:ext>
              </a:extLst>
            </p:cNvPr>
            <p:cNvSpPr>
              <a:spLocks/>
            </p:cNvSpPr>
            <p:nvPr/>
          </p:nvSpPr>
          <p:spPr bwMode="auto">
            <a:xfrm>
              <a:off x="8358188" y="2406651"/>
              <a:ext cx="52388" cy="222250"/>
            </a:xfrm>
            <a:custGeom>
              <a:avLst/>
              <a:gdLst>
                <a:gd name="T0" fmla="*/ 33 w 33"/>
                <a:gd name="T1" fmla="*/ 0 h 140"/>
                <a:gd name="T2" fmla="*/ 0 w 33"/>
                <a:gd name="T3" fmla="*/ 19 h 140"/>
                <a:gd name="T4" fmla="*/ 0 w 33"/>
                <a:gd name="T5" fmla="*/ 140 h 140"/>
                <a:gd name="T6" fmla="*/ 33 w 33"/>
                <a:gd name="T7" fmla="*/ 121 h 140"/>
                <a:gd name="T8" fmla="*/ 33 w 33"/>
                <a:gd name="T9" fmla="*/ 0 h 140"/>
              </a:gdLst>
              <a:ahLst/>
              <a:cxnLst>
                <a:cxn ang="0">
                  <a:pos x="T0" y="T1"/>
                </a:cxn>
                <a:cxn ang="0">
                  <a:pos x="T2" y="T3"/>
                </a:cxn>
                <a:cxn ang="0">
                  <a:pos x="T4" y="T5"/>
                </a:cxn>
                <a:cxn ang="0">
                  <a:pos x="T6" y="T7"/>
                </a:cxn>
                <a:cxn ang="0">
                  <a:pos x="T8" y="T9"/>
                </a:cxn>
              </a:cxnLst>
              <a:rect l="0" t="0" r="r" b="b"/>
              <a:pathLst>
                <a:path w="33" h="140">
                  <a:moveTo>
                    <a:pt x="33" y="0"/>
                  </a:moveTo>
                  <a:lnTo>
                    <a:pt x="0" y="19"/>
                  </a:lnTo>
                  <a:lnTo>
                    <a:pt x="0" y="140"/>
                  </a:lnTo>
                  <a:lnTo>
                    <a:pt x="33" y="121"/>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2" name="Freeform 75">
              <a:extLst>
                <a:ext uri="{FF2B5EF4-FFF2-40B4-BE49-F238E27FC236}">
                  <a16:creationId xmlns:a16="http://schemas.microsoft.com/office/drawing/2014/main" xmlns="" id="{C12021D3-EA3C-4C9A-B0A5-8D4F12758AD4}"/>
                </a:ext>
              </a:extLst>
            </p:cNvPr>
            <p:cNvSpPr>
              <a:spLocks/>
            </p:cNvSpPr>
            <p:nvPr/>
          </p:nvSpPr>
          <p:spPr bwMode="auto">
            <a:xfrm>
              <a:off x="8358188" y="2406651"/>
              <a:ext cx="52388" cy="222250"/>
            </a:xfrm>
            <a:custGeom>
              <a:avLst/>
              <a:gdLst>
                <a:gd name="T0" fmla="*/ 33 w 33"/>
                <a:gd name="T1" fmla="*/ 0 h 140"/>
                <a:gd name="T2" fmla="*/ 0 w 33"/>
                <a:gd name="T3" fmla="*/ 19 h 140"/>
                <a:gd name="T4" fmla="*/ 0 w 33"/>
                <a:gd name="T5" fmla="*/ 140 h 140"/>
                <a:gd name="T6" fmla="*/ 33 w 33"/>
                <a:gd name="T7" fmla="*/ 121 h 140"/>
                <a:gd name="T8" fmla="*/ 33 w 33"/>
                <a:gd name="T9" fmla="*/ 0 h 140"/>
              </a:gdLst>
              <a:ahLst/>
              <a:cxnLst>
                <a:cxn ang="0">
                  <a:pos x="T0" y="T1"/>
                </a:cxn>
                <a:cxn ang="0">
                  <a:pos x="T2" y="T3"/>
                </a:cxn>
                <a:cxn ang="0">
                  <a:pos x="T4" y="T5"/>
                </a:cxn>
                <a:cxn ang="0">
                  <a:pos x="T6" y="T7"/>
                </a:cxn>
                <a:cxn ang="0">
                  <a:pos x="T8" y="T9"/>
                </a:cxn>
              </a:cxnLst>
              <a:rect l="0" t="0" r="r" b="b"/>
              <a:pathLst>
                <a:path w="33" h="140">
                  <a:moveTo>
                    <a:pt x="33" y="0"/>
                  </a:moveTo>
                  <a:lnTo>
                    <a:pt x="0" y="19"/>
                  </a:lnTo>
                  <a:lnTo>
                    <a:pt x="0" y="140"/>
                  </a:lnTo>
                  <a:lnTo>
                    <a:pt x="33" y="121"/>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3" name="Freeform 76">
              <a:extLst>
                <a:ext uri="{FF2B5EF4-FFF2-40B4-BE49-F238E27FC236}">
                  <a16:creationId xmlns:a16="http://schemas.microsoft.com/office/drawing/2014/main" xmlns="" id="{31619C98-E673-451A-A899-1128A98D8028}"/>
                </a:ext>
              </a:extLst>
            </p:cNvPr>
            <p:cNvSpPr>
              <a:spLocks/>
            </p:cNvSpPr>
            <p:nvPr/>
          </p:nvSpPr>
          <p:spPr bwMode="auto">
            <a:xfrm>
              <a:off x="8410576" y="2406651"/>
              <a:ext cx="19050" cy="192088"/>
            </a:xfrm>
            <a:custGeom>
              <a:avLst/>
              <a:gdLst>
                <a:gd name="T0" fmla="*/ 0 w 12"/>
                <a:gd name="T1" fmla="*/ 121 h 121"/>
                <a:gd name="T2" fmla="*/ 12 w 12"/>
                <a:gd name="T3" fmla="*/ 119 h 121"/>
                <a:gd name="T4" fmla="*/ 12 w 12"/>
                <a:gd name="T5" fmla="*/ 0 h 121"/>
                <a:gd name="T6" fmla="*/ 0 w 12"/>
                <a:gd name="T7" fmla="*/ 0 h 121"/>
                <a:gd name="T8" fmla="*/ 0 w 12"/>
                <a:gd name="T9" fmla="*/ 121 h 121"/>
              </a:gdLst>
              <a:ahLst/>
              <a:cxnLst>
                <a:cxn ang="0">
                  <a:pos x="T0" y="T1"/>
                </a:cxn>
                <a:cxn ang="0">
                  <a:pos x="T2" y="T3"/>
                </a:cxn>
                <a:cxn ang="0">
                  <a:pos x="T4" y="T5"/>
                </a:cxn>
                <a:cxn ang="0">
                  <a:pos x="T6" y="T7"/>
                </a:cxn>
                <a:cxn ang="0">
                  <a:pos x="T8" y="T9"/>
                </a:cxn>
              </a:cxnLst>
              <a:rect l="0" t="0" r="r" b="b"/>
              <a:pathLst>
                <a:path w="12" h="121">
                  <a:moveTo>
                    <a:pt x="0" y="121"/>
                  </a:moveTo>
                  <a:lnTo>
                    <a:pt x="12" y="119"/>
                  </a:lnTo>
                  <a:lnTo>
                    <a:pt x="12" y="0"/>
                  </a:lnTo>
                  <a:lnTo>
                    <a:pt x="0" y="0"/>
                  </a:lnTo>
                  <a:lnTo>
                    <a:pt x="0" y="121"/>
                  </a:lnTo>
                  <a:close/>
                </a:path>
              </a:pathLst>
            </a:custGeom>
            <a:solidFill>
              <a:srgbClr val="212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4" name="Rectangle 77">
              <a:extLst>
                <a:ext uri="{FF2B5EF4-FFF2-40B4-BE49-F238E27FC236}">
                  <a16:creationId xmlns:a16="http://schemas.microsoft.com/office/drawing/2014/main" xmlns="" id="{32EB69F1-33BD-445A-BA64-16E364C99DA3}"/>
                </a:ext>
              </a:extLst>
            </p:cNvPr>
            <p:cNvSpPr>
              <a:spLocks noChangeArrowheads="1"/>
            </p:cNvSpPr>
            <p:nvPr/>
          </p:nvSpPr>
          <p:spPr bwMode="auto">
            <a:xfrm>
              <a:off x="8259763" y="2773363"/>
              <a:ext cx="19050" cy="187325"/>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5" name="Freeform 78">
              <a:extLst>
                <a:ext uri="{FF2B5EF4-FFF2-40B4-BE49-F238E27FC236}">
                  <a16:creationId xmlns:a16="http://schemas.microsoft.com/office/drawing/2014/main" xmlns="" id="{D15DAA60-884D-4780-956D-436391D482F1}"/>
                </a:ext>
              </a:extLst>
            </p:cNvPr>
            <p:cNvSpPr>
              <a:spLocks/>
            </p:cNvSpPr>
            <p:nvPr/>
          </p:nvSpPr>
          <p:spPr bwMode="auto">
            <a:xfrm>
              <a:off x="8358188" y="2689226"/>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6" name="Freeform 79">
              <a:extLst>
                <a:ext uri="{FF2B5EF4-FFF2-40B4-BE49-F238E27FC236}">
                  <a16:creationId xmlns:a16="http://schemas.microsoft.com/office/drawing/2014/main" xmlns="" id="{4DDED72A-4FD6-49E2-892E-D49BC170184B}"/>
                </a:ext>
              </a:extLst>
            </p:cNvPr>
            <p:cNvSpPr>
              <a:spLocks/>
            </p:cNvSpPr>
            <p:nvPr/>
          </p:nvSpPr>
          <p:spPr bwMode="auto">
            <a:xfrm>
              <a:off x="8358188" y="2689226"/>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7" name="Rectangle 80">
              <a:extLst>
                <a:ext uri="{FF2B5EF4-FFF2-40B4-BE49-F238E27FC236}">
                  <a16:creationId xmlns:a16="http://schemas.microsoft.com/office/drawing/2014/main" xmlns="" id="{BB9A2699-B63F-41A5-BED6-0CCA3FBDAD42}"/>
                </a:ext>
              </a:extLst>
            </p:cNvPr>
            <p:cNvSpPr>
              <a:spLocks noChangeArrowheads="1"/>
            </p:cNvSpPr>
            <p:nvPr/>
          </p:nvSpPr>
          <p:spPr bwMode="auto">
            <a:xfrm>
              <a:off x="8410576" y="2689226"/>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8" name="Rectangle 81">
              <a:extLst>
                <a:ext uri="{FF2B5EF4-FFF2-40B4-BE49-F238E27FC236}">
                  <a16:creationId xmlns:a16="http://schemas.microsoft.com/office/drawing/2014/main" xmlns="" id="{45ACF40A-E0D0-4D31-BBF7-6A689E926D9B}"/>
                </a:ext>
              </a:extLst>
            </p:cNvPr>
            <p:cNvSpPr>
              <a:spLocks noChangeArrowheads="1"/>
            </p:cNvSpPr>
            <p:nvPr/>
          </p:nvSpPr>
          <p:spPr bwMode="auto">
            <a:xfrm>
              <a:off x="8259763" y="3044826"/>
              <a:ext cx="19050" cy="187325"/>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9" name="Freeform 82">
              <a:extLst>
                <a:ext uri="{FF2B5EF4-FFF2-40B4-BE49-F238E27FC236}">
                  <a16:creationId xmlns:a16="http://schemas.microsoft.com/office/drawing/2014/main" xmlns="" id="{3275FAB7-6A9A-45F6-A8D1-E92B2ACF230F}"/>
                </a:ext>
              </a:extLst>
            </p:cNvPr>
            <p:cNvSpPr>
              <a:spLocks/>
            </p:cNvSpPr>
            <p:nvPr/>
          </p:nvSpPr>
          <p:spPr bwMode="auto">
            <a:xfrm>
              <a:off x="8358188" y="2957513"/>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0" name="Freeform 83">
              <a:extLst>
                <a:ext uri="{FF2B5EF4-FFF2-40B4-BE49-F238E27FC236}">
                  <a16:creationId xmlns:a16="http://schemas.microsoft.com/office/drawing/2014/main" xmlns="" id="{A9560B74-6F64-456F-9FC4-AF6411AA47B9}"/>
                </a:ext>
              </a:extLst>
            </p:cNvPr>
            <p:cNvSpPr>
              <a:spLocks/>
            </p:cNvSpPr>
            <p:nvPr/>
          </p:nvSpPr>
          <p:spPr bwMode="auto">
            <a:xfrm>
              <a:off x="8358188" y="2957513"/>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1" name="Rectangle 84">
              <a:extLst>
                <a:ext uri="{FF2B5EF4-FFF2-40B4-BE49-F238E27FC236}">
                  <a16:creationId xmlns:a16="http://schemas.microsoft.com/office/drawing/2014/main" xmlns="" id="{BF9A55C1-0308-4676-94C4-D15493919056}"/>
                </a:ext>
              </a:extLst>
            </p:cNvPr>
            <p:cNvSpPr>
              <a:spLocks noChangeArrowheads="1"/>
            </p:cNvSpPr>
            <p:nvPr/>
          </p:nvSpPr>
          <p:spPr bwMode="auto">
            <a:xfrm>
              <a:off x="8410576" y="2957513"/>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2" name="Freeform 85">
              <a:extLst>
                <a:ext uri="{FF2B5EF4-FFF2-40B4-BE49-F238E27FC236}">
                  <a16:creationId xmlns:a16="http://schemas.microsoft.com/office/drawing/2014/main" xmlns="" id="{44905CC5-6044-404F-818F-6AA67E2155EB}"/>
                </a:ext>
              </a:extLst>
            </p:cNvPr>
            <p:cNvSpPr>
              <a:spLocks/>
            </p:cNvSpPr>
            <p:nvPr/>
          </p:nvSpPr>
          <p:spPr bwMode="auto">
            <a:xfrm>
              <a:off x="7705726" y="1030288"/>
              <a:ext cx="833438" cy="457200"/>
            </a:xfrm>
            <a:custGeom>
              <a:avLst/>
              <a:gdLst>
                <a:gd name="T0" fmla="*/ 0 w 525"/>
                <a:gd name="T1" fmla="*/ 143 h 288"/>
                <a:gd name="T2" fmla="*/ 252 w 525"/>
                <a:gd name="T3" fmla="*/ 0 h 288"/>
                <a:gd name="T4" fmla="*/ 525 w 525"/>
                <a:gd name="T5" fmla="*/ 143 h 288"/>
                <a:gd name="T6" fmla="*/ 282 w 525"/>
                <a:gd name="T7" fmla="*/ 288 h 288"/>
                <a:gd name="T8" fmla="*/ 0 w 525"/>
                <a:gd name="T9" fmla="*/ 143 h 288"/>
              </a:gdLst>
              <a:ahLst/>
              <a:cxnLst>
                <a:cxn ang="0">
                  <a:pos x="T0" y="T1"/>
                </a:cxn>
                <a:cxn ang="0">
                  <a:pos x="T2" y="T3"/>
                </a:cxn>
                <a:cxn ang="0">
                  <a:pos x="T4" y="T5"/>
                </a:cxn>
                <a:cxn ang="0">
                  <a:pos x="T6" y="T7"/>
                </a:cxn>
                <a:cxn ang="0">
                  <a:pos x="T8" y="T9"/>
                </a:cxn>
              </a:cxnLst>
              <a:rect l="0" t="0" r="r" b="b"/>
              <a:pathLst>
                <a:path w="525" h="288">
                  <a:moveTo>
                    <a:pt x="0" y="143"/>
                  </a:moveTo>
                  <a:lnTo>
                    <a:pt x="252" y="0"/>
                  </a:lnTo>
                  <a:lnTo>
                    <a:pt x="525" y="143"/>
                  </a:lnTo>
                  <a:lnTo>
                    <a:pt x="282" y="288"/>
                  </a:lnTo>
                  <a:lnTo>
                    <a:pt x="0" y="143"/>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3" name="Freeform 86">
              <a:extLst>
                <a:ext uri="{FF2B5EF4-FFF2-40B4-BE49-F238E27FC236}">
                  <a16:creationId xmlns:a16="http://schemas.microsoft.com/office/drawing/2014/main" xmlns="" id="{22F37270-B76A-45A3-9508-86D68FFDC475}"/>
                </a:ext>
              </a:extLst>
            </p:cNvPr>
            <p:cNvSpPr>
              <a:spLocks/>
            </p:cNvSpPr>
            <p:nvPr/>
          </p:nvSpPr>
          <p:spPr bwMode="auto">
            <a:xfrm>
              <a:off x="7705726" y="1257301"/>
              <a:ext cx="447675" cy="395288"/>
            </a:xfrm>
            <a:custGeom>
              <a:avLst/>
              <a:gdLst>
                <a:gd name="T0" fmla="*/ 0 w 282"/>
                <a:gd name="T1" fmla="*/ 90 h 249"/>
                <a:gd name="T2" fmla="*/ 282 w 282"/>
                <a:gd name="T3" fmla="*/ 249 h 249"/>
                <a:gd name="T4" fmla="*/ 282 w 282"/>
                <a:gd name="T5" fmla="*/ 145 h 249"/>
                <a:gd name="T6" fmla="*/ 0 w 282"/>
                <a:gd name="T7" fmla="*/ 0 h 249"/>
                <a:gd name="T8" fmla="*/ 0 w 282"/>
                <a:gd name="T9" fmla="*/ 90 h 249"/>
              </a:gdLst>
              <a:ahLst/>
              <a:cxnLst>
                <a:cxn ang="0">
                  <a:pos x="T0" y="T1"/>
                </a:cxn>
                <a:cxn ang="0">
                  <a:pos x="T2" y="T3"/>
                </a:cxn>
                <a:cxn ang="0">
                  <a:pos x="T4" y="T5"/>
                </a:cxn>
                <a:cxn ang="0">
                  <a:pos x="T6" y="T7"/>
                </a:cxn>
                <a:cxn ang="0">
                  <a:pos x="T8" y="T9"/>
                </a:cxn>
              </a:cxnLst>
              <a:rect l="0" t="0" r="r" b="b"/>
              <a:pathLst>
                <a:path w="282" h="249">
                  <a:moveTo>
                    <a:pt x="0" y="90"/>
                  </a:moveTo>
                  <a:lnTo>
                    <a:pt x="282" y="249"/>
                  </a:lnTo>
                  <a:lnTo>
                    <a:pt x="282" y="145"/>
                  </a:lnTo>
                  <a:lnTo>
                    <a:pt x="0" y="0"/>
                  </a:lnTo>
                  <a:lnTo>
                    <a:pt x="0" y="90"/>
                  </a:lnTo>
                  <a:close/>
                </a:path>
              </a:pathLst>
            </a:custGeom>
            <a:solidFill>
              <a:srgbClr val="779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4" name="Freeform 87">
              <a:extLst>
                <a:ext uri="{FF2B5EF4-FFF2-40B4-BE49-F238E27FC236}">
                  <a16:creationId xmlns:a16="http://schemas.microsoft.com/office/drawing/2014/main" xmlns="" id="{FC089515-67AA-458C-BB7A-1CACB26C9723}"/>
                </a:ext>
              </a:extLst>
            </p:cNvPr>
            <p:cNvSpPr>
              <a:spLocks/>
            </p:cNvSpPr>
            <p:nvPr/>
          </p:nvSpPr>
          <p:spPr bwMode="auto">
            <a:xfrm>
              <a:off x="8153401" y="1257301"/>
              <a:ext cx="385763" cy="395288"/>
            </a:xfrm>
            <a:custGeom>
              <a:avLst/>
              <a:gdLst>
                <a:gd name="T0" fmla="*/ 0 w 243"/>
                <a:gd name="T1" fmla="*/ 145 h 249"/>
                <a:gd name="T2" fmla="*/ 243 w 243"/>
                <a:gd name="T3" fmla="*/ 0 h 249"/>
                <a:gd name="T4" fmla="*/ 243 w 243"/>
                <a:gd name="T5" fmla="*/ 107 h 249"/>
                <a:gd name="T6" fmla="*/ 0 w 243"/>
                <a:gd name="T7" fmla="*/ 249 h 249"/>
                <a:gd name="T8" fmla="*/ 0 w 243"/>
                <a:gd name="T9" fmla="*/ 145 h 249"/>
              </a:gdLst>
              <a:ahLst/>
              <a:cxnLst>
                <a:cxn ang="0">
                  <a:pos x="T0" y="T1"/>
                </a:cxn>
                <a:cxn ang="0">
                  <a:pos x="T2" y="T3"/>
                </a:cxn>
                <a:cxn ang="0">
                  <a:pos x="T4" y="T5"/>
                </a:cxn>
                <a:cxn ang="0">
                  <a:pos x="T6" y="T7"/>
                </a:cxn>
                <a:cxn ang="0">
                  <a:pos x="T8" y="T9"/>
                </a:cxn>
              </a:cxnLst>
              <a:rect l="0" t="0" r="r" b="b"/>
              <a:pathLst>
                <a:path w="243" h="249">
                  <a:moveTo>
                    <a:pt x="0" y="145"/>
                  </a:moveTo>
                  <a:lnTo>
                    <a:pt x="243" y="0"/>
                  </a:lnTo>
                  <a:lnTo>
                    <a:pt x="243" y="107"/>
                  </a:lnTo>
                  <a:lnTo>
                    <a:pt x="0" y="249"/>
                  </a:lnTo>
                  <a:lnTo>
                    <a:pt x="0" y="145"/>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5" name="Freeform 88">
              <a:extLst>
                <a:ext uri="{FF2B5EF4-FFF2-40B4-BE49-F238E27FC236}">
                  <a16:creationId xmlns:a16="http://schemas.microsoft.com/office/drawing/2014/main" xmlns="" id="{79A0529E-7706-423B-A674-9F0A908301CD}"/>
                </a:ext>
              </a:extLst>
            </p:cNvPr>
            <p:cNvSpPr>
              <a:spLocks/>
            </p:cNvSpPr>
            <p:nvPr/>
          </p:nvSpPr>
          <p:spPr bwMode="auto">
            <a:xfrm>
              <a:off x="7856538" y="1082676"/>
              <a:ext cx="565150" cy="188913"/>
            </a:xfrm>
            <a:custGeom>
              <a:avLst/>
              <a:gdLst>
                <a:gd name="T0" fmla="*/ 171 w 356"/>
                <a:gd name="T1" fmla="*/ 0 h 119"/>
                <a:gd name="T2" fmla="*/ 0 w 356"/>
                <a:gd name="T3" fmla="*/ 98 h 119"/>
                <a:gd name="T4" fmla="*/ 24 w 356"/>
                <a:gd name="T5" fmla="*/ 110 h 119"/>
                <a:gd name="T6" fmla="*/ 168 w 356"/>
                <a:gd name="T7" fmla="*/ 29 h 119"/>
                <a:gd name="T8" fmla="*/ 328 w 356"/>
                <a:gd name="T9" fmla="*/ 119 h 119"/>
                <a:gd name="T10" fmla="*/ 356 w 356"/>
                <a:gd name="T11" fmla="*/ 105 h 119"/>
                <a:gd name="T12" fmla="*/ 356 w 356"/>
                <a:gd name="T13" fmla="*/ 98 h 119"/>
                <a:gd name="T14" fmla="*/ 171 w 356"/>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119">
                  <a:moveTo>
                    <a:pt x="171" y="0"/>
                  </a:moveTo>
                  <a:lnTo>
                    <a:pt x="0" y="98"/>
                  </a:lnTo>
                  <a:lnTo>
                    <a:pt x="24" y="110"/>
                  </a:lnTo>
                  <a:lnTo>
                    <a:pt x="168" y="29"/>
                  </a:lnTo>
                  <a:lnTo>
                    <a:pt x="328" y="119"/>
                  </a:lnTo>
                  <a:lnTo>
                    <a:pt x="356" y="105"/>
                  </a:lnTo>
                  <a:lnTo>
                    <a:pt x="356" y="98"/>
                  </a:lnTo>
                  <a:lnTo>
                    <a:pt x="171" y="0"/>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6" name="Freeform 89">
              <a:extLst>
                <a:ext uri="{FF2B5EF4-FFF2-40B4-BE49-F238E27FC236}">
                  <a16:creationId xmlns:a16="http://schemas.microsoft.com/office/drawing/2014/main" xmlns="" id="{22A79C68-79DC-4E07-B89A-57B31BE4DBD1}"/>
                </a:ext>
              </a:extLst>
            </p:cNvPr>
            <p:cNvSpPr>
              <a:spLocks/>
            </p:cNvSpPr>
            <p:nvPr/>
          </p:nvSpPr>
          <p:spPr bwMode="auto">
            <a:xfrm>
              <a:off x="7935913" y="563563"/>
              <a:ext cx="392113" cy="663575"/>
            </a:xfrm>
            <a:custGeom>
              <a:avLst/>
              <a:gdLst>
                <a:gd name="T0" fmla="*/ 87 w 104"/>
                <a:gd name="T1" fmla="*/ 0 h 176"/>
                <a:gd name="T2" fmla="*/ 16 w 104"/>
                <a:gd name="T3" fmla="*/ 0 h 176"/>
                <a:gd name="T4" fmla="*/ 0 w 104"/>
                <a:gd name="T5" fmla="*/ 16 h 176"/>
                <a:gd name="T6" fmla="*/ 0 w 104"/>
                <a:gd name="T7" fmla="*/ 87 h 176"/>
                <a:gd name="T8" fmla="*/ 16 w 104"/>
                <a:gd name="T9" fmla="*/ 104 h 176"/>
                <a:gd name="T10" fmla="*/ 46 w 104"/>
                <a:gd name="T11" fmla="*/ 104 h 176"/>
                <a:gd name="T12" fmla="*/ 50 w 104"/>
                <a:gd name="T13" fmla="*/ 110 h 176"/>
                <a:gd name="T14" fmla="*/ 50 w 104"/>
                <a:gd name="T15" fmla="*/ 174 h 176"/>
                <a:gd name="T16" fmla="*/ 52 w 104"/>
                <a:gd name="T17" fmla="*/ 176 h 176"/>
                <a:gd name="T18" fmla="*/ 54 w 104"/>
                <a:gd name="T19" fmla="*/ 174 h 176"/>
                <a:gd name="T20" fmla="*/ 54 w 104"/>
                <a:gd name="T21" fmla="*/ 110 h 176"/>
                <a:gd name="T22" fmla="*/ 58 w 104"/>
                <a:gd name="T23" fmla="*/ 104 h 176"/>
                <a:gd name="T24" fmla="*/ 87 w 104"/>
                <a:gd name="T25" fmla="*/ 104 h 176"/>
                <a:gd name="T26" fmla="*/ 104 w 104"/>
                <a:gd name="T27" fmla="*/ 87 h 176"/>
                <a:gd name="T28" fmla="*/ 104 w 104"/>
                <a:gd name="T29" fmla="*/ 16 h 176"/>
                <a:gd name="T30" fmla="*/ 87 w 104"/>
                <a:gd name="T3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76">
                  <a:moveTo>
                    <a:pt x="87" y="0"/>
                  </a:moveTo>
                  <a:cubicBezTo>
                    <a:pt x="16" y="0"/>
                    <a:pt x="16" y="0"/>
                    <a:pt x="16" y="0"/>
                  </a:cubicBezTo>
                  <a:cubicBezTo>
                    <a:pt x="7" y="0"/>
                    <a:pt x="0" y="7"/>
                    <a:pt x="0" y="16"/>
                  </a:cubicBezTo>
                  <a:cubicBezTo>
                    <a:pt x="0" y="87"/>
                    <a:pt x="0" y="87"/>
                    <a:pt x="0" y="87"/>
                  </a:cubicBezTo>
                  <a:cubicBezTo>
                    <a:pt x="0" y="96"/>
                    <a:pt x="7" y="104"/>
                    <a:pt x="16" y="104"/>
                  </a:cubicBezTo>
                  <a:cubicBezTo>
                    <a:pt x="46" y="104"/>
                    <a:pt x="46" y="104"/>
                    <a:pt x="46" y="104"/>
                  </a:cubicBezTo>
                  <a:cubicBezTo>
                    <a:pt x="50" y="110"/>
                    <a:pt x="50" y="110"/>
                    <a:pt x="50" y="110"/>
                  </a:cubicBezTo>
                  <a:cubicBezTo>
                    <a:pt x="50" y="174"/>
                    <a:pt x="50" y="174"/>
                    <a:pt x="50" y="174"/>
                  </a:cubicBezTo>
                  <a:cubicBezTo>
                    <a:pt x="50" y="175"/>
                    <a:pt x="51" y="176"/>
                    <a:pt x="52" y="176"/>
                  </a:cubicBezTo>
                  <a:cubicBezTo>
                    <a:pt x="53" y="176"/>
                    <a:pt x="54" y="175"/>
                    <a:pt x="54" y="174"/>
                  </a:cubicBezTo>
                  <a:cubicBezTo>
                    <a:pt x="54" y="110"/>
                    <a:pt x="54" y="110"/>
                    <a:pt x="54" y="110"/>
                  </a:cubicBezTo>
                  <a:cubicBezTo>
                    <a:pt x="58" y="104"/>
                    <a:pt x="58" y="104"/>
                    <a:pt x="58" y="104"/>
                  </a:cubicBezTo>
                  <a:cubicBezTo>
                    <a:pt x="87" y="104"/>
                    <a:pt x="87" y="104"/>
                    <a:pt x="87" y="104"/>
                  </a:cubicBezTo>
                  <a:cubicBezTo>
                    <a:pt x="96" y="104"/>
                    <a:pt x="104" y="96"/>
                    <a:pt x="104" y="87"/>
                  </a:cubicBezTo>
                  <a:cubicBezTo>
                    <a:pt x="104" y="16"/>
                    <a:pt x="104" y="16"/>
                    <a:pt x="104" y="16"/>
                  </a:cubicBezTo>
                  <a:cubicBezTo>
                    <a:pt x="104" y="7"/>
                    <a:pt x="96" y="0"/>
                    <a:pt x="87" y="0"/>
                  </a:cubicBezTo>
                  <a:close/>
                </a:path>
              </a:pathLst>
            </a:custGeom>
            <a:solidFill>
              <a:srgbClr val="263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7" name="Freeform 90">
              <a:extLst>
                <a:ext uri="{FF2B5EF4-FFF2-40B4-BE49-F238E27FC236}">
                  <a16:creationId xmlns:a16="http://schemas.microsoft.com/office/drawing/2014/main" xmlns="" id="{950542BE-3EAB-460B-A9EC-3BD2DC7AF85E}"/>
                </a:ext>
              </a:extLst>
            </p:cNvPr>
            <p:cNvSpPr>
              <a:spLocks/>
            </p:cNvSpPr>
            <p:nvPr/>
          </p:nvSpPr>
          <p:spPr bwMode="auto">
            <a:xfrm>
              <a:off x="7980363" y="679451"/>
              <a:ext cx="268288" cy="136525"/>
            </a:xfrm>
            <a:custGeom>
              <a:avLst/>
              <a:gdLst>
                <a:gd name="T0" fmla="*/ 3 w 71"/>
                <a:gd name="T1" fmla="*/ 33 h 36"/>
                <a:gd name="T2" fmla="*/ 23 w 71"/>
                <a:gd name="T3" fmla="*/ 19 h 36"/>
                <a:gd name="T4" fmla="*/ 41 w 71"/>
                <a:gd name="T5" fmla="*/ 35 h 36"/>
                <a:gd name="T6" fmla="*/ 42 w 71"/>
                <a:gd name="T7" fmla="*/ 36 h 36"/>
                <a:gd name="T8" fmla="*/ 43 w 71"/>
                <a:gd name="T9" fmla="*/ 35 h 36"/>
                <a:gd name="T10" fmla="*/ 70 w 71"/>
                <a:gd name="T11" fmla="*/ 3 h 36"/>
                <a:gd name="T12" fmla="*/ 70 w 71"/>
                <a:gd name="T13" fmla="*/ 1 h 36"/>
                <a:gd name="T14" fmla="*/ 68 w 71"/>
                <a:gd name="T15" fmla="*/ 1 h 36"/>
                <a:gd name="T16" fmla="*/ 42 w 71"/>
                <a:gd name="T17" fmla="*/ 32 h 36"/>
                <a:gd name="T18" fmla="*/ 24 w 71"/>
                <a:gd name="T19" fmla="*/ 16 h 36"/>
                <a:gd name="T20" fmla="*/ 22 w 71"/>
                <a:gd name="T21" fmla="*/ 15 h 36"/>
                <a:gd name="T22" fmla="*/ 1 w 71"/>
                <a:gd name="T23" fmla="*/ 30 h 36"/>
                <a:gd name="T24" fmla="*/ 1 w 71"/>
                <a:gd name="T25" fmla="*/ 32 h 36"/>
                <a:gd name="T26" fmla="*/ 3 w 71"/>
                <a:gd name="T2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36">
                  <a:moveTo>
                    <a:pt x="3" y="33"/>
                  </a:moveTo>
                  <a:cubicBezTo>
                    <a:pt x="23" y="19"/>
                    <a:pt x="23" y="19"/>
                    <a:pt x="23" y="19"/>
                  </a:cubicBezTo>
                  <a:cubicBezTo>
                    <a:pt x="41" y="35"/>
                    <a:pt x="41" y="35"/>
                    <a:pt x="41" y="35"/>
                  </a:cubicBezTo>
                  <a:cubicBezTo>
                    <a:pt x="41" y="35"/>
                    <a:pt x="42" y="36"/>
                    <a:pt x="42" y="36"/>
                  </a:cubicBezTo>
                  <a:cubicBezTo>
                    <a:pt x="43" y="36"/>
                    <a:pt x="43" y="35"/>
                    <a:pt x="43" y="35"/>
                  </a:cubicBezTo>
                  <a:cubicBezTo>
                    <a:pt x="70" y="3"/>
                    <a:pt x="70" y="3"/>
                    <a:pt x="70" y="3"/>
                  </a:cubicBezTo>
                  <a:cubicBezTo>
                    <a:pt x="71" y="2"/>
                    <a:pt x="71" y="1"/>
                    <a:pt x="70" y="1"/>
                  </a:cubicBezTo>
                  <a:cubicBezTo>
                    <a:pt x="69" y="0"/>
                    <a:pt x="68" y="0"/>
                    <a:pt x="68" y="1"/>
                  </a:cubicBezTo>
                  <a:cubicBezTo>
                    <a:pt x="42" y="32"/>
                    <a:pt x="42" y="32"/>
                    <a:pt x="42" y="32"/>
                  </a:cubicBezTo>
                  <a:cubicBezTo>
                    <a:pt x="24" y="16"/>
                    <a:pt x="24" y="16"/>
                    <a:pt x="24" y="16"/>
                  </a:cubicBezTo>
                  <a:cubicBezTo>
                    <a:pt x="24" y="15"/>
                    <a:pt x="23" y="15"/>
                    <a:pt x="22" y="15"/>
                  </a:cubicBezTo>
                  <a:cubicBezTo>
                    <a:pt x="1" y="30"/>
                    <a:pt x="1" y="30"/>
                    <a:pt x="1" y="30"/>
                  </a:cubicBezTo>
                  <a:cubicBezTo>
                    <a:pt x="1" y="31"/>
                    <a:pt x="0" y="31"/>
                    <a:pt x="1" y="32"/>
                  </a:cubicBezTo>
                  <a:cubicBezTo>
                    <a:pt x="1" y="33"/>
                    <a:pt x="2" y="33"/>
                    <a:pt x="3"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8" name="Oval 91">
              <a:extLst>
                <a:ext uri="{FF2B5EF4-FFF2-40B4-BE49-F238E27FC236}">
                  <a16:creationId xmlns:a16="http://schemas.microsoft.com/office/drawing/2014/main" xmlns="" id="{3EC9656C-5D75-42D9-96D1-0CC47B93F99E}"/>
                </a:ext>
              </a:extLst>
            </p:cNvPr>
            <p:cNvSpPr>
              <a:spLocks noChangeArrowheads="1"/>
            </p:cNvSpPr>
            <p:nvPr/>
          </p:nvSpPr>
          <p:spPr bwMode="auto">
            <a:xfrm>
              <a:off x="8040688" y="717551"/>
              <a:ext cx="52388"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9" name="Oval 92">
              <a:extLst>
                <a:ext uri="{FF2B5EF4-FFF2-40B4-BE49-F238E27FC236}">
                  <a16:creationId xmlns:a16="http://schemas.microsoft.com/office/drawing/2014/main" xmlns="" id="{D842F7EC-1A34-4A83-8699-ECFE02F88866}"/>
                </a:ext>
              </a:extLst>
            </p:cNvPr>
            <p:cNvSpPr>
              <a:spLocks noChangeArrowheads="1"/>
            </p:cNvSpPr>
            <p:nvPr/>
          </p:nvSpPr>
          <p:spPr bwMode="auto">
            <a:xfrm>
              <a:off x="8112126" y="777876"/>
              <a:ext cx="53975"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0" name="Oval 93">
              <a:extLst>
                <a:ext uri="{FF2B5EF4-FFF2-40B4-BE49-F238E27FC236}">
                  <a16:creationId xmlns:a16="http://schemas.microsoft.com/office/drawing/2014/main" xmlns="" id="{2902152C-81DC-47A0-8318-95E5F1B1A855}"/>
                </a:ext>
              </a:extLst>
            </p:cNvPr>
            <p:cNvSpPr>
              <a:spLocks noChangeArrowheads="1"/>
            </p:cNvSpPr>
            <p:nvPr/>
          </p:nvSpPr>
          <p:spPr bwMode="auto">
            <a:xfrm>
              <a:off x="8221663" y="654051"/>
              <a:ext cx="49213" cy="47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1" name="Freeform 94">
              <a:extLst>
                <a:ext uri="{FF2B5EF4-FFF2-40B4-BE49-F238E27FC236}">
                  <a16:creationId xmlns:a16="http://schemas.microsoft.com/office/drawing/2014/main" xmlns="" id="{E03CF62B-621F-40FA-A3E5-2F2547BA8F09}"/>
                </a:ext>
              </a:extLst>
            </p:cNvPr>
            <p:cNvSpPr>
              <a:spLocks/>
            </p:cNvSpPr>
            <p:nvPr/>
          </p:nvSpPr>
          <p:spPr bwMode="auto">
            <a:xfrm>
              <a:off x="6315076" y="3444876"/>
              <a:ext cx="1360488" cy="765175"/>
            </a:xfrm>
            <a:custGeom>
              <a:avLst/>
              <a:gdLst>
                <a:gd name="T0" fmla="*/ 0 w 857"/>
                <a:gd name="T1" fmla="*/ 418 h 482"/>
                <a:gd name="T2" fmla="*/ 743 w 857"/>
                <a:gd name="T3" fmla="*/ 0 h 482"/>
                <a:gd name="T4" fmla="*/ 857 w 857"/>
                <a:gd name="T5" fmla="*/ 61 h 482"/>
                <a:gd name="T6" fmla="*/ 116 w 857"/>
                <a:gd name="T7" fmla="*/ 482 h 482"/>
                <a:gd name="T8" fmla="*/ 14 w 857"/>
                <a:gd name="T9" fmla="*/ 425 h 482"/>
                <a:gd name="T10" fmla="*/ 0 w 857"/>
                <a:gd name="T11" fmla="*/ 418 h 482"/>
              </a:gdLst>
              <a:ahLst/>
              <a:cxnLst>
                <a:cxn ang="0">
                  <a:pos x="T0" y="T1"/>
                </a:cxn>
                <a:cxn ang="0">
                  <a:pos x="T2" y="T3"/>
                </a:cxn>
                <a:cxn ang="0">
                  <a:pos x="T4" y="T5"/>
                </a:cxn>
                <a:cxn ang="0">
                  <a:pos x="T6" y="T7"/>
                </a:cxn>
                <a:cxn ang="0">
                  <a:pos x="T8" y="T9"/>
                </a:cxn>
                <a:cxn ang="0">
                  <a:pos x="T10" y="T11"/>
                </a:cxn>
              </a:cxnLst>
              <a:rect l="0" t="0" r="r" b="b"/>
              <a:pathLst>
                <a:path w="857" h="482">
                  <a:moveTo>
                    <a:pt x="0" y="418"/>
                  </a:moveTo>
                  <a:lnTo>
                    <a:pt x="743" y="0"/>
                  </a:lnTo>
                  <a:lnTo>
                    <a:pt x="857" y="61"/>
                  </a:lnTo>
                  <a:lnTo>
                    <a:pt x="116" y="482"/>
                  </a:lnTo>
                  <a:lnTo>
                    <a:pt x="14" y="425"/>
                  </a:lnTo>
                  <a:lnTo>
                    <a:pt x="0" y="41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2" name="Freeform 95">
              <a:extLst>
                <a:ext uri="{FF2B5EF4-FFF2-40B4-BE49-F238E27FC236}">
                  <a16:creationId xmlns:a16="http://schemas.microsoft.com/office/drawing/2014/main" xmlns="" id="{4487087B-5BEC-4AC7-AB37-28DB9C541F22}"/>
                </a:ext>
              </a:extLst>
            </p:cNvPr>
            <p:cNvSpPr>
              <a:spLocks/>
            </p:cNvSpPr>
            <p:nvPr/>
          </p:nvSpPr>
          <p:spPr bwMode="auto">
            <a:xfrm>
              <a:off x="6315076" y="3444876"/>
              <a:ext cx="1360488" cy="765175"/>
            </a:xfrm>
            <a:custGeom>
              <a:avLst/>
              <a:gdLst>
                <a:gd name="T0" fmla="*/ 0 w 857"/>
                <a:gd name="T1" fmla="*/ 418 h 482"/>
                <a:gd name="T2" fmla="*/ 743 w 857"/>
                <a:gd name="T3" fmla="*/ 0 h 482"/>
                <a:gd name="T4" fmla="*/ 857 w 857"/>
                <a:gd name="T5" fmla="*/ 61 h 482"/>
                <a:gd name="T6" fmla="*/ 116 w 857"/>
                <a:gd name="T7" fmla="*/ 482 h 482"/>
                <a:gd name="T8" fmla="*/ 14 w 857"/>
                <a:gd name="T9" fmla="*/ 425 h 482"/>
                <a:gd name="T10" fmla="*/ 0 w 857"/>
                <a:gd name="T11" fmla="*/ 418 h 482"/>
              </a:gdLst>
              <a:ahLst/>
              <a:cxnLst>
                <a:cxn ang="0">
                  <a:pos x="T0" y="T1"/>
                </a:cxn>
                <a:cxn ang="0">
                  <a:pos x="T2" y="T3"/>
                </a:cxn>
                <a:cxn ang="0">
                  <a:pos x="T4" y="T5"/>
                </a:cxn>
                <a:cxn ang="0">
                  <a:pos x="T6" y="T7"/>
                </a:cxn>
                <a:cxn ang="0">
                  <a:pos x="T8" y="T9"/>
                </a:cxn>
                <a:cxn ang="0">
                  <a:pos x="T10" y="T11"/>
                </a:cxn>
              </a:cxnLst>
              <a:rect l="0" t="0" r="r" b="b"/>
              <a:pathLst>
                <a:path w="857" h="482">
                  <a:moveTo>
                    <a:pt x="0" y="418"/>
                  </a:moveTo>
                  <a:lnTo>
                    <a:pt x="743" y="0"/>
                  </a:lnTo>
                  <a:lnTo>
                    <a:pt x="857" y="61"/>
                  </a:lnTo>
                  <a:lnTo>
                    <a:pt x="116" y="482"/>
                  </a:lnTo>
                  <a:lnTo>
                    <a:pt x="14" y="425"/>
                  </a:lnTo>
                  <a:lnTo>
                    <a:pt x="0"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3" name="Rectangle 96">
              <a:extLst>
                <a:ext uri="{FF2B5EF4-FFF2-40B4-BE49-F238E27FC236}">
                  <a16:creationId xmlns:a16="http://schemas.microsoft.com/office/drawing/2014/main" xmlns="" id="{D2081527-7CD3-4B92-8810-5F428BA96955}"/>
                </a:ext>
              </a:extLst>
            </p:cNvPr>
            <p:cNvSpPr>
              <a:spLocks noChangeArrowheads="1"/>
            </p:cNvSpPr>
            <p:nvPr/>
          </p:nvSpPr>
          <p:spPr bwMode="auto">
            <a:xfrm>
              <a:off x="7418388" y="3519488"/>
              <a:ext cx="15875" cy="79375"/>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4" name="Oval 97">
              <a:extLst>
                <a:ext uri="{FF2B5EF4-FFF2-40B4-BE49-F238E27FC236}">
                  <a16:creationId xmlns:a16="http://schemas.microsoft.com/office/drawing/2014/main" xmlns="" id="{D4DA9FB6-EA86-46C5-8A44-2FD6CA026E73}"/>
                </a:ext>
              </a:extLst>
            </p:cNvPr>
            <p:cNvSpPr>
              <a:spLocks noChangeArrowheads="1"/>
            </p:cNvSpPr>
            <p:nvPr/>
          </p:nvSpPr>
          <p:spPr bwMode="auto">
            <a:xfrm>
              <a:off x="7362826" y="3406776"/>
              <a:ext cx="123825" cy="123825"/>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5" name="Rectangle 98">
              <a:extLst>
                <a:ext uri="{FF2B5EF4-FFF2-40B4-BE49-F238E27FC236}">
                  <a16:creationId xmlns:a16="http://schemas.microsoft.com/office/drawing/2014/main" xmlns="" id="{35563C8E-7904-4883-8A25-043D0B73FF04}"/>
                </a:ext>
              </a:extLst>
            </p:cNvPr>
            <p:cNvSpPr>
              <a:spLocks noChangeArrowheads="1"/>
            </p:cNvSpPr>
            <p:nvPr/>
          </p:nvSpPr>
          <p:spPr bwMode="auto">
            <a:xfrm>
              <a:off x="6573838" y="3998913"/>
              <a:ext cx="15875" cy="74613"/>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6" name="Oval 99">
              <a:extLst>
                <a:ext uri="{FF2B5EF4-FFF2-40B4-BE49-F238E27FC236}">
                  <a16:creationId xmlns:a16="http://schemas.microsoft.com/office/drawing/2014/main" xmlns="" id="{8496375A-CFB8-4F99-8238-B987035317A2}"/>
                </a:ext>
              </a:extLst>
            </p:cNvPr>
            <p:cNvSpPr>
              <a:spLocks noChangeArrowheads="1"/>
            </p:cNvSpPr>
            <p:nvPr/>
          </p:nvSpPr>
          <p:spPr bwMode="auto">
            <a:xfrm>
              <a:off x="6521451" y="3884613"/>
              <a:ext cx="125413" cy="125413"/>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7" name="Rectangle 100">
              <a:extLst>
                <a:ext uri="{FF2B5EF4-FFF2-40B4-BE49-F238E27FC236}">
                  <a16:creationId xmlns:a16="http://schemas.microsoft.com/office/drawing/2014/main" xmlns="" id="{0F897A51-6A05-4098-96CB-B5ACB68DB54B}"/>
                </a:ext>
              </a:extLst>
            </p:cNvPr>
            <p:cNvSpPr>
              <a:spLocks noChangeArrowheads="1"/>
            </p:cNvSpPr>
            <p:nvPr/>
          </p:nvSpPr>
          <p:spPr bwMode="auto">
            <a:xfrm>
              <a:off x="6450013" y="4078288"/>
              <a:ext cx="15875" cy="74613"/>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8" name="Oval 101">
              <a:extLst>
                <a:ext uri="{FF2B5EF4-FFF2-40B4-BE49-F238E27FC236}">
                  <a16:creationId xmlns:a16="http://schemas.microsoft.com/office/drawing/2014/main" xmlns="" id="{103CDEC2-46E7-49C3-94E8-3B95489C2E29}"/>
                </a:ext>
              </a:extLst>
            </p:cNvPr>
            <p:cNvSpPr>
              <a:spLocks noChangeArrowheads="1"/>
            </p:cNvSpPr>
            <p:nvPr/>
          </p:nvSpPr>
          <p:spPr bwMode="auto">
            <a:xfrm>
              <a:off x="6392863" y="3963988"/>
              <a:ext cx="125413" cy="125413"/>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9" name="Freeform 102">
              <a:extLst>
                <a:ext uri="{FF2B5EF4-FFF2-40B4-BE49-F238E27FC236}">
                  <a16:creationId xmlns:a16="http://schemas.microsoft.com/office/drawing/2014/main" xmlns="" id="{02809F11-8B38-4F76-99F5-CAEC39C471DB}"/>
                </a:ext>
              </a:extLst>
            </p:cNvPr>
            <p:cNvSpPr>
              <a:spLocks/>
            </p:cNvSpPr>
            <p:nvPr/>
          </p:nvSpPr>
          <p:spPr bwMode="auto">
            <a:xfrm>
              <a:off x="8451851" y="2459038"/>
              <a:ext cx="433388" cy="1743075"/>
            </a:xfrm>
            <a:custGeom>
              <a:avLst/>
              <a:gdLst>
                <a:gd name="T0" fmla="*/ 2 w 273"/>
                <a:gd name="T1" fmla="*/ 944 h 1098"/>
                <a:gd name="T2" fmla="*/ 273 w 273"/>
                <a:gd name="T3" fmla="*/ 1098 h 1098"/>
                <a:gd name="T4" fmla="*/ 271 w 273"/>
                <a:gd name="T5" fmla="*/ 157 h 1098"/>
                <a:gd name="T6" fmla="*/ 0 w 273"/>
                <a:gd name="T7" fmla="*/ 0 h 1098"/>
                <a:gd name="T8" fmla="*/ 2 w 273"/>
                <a:gd name="T9" fmla="*/ 944 h 1098"/>
              </a:gdLst>
              <a:ahLst/>
              <a:cxnLst>
                <a:cxn ang="0">
                  <a:pos x="T0" y="T1"/>
                </a:cxn>
                <a:cxn ang="0">
                  <a:pos x="T2" y="T3"/>
                </a:cxn>
                <a:cxn ang="0">
                  <a:pos x="T4" y="T5"/>
                </a:cxn>
                <a:cxn ang="0">
                  <a:pos x="T6" y="T7"/>
                </a:cxn>
                <a:cxn ang="0">
                  <a:pos x="T8" y="T9"/>
                </a:cxn>
              </a:cxnLst>
              <a:rect l="0" t="0" r="r" b="b"/>
              <a:pathLst>
                <a:path w="273" h="1098">
                  <a:moveTo>
                    <a:pt x="2" y="944"/>
                  </a:moveTo>
                  <a:lnTo>
                    <a:pt x="273" y="1098"/>
                  </a:lnTo>
                  <a:lnTo>
                    <a:pt x="271" y="157"/>
                  </a:lnTo>
                  <a:lnTo>
                    <a:pt x="0" y="0"/>
                  </a:lnTo>
                  <a:lnTo>
                    <a:pt x="2" y="94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0" name="Freeform 103">
              <a:extLst>
                <a:ext uri="{FF2B5EF4-FFF2-40B4-BE49-F238E27FC236}">
                  <a16:creationId xmlns:a16="http://schemas.microsoft.com/office/drawing/2014/main" xmlns="" id="{C2E254B7-A00F-42EC-9DAB-B4AAB1B0F929}"/>
                </a:ext>
              </a:extLst>
            </p:cNvPr>
            <p:cNvSpPr>
              <a:spLocks/>
            </p:cNvSpPr>
            <p:nvPr/>
          </p:nvSpPr>
          <p:spPr bwMode="auto">
            <a:xfrm>
              <a:off x="8882063" y="2501901"/>
              <a:ext cx="361950" cy="1700213"/>
            </a:xfrm>
            <a:custGeom>
              <a:avLst/>
              <a:gdLst>
                <a:gd name="T0" fmla="*/ 0 w 228"/>
                <a:gd name="T1" fmla="*/ 130 h 1071"/>
                <a:gd name="T2" fmla="*/ 228 w 228"/>
                <a:gd name="T3" fmla="*/ 0 h 1071"/>
                <a:gd name="T4" fmla="*/ 228 w 228"/>
                <a:gd name="T5" fmla="*/ 940 h 1071"/>
                <a:gd name="T6" fmla="*/ 2 w 228"/>
                <a:gd name="T7" fmla="*/ 1071 h 1071"/>
                <a:gd name="T8" fmla="*/ 0 w 228"/>
                <a:gd name="T9" fmla="*/ 130 h 1071"/>
              </a:gdLst>
              <a:ahLst/>
              <a:cxnLst>
                <a:cxn ang="0">
                  <a:pos x="T0" y="T1"/>
                </a:cxn>
                <a:cxn ang="0">
                  <a:pos x="T2" y="T3"/>
                </a:cxn>
                <a:cxn ang="0">
                  <a:pos x="T4" y="T5"/>
                </a:cxn>
                <a:cxn ang="0">
                  <a:pos x="T6" y="T7"/>
                </a:cxn>
                <a:cxn ang="0">
                  <a:pos x="T8" y="T9"/>
                </a:cxn>
              </a:cxnLst>
              <a:rect l="0" t="0" r="r" b="b"/>
              <a:pathLst>
                <a:path w="228" h="1071">
                  <a:moveTo>
                    <a:pt x="0" y="130"/>
                  </a:moveTo>
                  <a:lnTo>
                    <a:pt x="228" y="0"/>
                  </a:lnTo>
                  <a:lnTo>
                    <a:pt x="228" y="940"/>
                  </a:lnTo>
                  <a:lnTo>
                    <a:pt x="2" y="1071"/>
                  </a:lnTo>
                  <a:lnTo>
                    <a:pt x="0" y="130"/>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1" name="Freeform 104">
              <a:extLst>
                <a:ext uri="{FF2B5EF4-FFF2-40B4-BE49-F238E27FC236}">
                  <a16:creationId xmlns:a16="http://schemas.microsoft.com/office/drawing/2014/main" xmlns="" id="{0985CBA3-2BFD-407D-8A37-4E45A34C7F02}"/>
                </a:ext>
              </a:extLst>
            </p:cNvPr>
            <p:cNvSpPr>
              <a:spLocks/>
            </p:cNvSpPr>
            <p:nvPr/>
          </p:nvSpPr>
          <p:spPr bwMode="auto">
            <a:xfrm>
              <a:off x="8882063" y="2501901"/>
              <a:ext cx="361950" cy="1700213"/>
            </a:xfrm>
            <a:custGeom>
              <a:avLst/>
              <a:gdLst>
                <a:gd name="T0" fmla="*/ 0 w 228"/>
                <a:gd name="T1" fmla="*/ 130 h 1071"/>
                <a:gd name="T2" fmla="*/ 228 w 228"/>
                <a:gd name="T3" fmla="*/ 0 h 1071"/>
                <a:gd name="T4" fmla="*/ 228 w 228"/>
                <a:gd name="T5" fmla="*/ 940 h 1071"/>
                <a:gd name="T6" fmla="*/ 2 w 228"/>
                <a:gd name="T7" fmla="*/ 1071 h 1071"/>
                <a:gd name="T8" fmla="*/ 0 w 228"/>
                <a:gd name="T9" fmla="*/ 130 h 1071"/>
              </a:gdLst>
              <a:ahLst/>
              <a:cxnLst>
                <a:cxn ang="0">
                  <a:pos x="T0" y="T1"/>
                </a:cxn>
                <a:cxn ang="0">
                  <a:pos x="T2" y="T3"/>
                </a:cxn>
                <a:cxn ang="0">
                  <a:pos x="T4" y="T5"/>
                </a:cxn>
                <a:cxn ang="0">
                  <a:pos x="T6" y="T7"/>
                </a:cxn>
                <a:cxn ang="0">
                  <a:pos x="T8" y="T9"/>
                </a:cxn>
              </a:cxnLst>
              <a:rect l="0" t="0" r="r" b="b"/>
              <a:pathLst>
                <a:path w="228" h="1071">
                  <a:moveTo>
                    <a:pt x="0" y="130"/>
                  </a:moveTo>
                  <a:lnTo>
                    <a:pt x="228" y="0"/>
                  </a:lnTo>
                  <a:lnTo>
                    <a:pt x="228" y="940"/>
                  </a:lnTo>
                  <a:lnTo>
                    <a:pt x="2" y="1071"/>
                  </a:lnTo>
                  <a:lnTo>
                    <a:pt x="0"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2" name="Freeform 105">
              <a:extLst>
                <a:ext uri="{FF2B5EF4-FFF2-40B4-BE49-F238E27FC236}">
                  <a16:creationId xmlns:a16="http://schemas.microsoft.com/office/drawing/2014/main" xmlns="" id="{CB1442FE-445D-407B-8CBC-9A88EA1990F8}"/>
                </a:ext>
              </a:extLst>
            </p:cNvPr>
            <p:cNvSpPr>
              <a:spLocks/>
            </p:cNvSpPr>
            <p:nvPr/>
          </p:nvSpPr>
          <p:spPr bwMode="auto">
            <a:xfrm>
              <a:off x="8451851" y="2255838"/>
              <a:ext cx="792163" cy="452438"/>
            </a:xfrm>
            <a:custGeom>
              <a:avLst/>
              <a:gdLst>
                <a:gd name="T0" fmla="*/ 0 w 499"/>
                <a:gd name="T1" fmla="*/ 128 h 285"/>
                <a:gd name="T2" fmla="*/ 226 w 499"/>
                <a:gd name="T3" fmla="*/ 0 h 285"/>
                <a:gd name="T4" fmla="*/ 499 w 499"/>
                <a:gd name="T5" fmla="*/ 155 h 285"/>
                <a:gd name="T6" fmla="*/ 271 w 499"/>
                <a:gd name="T7" fmla="*/ 285 h 285"/>
                <a:gd name="T8" fmla="*/ 14 w 499"/>
                <a:gd name="T9" fmla="*/ 136 h 285"/>
                <a:gd name="T10" fmla="*/ 0 w 499"/>
                <a:gd name="T11" fmla="*/ 128 h 285"/>
              </a:gdLst>
              <a:ahLst/>
              <a:cxnLst>
                <a:cxn ang="0">
                  <a:pos x="T0" y="T1"/>
                </a:cxn>
                <a:cxn ang="0">
                  <a:pos x="T2" y="T3"/>
                </a:cxn>
                <a:cxn ang="0">
                  <a:pos x="T4" y="T5"/>
                </a:cxn>
                <a:cxn ang="0">
                  <a:pos x="T6" y="T7"/>
                </a:cxn>
                <a:cxn ang="0">
                  <a:pos x="T8" y="T9"/>
                </a:cxn>
                <a:cxn ang="0">
                  <a:pos x="T10" y="T11"/>
                </a:cxn>
              </a:cxnLst>
              <a:rect l="0" t="0" r="r" b="b"/>
              <a:pathLst>
                <a:path w="499" h="285">
                  <a:moveTo>
                    <a:pt x="0" y="128"/>
                  </a:moveTo>
                  <a:lnTo>
                    <a:pt x="226" y="0"/>
                  </a:lnTo>
                  <a:lnTo>
                    <a:pt x="499" y="155"/>
                  </a:lnTo>
                  <a:lnTo>
                    <a:pt x="271" y="285"/>
                  </a:lnTo>
                  <a:lnTo>
                    <a:pt x="14" y="136"/>
                  </a:lnTo>
                  <a:lnTo>
                    <a:pt x="0" y="12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3" name="Freeform 106">
              <a:extLst>
                <a:ext uri="{FF2B5EF4-FFF2-40B4-BE49-F238E27FC236}">
                  <a16:creationId xmlns:a16="http://schemas.microsoft.com/office/drawing/2014/main" xmlns="" id="{9CEAA5D6-F76E-44D3-BCB4-67766F359824}"/>
                </a:ext>
              </a:extLst>
            </p:cNvPr>
            <p:cNvSpPr>
              <a:spLocks/>
            </p:cNvSpPr>
            <p:nvPr/>
          </p:nvSpPr>
          <p:spPr bwMode="auto">
            <a:xfrm>
              <a:off x="8489951" y="2538413"/>
              <a:ext cx="82550" cy="254000"/>
            </a:xfrm>
            <a:custGeom>
              <a:avLst/>
              <a:gdLst>
                <a:gd name="T0" fmla="*/ 52 w 52"/>
                <a:gd name="T1" fmla="*/ 160 h 160"/>
                <a:gd name="T2" fmla="*/ 0 w 52"/>
                <a:gd name="T3" fmla="*/ 131 h 160"/>
                <a:gd name="T4" fmla="*/ 0 w 52"/>
                <a:gd name="T5" fmla="*/ 0 h 160"/>
                <a:gd name="T6" fmla="*/ 52 w 52"/>
                <a:gd name="T7" fmla="*/ 29 h 160"/>
                <a:gd name="T8" fmla="*/ 52 w 52"/>
                <a:gd name="T9" fmla="*/ 160 h 160"/>
              </a:gdLst>
              <a:ahLst/>
              <a:cxnLst>
                <a:cxn ang="0">
                  <a:pos x="T0" y="T1"/>
                </a:cxn>
                <a:cxn ang="0">
                  <a:pos x="T2" y="T3"/>
                </a:cxn>
                <a:cxn ang="0">
                  <a:pos x="T4" y="T5"/>
                </a:cxn>
                <a:cxn ang="0">
                  <a:pos x="T6" y="T7"/>
                </a:cxn>
                <a:cxn ang="0">
                  <a:pos x="T8" y="T9"/>
                </a:cxn>
              </a:cxnLst>
              <a:rect l="0" t="0" r="r" b="b"/>
              <a:pathLst>
                <a:path w="52" h="160">
                  <a:moveTo>
                    <a:pt x="52" y="160"/>
                  </a:moveTo>
                  <a:lnTo>
                    <a:pt x="0" y="131"/>
                  </a:lnTo>
                  <a:lnTo>
                    <a:pt x="0" y="0"/>
                  </a:lnTo>
                  <a:lnTo>
                    <a:pt x="52" y="29"/>
                  </a:lnTo>
                  <a:lnTo>
                    <a:pt x="52"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4" name="Freeform 107">
              <a:extLst>
                <a:ext uri="{FF2B5EF4-FFF2-40B4-BE49-F238E27FC236}">
                  <a16:creationId xmlns:a16="http://schemas.microsoft.com/office/drawing/2014/main" xmlns="" id="{AF6BBD39-95A7-468F-BB04-1B8BD539CC03}"/>
                </a:ext>
              </a:extLst>
            </p:cNvPr>
            <p:cNvSpPr>
              <a:spLocks/>
            </p:cNvSpPr>
            <p:nvPr/>
          </p:nvSpPr>
          <p:spPr bwMode="auto">
            <a:xfrm>
              <a:off x="8489951" y="2538413"/>
              <a:ext cx="22225" cy="207963"/>
            </a:xfrm>
            <a:custGeom>
              <a:avLst/>
              <a:gdLst>
                <a:gd name="T0" fmla="*/ 14 w 14"/>
                <a:gd name="T1" fmla="*/ 124 h 131"/>
                <a:gd name="T2" fmla="*/ 0 w 14"/>
                <a:gd name="T3" fmla="*/ 131 h 131"/>
                <a:gd name="T4" fmla="*/ 0 w 14"/>
                <a:gd name="T5" fmla="*/ 0 h 131"/>
                <a:gd name="T6" fmla="*/ 14 w 14"/>
                <a:gd name="T7" fmla="*/ 7 h 131"/>
                <a:gd name="T8" fmla="*/ 14 w 14"/>
                <a:gd name="T9" fmla="*/ 124 h 131"/>
              </a:gdLst>
              <a:ahLst/>
              <a:cxnLst>
                <a:cxn ang="0">
                  <a:pos x="T0" y="T1"/>
                </a:cxn>
                <a:cxn ang="0">
                  <a:pos x="T2" y="T3"/>
                </a:cxn>
                <a:cxn ang="0">
                  <a:pos x="T4" y="T5"/>
                </a:cxn>
                <a:cxn ang="0">
                  <a:pos x="T6" y="T7"/>
                </a:cxn>
                <a:cxn ang="0">
                  <a:pos x="T8" y="T9"/>
                </a:cxn>
              </a:cxnLst>
              <a:rect l="0" t="0" r="r" b="b"/>
              <a:pathLst>
                <a:path w="14" h="131">
                  <a:moveTo>
                    <a:pt x="14" y="124"/>
                  </a:moveTo>
                  <a:lnTo>
                    <a:pt x="0" y="131"/>
                  </a:lnTo>
                  <a:lnTo>
                    <a:pt x="0" y="0"/>
                  </a:lnTo>
                  <a:lnTo>
                    <a:pt x="14" y="7"/>
                  </a:lnTo>
                  <a:lnTo>
                    <a:pt x="14" y="12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5" name="Freeform 108">
              <a:extLst>
                <a:ext uri="{FF2B5EF4-FFF2-40B4-BE49-F238E27FC236}">
                  <a16:creationId xmlns:a16="http://schemas.microsoft.com/office/drawing/2014/main" xmlns="" id="{A71134A3-6A52-4FD3-BD66-C7D0EC5F0309}"/>
                </a:ext>
              </a:extLst>
            </p:cNvPr>
            <p:cNvSpPr>
              <a:spLocks/>
            </p:cNvSpPr>
            <p:nvPr/>
          </p:nvSpPr>
          <p:spPr bwMode="auto">
            <a:xfrm>
              <a:off x="8489951" y="2844801"/>
              <a:ext cx="82550" cy="252413"/>
            </a:xfrm>
            <a:custGeom>
              <a:avLst/>
              <a:gdLst>
                <a:gd name="T0" fmla="*/ 52 w 52"/>
                <a:gd name="T1" fmla="*/ 159 h 159"/>
                <a:gd name="T2" fmla="*/ 0 w 52"/>
                <a:gd name="T3" fmla="*/ 130 h 159"/>
                <a:gd name="T4" fmla="*/ 0 w 52"/>
                <a:gd name="T5" fmla="*/ 0 h 159"/>
                <a:gd name="T6" fmla="*/ 52 w 52"/>
                <a:gd name="T7" fmla="*/ 28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30"/>
                  </a:lnTo>
                  <a:lnTo>
                    <a:pt x="0" y="0"/>
                  </a:lnTo>
                  <a:lnTo>
                    <a:pt x="52" y="28"/>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6" name="Freeform 109">
              <a:extLst>
                <a:ext uri="{FF2B5EF4-FFF2-40B4-BE49-F238E27FC236}">
                  <a16:creationId xmlns:a16="http://schemas.microsoft.com/office/drawing/2014/main" xmlns="" id="{78C5303D-5934-4842-A793-883211DEA059}"/>
                </a:ext>
              </a:extLst>
            </p:cNvPr>
            <p:cNvSpPr>
              <a:spLocks/>
            </p:cNvSpPr>
            <p:nvPr/>
          </p:nvSpPr>
          <p:spPr bwMode="auto">
            <a:xfrm>
              <a:off x="8489951" y="2844801"/>
              <a:ext cx="22225" cy="206375"/>
            </a:xfrm>
            <a:custGeom>
              <a:avLst/>
              <a:gdLst>
                <a:gd name="T0" fmla="*/ 14 w 14"/>
                <a:gd name="T1" fmla="*/ 123 h 130"/>
                <a:gd name="T2" fmla="*/ 0 w 14"/>
                <a:gd name="T3" fmla="*/ 130 h 130"/>
                <a:gd name="T4" fmla="*/ 0 w 14"/>
                <a:gd name="T5" fmla="*/ 0 h 130"/>
                <a:gd name="T6" fmla="*/ 14 w 14"/>
                <a:gd name="T7" fmla="*/ 9 h 130"/>
                <a:gd name="T8" fmla="*/ 14 w 14"/>
                <a:gd name="T9" fmla="*/ 123 h 130"/>
              </a:gdLst>
              <a:ahLst/>
              <a:cxnLst>
                <a:cxn ang="0">
                  <a:pos x="T0" y="T1"/>
                </a:cxn>
                <a:cxn ang="0">
                  <a:pos x="T2" y="T3"/>
                </a:cxn>
                <a:cxn ang="0">
                  <a:pos x="T4" y="T5"/>
                </a:cxn>
                <a:cxn ang="0">
                  <a:pos x="T6" y="T7"/>
                </a:cxn>
                <a:cxn ang="0">
                  <a:pos x="T8" y="T9"/>
                </a:cxn>
              </a:cxnLst>
              <a:rect l="0" t="0" r="r" b="b"/>
              <a:pathLst>
                <a:path w="14" h="130">
                  <a:moveTo>
                    <a:pt x="14" y="123"/>
                  </a:moveTo>
                  <a:lnTo>
                    <a:pt x="0" y="130"/>
                  </a:lnTo>
                  <a:lnTo>
                    <a:pt x="0" y="0"/>
                  </a:lnTo>
                  <a:lnTo>
                    <a:pt x="14" y="9"/>
                  </a:lnTo>
                  <a:lnTo>
                    <a:pt x="14" y="123"/>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7" name="Freeform 110">
              <a:extLst>
                <a:ext uri="{FF2B5EF4-FFF2-40B4-BE49-F238E27FC236}">
                  <a16:creationId xmlns:a16="http://schemas.microsoft.com/office/drawing/2014/main" xmlns="" id="{254EDE3A-72C4-44E3-B7C0-52DD07F6706A}"/>
                </a:ext>
              </a:extLst>
            </p:cNvPr>
            <p:cNvSpPr>
              <a:spLocks/>
            </p:cNvSpPr>
            <p:nvPr/>
          </p:nvSpPr>
          <p:spPr bwMode="auto">
            <a:xfrm>
              <a:off x="8489951" y="3154363"/>
              <a:ext cx="82550" cy="252413"/>
            </a:xfrm>
            <a:custGeom>
              <a:avLst/>
              <a:gdLst>
                <a:gd name="T0" fmla="*/ 52 w 52"/>
                <a:gd name="T1" fmla="*/ 159 h 159"/>
                <a:gd name="T2" fmla="*/ 0 w 52"/>
                <a:gd name="T3" fmla="*/ 128 h 159"/>
                <a:gd name="T4" fmla="*/ 0 w 52"/>
                <a:gd name="T5" fmla="*/ 0 h 159"/>
                <a:gd name="T6" fmla="*/ 52 w 52"/>
                <a:gd name="T7" fmla="*/ 28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28"/>
                  </a:lnTo>
                  <a:lnTo>
                    <a:pt x="0" y="0"/>
                  </a:lnTo>
                  <a:lnTo>
                    <a:pt x="52" y="28"/>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8" name="Freeform 111">
              <a:extLst>
                <a:ext uri="{FF2B5EF4-FFF2-40B4-BE49-F238E27FC236}">
                  <a16:creationId xmlns:a16="http://schemas.microsoft.com/office/drawing/2014/main" xmlns="" id="{C8BF00B7-C22C-47B3-8094-3B67C58B882E}"/>
                </a:ext>
              </a:extLst>
            </p:cNvPr>
            <p:cNvSpPr>
              <a:spLocks/>
            </p:cNvSpPr>
            <p:nvPr/>
          </p:nvSpPr>
          <p:spPr bwMode="auto">
            <a:xfrm>
              <a:off x="8489951" y="3154363"/>
              <a:ext cx="22225" cy="203200"/>
            </a:xfrm>
            <a:custGeom>
              <a:avLst/>
              <a:gdLst>
                <a:gd name="T0" fmla="*/ 14 w 14"/>
                <a:gd name="T1" fmla="*/ 121 h 128"/>
                <a:gd name="T2" fmla="*/ 0 w 14"/>
                <a:gd name="T3" fmla="*/ 128 h 128"/>
                <a:gd name="T4" fmla="*/ 0 w 14"/>
                <a:gd name="T5" fmla="*/ 0 h 128"/>
                <a:gd name="T6" fmla="*/ 14 w 14"/>
                <a:gd name="T7" fmla="*/ 7 h 128"/>
                <a:gd name="T8" fmla="*/ 14 w 14"/>
                <a:gd name="T9" fmla="*/ 121 h 128"/>
              </a:gdLst>
              <a:ahLst/>
              <a:cxnLst>
                <a:cxn ang="0">
                  <a:pos x="T0" y="T1"/>
                </a:cxn>
                <a:cxn ang="0">
                  <a:pos x="T2" y="T3"/>
                </a:cxn>
                <a:cxn ang="0">
                  <a:pos x="T4" y="T5"/>
                </a:cxn>
                <a:cxn ang="0">
                  <a:pos x="T6" y="T7"/>
                </a:cxn>
                <a:cxn ang="0">
                  <a:pos x="T8" y="T9"/>
                </a:cxn>
              </a:cxnLst>
              <a:rect l="0" t="0" r="r" b="b"/>
              <a:pathLst>
                <a:path w="14" h="128">
                  <a:moveTo>
                    <a:pt x="14" y="121"/>
                  </a:moveTo>
                  <a:lnTo>
                    <a:pt x="0" y="128"/>
                  </a:lnTo>
                  <a:lnTo>
                    <a:pt x="0" y="0"/>
                  </a:lnTo>
                  <a:lnTo>
                    <a:pt x="14" y="7"/>
                  </a:lnTo>
                  <a:lnTo>
                    <a:pt x="14" y="12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9" name="Freeform 112">
              <a:extLst>
                <a:ext uri="{FF2B5EF4-FFF2-40B4-BE49-F238E27FC236}">
                  <a16:creationId xmlns:a16="http://schemas.microsoft.com/office/drawing/2014/main" xmlns="" id="{7E89AE30-9DAD-4809-8232-73A2F9594B9E}"/>
                </a:ext>
              </a:extLst>
            </p:cNvPr>
            <p:cNvSpPr>
              <a:spLocks/>
            </p:cNvSpPr>
            <p:nvPr/>
          </p:nvSpPr>
          <p:spPr bwMode="auto">
            <a:xfrm>
              <a:off x="8489951" y="3459163"/>
              <a:ext cx="82550" cy="252413"/>
            </a:xfrm>
            <a:custGeom>
              <a:avLst/>
              <a:gdLst>
                <a:gd name="T0" fmla="*/ 52 w 52"/>
                <a:gd name="T1" fmla="*/ 159 h 159"/>
                <a:gd name="T2" fmla="*/ 0 w 52"/>
                <a:gd name="T3" fmla="*/ 131 h 159"/>
                <a:gd name="T4" fmla="*/ 0 w 52"/>
                <a:gd name="T5" fmla="*/ 0 h 159"/>
                <a:gd name="T6" fmla="*/ 52 w 52"/>
                <a:gd name="T7" fmla="*/ 29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31"/>
                  </a:lnTo>
                  <a:lnTo>
                    <a:pt x="0" y="0"/>
                  </a:lnTo>
                  <a:lnTo>
                    <a:pt x="52" y="29"/>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0" name="Freeform 113">
              <a:extLst>
                <a:ext uri="{FF2B5EF4-FFF2-40B4-BE49-F238E27FC236}">
                  <a16:creationId xmlns:a16="http://schemas.microsoft.com/office/drawing/2014/main" xmlns="" id="{617A2B45-8C99-4398-B2C9-D6DB685002A0}"/>
                </a:ext>
              </a:extLst>
            </p:cNvPr>
            <p:cNvSpPr>
              <a:spLocks/>
            </p:cNvSpPr>
            <p:nvPr/>
          </p:nvSpPr>
          <p:spPr bwMode="auto">
            <a:xfrm>
              <a:off x="8489951" y="3459163"/>
              <a:ext cx="22225" cy="207963"/>
            </a:xfrm>
            <a:custGeom>
              <a:avLst/>
              <a:gdLst>
                <a:gd name="T0" fmla="*/ 14 w 14"/>
                <a:gd name="T1" fmla="*/ 124 h 131"/>
                <a:gd name="T2" fmla="*/ 0 w 14"/>
                <a:gd name="T3" fmla="*/ 131 h 131"/>
                <a:gd name="T4" fmla="*/ 0 w 14"/>
                <a:gd name="T5" fmla="*/ 0 h 131"/>
                <a:gd name="T6" fmla="*/ 14 w 14"/>
                <a:gd name="T7" fmla="*/ 7 h 131"/>
                <a:gd name="T8" fmla="*/ 14 w 14"/>
                <a:gd name="T9" fmla="*/ 124 h 131"/>
              </a:gdLst>
              <a:ahLst/>
              <a:cxnLst>
                <a:cxn ang="0">
                  <a:pos x="T0" y="T1"/>
                </a:cxn>
                <a:cxn ang="0">
                  <a:pos x="T2" y="T3"/>
                </a:cxn>
                <a:cxn ang="0">
                  <a:pos x="T4" y="T5"/>
                </a:cxn>
                <a:cxn ang="0">
                  <a:pos x="T6" y="T7"/>
                </a:cxn>
                <a:cxn ang="0">
                  <a:pos x="T8" y="T9"/>
                </a:cxn>
              </a:cxnLst>
              <a:rect l="0" t="0" r="r" b="b"/>
              <a:pathLst>
                <a:path w="14" h="131">
                  <a:moveTo>
                    <a:pt x="14" y="124"/>
                  </a:moveTo>
                  <a:lnTo>
                    <a:pt x="0" y="131"/>
                  </a:lnTo>
                  <a:lnTo>
                    <a:pt x="0" y="0"/>
                  </a:lnTo>
                  <a:lnTo>
                    <a:pt x="14" y="7"/>
                  </a:lnTo>
                  <a:lnTo>
                    <a:pt x="14" y="12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1" name="Freeform 114">
              <a:extLst>
                <a:ext uri="{FF2B5EF4-FFF2-40B4-BE49-F238E27FC236}">
                  <a16:creationId xmlns:a16="http://schemas.microsoft.com/office/drawing/2014/main" xmlns="" id="{34599323-C14B-4D84-8856-E14E7228640D}"/>
                </a:ext>
              </a:extLst>
            </p:cNvPr>
            <p:cNvSpPr>
              <a:spLocks/>
            </p:cNvSpPr>
            <p:nvPr/>
          </p:nvSpPr>
          <p:spPr bwMode="auto">
            <a:xfrm>
              <a:off x="8942388" y="2705101"/>
              <a:ext cx="60325" cy="241300"/>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2" name="Freeform 115">
              <a:extLst>
                <a:ext uri="{FF2B5EF4-FFF2-40B4-BE49-F238E27FC236}">
                  <a16:creationId xmlns:a16="http://schemas.microsoft.com/office/drawing/2014/main" xmlns="" id="{FCD9A5D3-496B-4E85-84F1-D9634532E041}"/>
                </a:ext>
              </a:extLst>
            </p:cNvPr>
            <p:cNvSpPr>
              <a:spLocks/>
            </p:cNvSpPr>
            <p:nvPr/>
          </p:nvSpPr>
          <p:spPr bwMode="auto">
            <a:xfrm>
              <a:off x="8942388" y="2705101"/>
              <a:ext cx="60325" cy="241300"/>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3" name="Rectangle 116">
              <a:extLst>
                <a:ext uri="{FF2B5EF4-FFF2-40B4-BE49-F238E27FC236}">
                  <a16:creationId xmlns:a16="http://schemas.microsoft.com/office/drawing/2014/main" xmlns="" id="{1C7D517D-694F-4D52-AFA6-C015293297DC}"/>
                </a:ext>
              </a:extLst>
            </p:cNvPr>
            <p:cNvSpPr>
              <a:spLocks noChangeArrowheads="1"/>
            </p:cNvSpPr>
            <p:nvPr/>
          </p:nvSpPr>
          <p:spPr bwMode="auto">
            <a:xfrm>
              <a:off x="9002713" y="2705101"/>
              <a:ext cx="19050"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4" name="Freeform 117">
              <a:extLst>
                <a:ext uri="{FF2B5EF4-FFF2-40B4-BE49-F238E27FC236}">
                  <a16:creationId xmlns:a16="http://schemas.microsoft.com/office/drawing/2014/main" xmlns="" id="{ADA6CDDA-8A5B-4E56-92E5-284117BF8F63}"/>
                </a:ext>
              </a:extLst>
            </p:cNvPr>
            <p:cNvSpPr>
              <a:spLocks/>
            </p:cNvSpPr>
            <p:nvPr/>
          </p:nvSpPr>
          <p:spPr bwMode="auto">
            <a:xfrm>
              <a:off x="8942388" y="3017838"/>
              <a:ext cx="60325" cy="241300"/>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5" name="Freeform 118">
              <a:extLst>
                <a:ext uri="{FF2B5EF4-FFF2-40B4-BE49-F238E27FC236}">
                  <a16:creationId xmlns:a16="http://schemas.microsoft.com/office/drawing/2014/main" xmlns="" id="{90DE135B-F9DF-4C2D-A4E2-656FFE2AA3BE}"/>
                </a:ext>
              </a:extLst>
            </p:cNvPr>
            <p:cNvSpPr>
              <a:spLocks/>
            </p:cNvSpPr>
            <p:nvPr/>
          </p:nvSpPr>
          <p:spPr bwMode="auto">
            <a:xfrm>
              <a:off x="8942388" y="3017838"/>
              <a:ext cx="60325" cy="241300"/>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6" name="Rectangle 119">
              <a:extLst>
                <a:ext uri="{FF2B5EF4-FFF2-40B4-BE49-F238E27FC236}">
                  <a16:creationId xmlns:a16="http://schemas.microsoft.com/office/drawing/2014/main" xmlns="" id="{C9AD5C35-ECA6-4914-A17D-87D3B861CE6F}"/>
                </a:ext>
              </a:extLst>
            </p:cNvPr>
            <p:cNvSpPr>
              <a:spLocks noChangeArrowheads="1"/>
            </p:cNvSpPr>
            <p:nvPr/>
          </p:nvSpPr>
          <p:spPr bwMode="auto">
            <a:xfrm>
              <a:off x="9002713" y="3017838"/>
              <a:ext cx="19050"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7" name="Freeform 120">
              <a:extLst>
                <a:ext uri="{FF2B5EF4-FFF2-40B4-BE49-F238E27FC236}">
                  <a16:creationId xmlns:a16="http://schemas.microsoft.com/office/drawing/2014/main" xmlns="" id="{1B14E636-F116-405A-B8B1-DCAE5E636913}"/>
                </a:ext>
              </a:extLst>
            </p:cNvPr>
            <p:cNvSpPr>
              <a:spLocks/>
            </p:cNvSpPr>
            <p:nvPr/>
          </p:nvSpPr>
          <p:spPr bwMode="auto">
            <a:xfrm>
              <a:off x="8942388" y="3330576"/>
              <a:ext cx="60325" cy="241300"/>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8" name="Freeform 121">
              <a:extLst>
                <a:ext uri="{FF2B5EF4-FFF2-40B4-BE49-F238E27FC236}">
                  <a16:creationId xmlns:a16="http://schemas.microsoft.com/office/drawing/2014/main" xmlns="" id="{26D346ED-755F-4CB9-B409-16CDABDFAF36}"/>
                </a:ext>
              </a:extLst>
            </p:cNvPr>
            <p:cNvSpPr>
              <a:spLocks/>
            </p:cNvSpPr>
            <p:nvPr/>
          </p:nvSpPr>
          <p:spPr bwMode="auto">
            <a:xfrm>
              <a:off x="8942388" y="3330576"/>
              <a:ext cx="60325" cy="241300"/>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9" name="Rectangle 122">
              <a:extLst>
                <a:ext uri="{FF2B5EF4-FFF2-40B4-BE49-F238E27FC236}">
                  <a16:creationId xmlns:a16="http://schemas.microsoft.com/office/drawing/2014/main" xmlns="" id="{DB97BB59-463C-4254-9B85-505C49B08F2F}"/>
                </a:ext>
              </a:extLst>
            </p:cNvPr>
            <p:cNvSpPr>
              <a:spLocks noChangeArrowheads="1"/>
            </p:cNvSpPr>
            <p:nvPr/>
          </p:nvSpPr>
          <p:spPr bwMode="auto">
            <a:xfrm>
              <a:off x="9002713" y="3330576"/>
              <a:ext cx="19050"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0" name="Freeform 123">
              <a:extLst>
                <a:ext uri="{FF2B5EF4-FFF2-40B4-BE49-F238E27FC236}">
                  <a16:creationId xmlns:a16="http://schemas.microsoft.com/office/drawing/2014/main" xmlns="" id="{3AB11B7C-53FC-48DE-B701-76FF62812EB0}"/>
                </a:ext>
              </a:extLst>
            </p:cNvPr>
            <p:cNvSpPr>
              <a:spLocks/>
            </p:cNvSpPr>
            <p:nvPr/>
          </p:nvSpPr>
          <p:spPr bwMode="auto">
            <a:xfrm>
              <a:off x="8942388" y="3643313"/>
              <a:ext cx="60325" cy="193675"/>
            </a:xfrm>
            <a:custGeom>
              <a:avLst/>
              <a:gdLst>
                <a:gd name="T0" fmla="*/ 38 w 38"/>
                <a:gd name="T1" fmla="*/ 0 h 122"/>
                <a:gd name="T2" fmla="*/ 0 w 38"/>
                <a:gd name="T3" fmla="*/ 22 h 122"/>
                <a:gd name="T4" fmla="*/ 0 w 38"/>
                <a:gd name="T5" fmla="*/ 122 h 122"/>
                <a:gd name="T6" fmla="*/ 35 w 38"/>
                <a:gd name="T7" fmla="*/ 103 h 122"/>
                <a:gd name="T8" fmla="*/ 38 w 38"/>
                <a:gd name="T9" fmla="*/ 105 h 122"/>
                <a:gd name="T10" fmla="*/ 38 w 38"/>
                <a:gd name="T11" fmla="*/ 0 h 122"/>
              </a:gdLst>
              <a:ahLst/>
              <a:cxnLst>
                <a:cxn ang="0">
                  <a:pos x="T0" y="T1"/>
                </a:cxn>
                <a:cxn ang="0">
                  <a:pos x="T2" y="T3"/>
                </a:cxn>
                <a:cxn ang="0">
                  <a:pos x="T4" y="T5"/>
                </a:cxn>
                <a:cxn ang="0">
                  <a:pos x="T6" y="T7"/>
                </a:cxn>
                <a:cxn ang="0">
                  <a:pos x="T8" y="T9"/>
                </a:cxn>
                <a:cxn ang="0">
                  <a:pos x="T10" y="T11"/>
                </a:cxn>
              </a:cxnLst>
              <a:rect l="0" t="0" r="r" b="b"/>
              <a:pathLst>
                <a:path w="38" h="122">
                  <a:moveTo>
                    <a:pt x="38" y="0"/>
                  </a:moveTo>
                  <a:lnTo>
                    <a:pt x="0" y="22"/>
                  </a:lnTo>
                  <a:lnTo>
                    <a:pt x="0" y="122"/>
                  </a:lnTo>
                  <a:lnTo>
                    <a:pt x="35" y="103"/>
                  </a:lnTo>
                  <a:lnTo>
                    <a:pt x="38" y="105"/>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1" name="Freeform 124">
              <a:extLst>
                <a:ext uri="{FF2B5EF4-FFF2-40B4-BE49-F238E27FC236}">
                  <a16:creationId xmlns:a16="http://schemas.microsoft.com/office/drawing/2014/main" xmlns="" id="{F2BFE470-BD03-4E3D-8A4C-4F1B0AF4A7E9}"/>
                </a:ext>
              </a:extLst>
            </p:cNvPr>
            <p:cNvSpPr>
              <a:spLocks/>
            </p:cNvSpPr>
            <p:nvPr/>
          </p:nvSpPr>
          <p:spPr bwMode="auto">
            <a:xfrm>
              <a:off x="8942388" y="3643313"/>
              <a:ext cx="60325" cy="193675"/>
            </a:xfrm>
            <a:custGeom>
              <a:avLst/>
              <a:gdLst>
                <a:gd name="T0" fmla="*/ 38 w 38"/>
                <a:gd name="T1" fmla="*/ 0 h 122"/>
                <a:gd name="T2" fmla="*/ 0 w 38"/>
                <a:gd name="T3" fmla="*/ 22 h 122"/>
                <a:gd name="T4" fmla="*/ 0 w 38"/>
                <a:gd name="T5" fmla="*/ 122 h 122"/>
                <a:gd name="T6" fmla="*/ 35 w 38"/>
                <a:gd name="T7" fmla="*/ 103 h 122"/>
                <a:gd name="T8" fmla="*/ 38 w 38"/>
                <a:gd name="T9" fmla="*/ 105 h 122"/>
                <a:gd name="T10" fmla="*/ 38 w 38"/>
                <a:gd name="T11" fmla="*/ 0 h 122"/>
              </a:gdLst>
              <a:ahLst/>
              <a:cxnLst>
                <a:cxn ang="0">
                  <a:pos x="T0" y="T1"/>
                </a:cxn>
                <a:cxn ang="0">
                  <a:pos x="T2" y="T3"/>
                </a:cxn>
                <a:cxn ang="0">
                  <a:pos x="T4" y="T5"/>
                </a:cxn>
                <a:cxn ang="0">
                  <a:pos x="T6" y="T7"/>
                </a:cxn>
                <a:cxn ang="0">
                  <a:pos x="T8" y="T9"/>
                </a:cxn>
                <a:cxn ang="0">
                  <a:pos x="T10" y="T11"/>
                </a:cxn>
              </a:cxnLst>
              <a:rect l="0" t="0" r="r" b="b"/>
              <a:pathLst>
                <a:path w="38" h="122">
                  <a:moveTo>
                    <a:pt x="38" y="0"/>
                  </a:moveTo>
                  <a:lnTo>
                    <a:pt x="0" y="22"/>
                  </a:lnTo>
                  <a:lnTo>
                    <a:pt x="0" y="122"/>
                  </a:lnTo>
                  <a:lnTo>
                    <a:pt x="35" y="103"/>
                  </a:lnTo>
                  <a:lnTo>
                    <a:pt x="38" y="105"/>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2" name="Rectangle 125">
              <a:extLst>
                <a:ext uri="{FF2B5EF4-FFF2-40B4-BE49-F238E27FC236}">
                  <a16:creationId xmlns:a16="http://schemas.microsoft.com/office/drawing/2014/main" xmlns="" id="{E428778B-9ED1-4E6F-B9AD-5D0EB1B92333}"/>
                </a:ext>
              </a:extLst>
            </p:cNvPr>
            <p:cNvSpPr>
              <a:spLocks noChangeArrowheads="1"/>
            </p:cNvSpPr>
            <p:nvPr/>
          </p:nvSpPr>
          <p:spPr bwMode="auto">
            <a:xfrm>
              <a:off x="9002713" y="3643313"/>
              <a:ext cx="19050"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3" name="Freeform 126">
              <a:extLst>
                <a:ext uri="{FF2B5EF4-FFF2-40B4-BE49-F238E27FC236}">
                  <a16:creationId xmlns:a16="http://schemas.microsoft.com/office/drawing/2014/main" xmlns="" id="{C4C464A5-32DC-4AC0-BAE4-3316D78DE462}"/>
                </a:ext>
              </a:extLst>
            </p:cNvPr>
            <p:cNvSpPr>
              <a:spLocks/>
            </p:cNvSpPr>
            <p:nvPr/>
          </p:nvSpPr>
          <p:spPr bwMode="auto">
            <a:xfrm>
              <a:off x="9104313" y="2614613"/>
              <a:ext cx="60325" cy="238125"/>
            </a:xfrm>
            <a:custGeom>
              <a:avLst/>
              <a:gdLst>
                <a:gd name="T0" fmla="*/ 38 w 38"/>
                <a:gd name="T1" fmla="*/ 0 h 150"/>
                <a:gd name="T2" fmla="*/ 0 w 38"/>
                <a:gd name="T3" fmla="*/ 19 h 150"/>
                <a:gd name="T4" fmla="*/ 0 w 38"/>
                <a:gd name="T5" fmla="*/ 150 h 150"/>
                <a:gd name="T6" fmla="*/ 38 w 38"/>
                <a:gd name="T7" fmla="*/ 128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8"/>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4" name="Freeform 127">
              <a:extLst>
                <a:ext uri="{FF2B5EF4-FFF2-40B4-BE49-F238E27FC236}">
                  <a16:creationId xmlns:a16="http://schemas.microsoft.com/office/drawing/2014/main" xmlns="" id="{3BB6D9AB-176E-4FB6-81D7-B3547FBEA482}"/>
                </a:ext>
              </a:extLst>
            </p:cNvPr>
            <p:cNvSpPr>
              <a:spLocks/>
            </p:cNvSpPr>
            <p:nvPr/>
          </p:nvSpPr>
          <p:spPr bwMode="auto">
            <a:xfrm>
              <a:off x="9104313" y="2614613"/>
              <a:ext cx="60325" cy="238125"/>
            </a:xfrm>
            <a:custGeom>
              <a:avLst/>
              <a:gdLst>
                <a:gd name="T0" fmla="*/ 38 w 38"/>
                <a:gd name="T1" fmla="*/ 0 h 150"/>
                <a:gd name="T2" fmla="*/ 0 w 38"/>
                <a:gd name="T3" fmla="*/ 19 h 150"/>
                <a:gd name="T4" fmla="*/ 0 w 38"/>
                <a:gd name="T5" fmla="*/ 150 h 150"/>
                <a:gd name="T6" fmla="*/ 38 w 38"/>
                <a:gd name="T7" fmla="*/ 128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8"/>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5" name="Rectangle 128">
              <a:extLst>
                <a:ext uri="{FF2B5EF4-FFF2-40B4-BE49-F238E27FC236}">
                  <a16:creationId xmlns:a16="http://schemas.microsoft.com/office/drawing/2014/main" xmlns="" id="{C774095E-6534-4819-91F9-747D0B79604E}"/>
                </a:ext>
              </a:extLst>
            </p:cNvPr>
            <p:cNvSpPr>
              <a:spLocks noChangeArrowheads="1"/>
            </p:cNvSpPr>
            <p:nvPr/>
          </p:nvSpPr>
          <p:spPr bwMode="auto">
            <a:xfrm>
              <a:off x="9164638" y="2614613"/>
              <a:ext cx="22225" cy="203200"/>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6" name="Freeform 129">
              <a:extLst>
                <a:ext uri="{FF2B5EF4-FFF2-40B4-BE49-F238E27FC236}">
                  <a16:creationId xmlns:a16="http://schemas.microsoft.com/office/drawing/2014/main" xmlns="" id="{C71B8A56-4515-4EF4-B5DE-CC4F6EA5F39D}"/>
                </a:ext>
              </a:extLst>
            </p:cNvPr>
            <p:cNvSpPr>
              <a:spLocks/>
            </p:cNvSpPr>
            <p:nvPr/>
          </p:nvSpPr>
          <p:spPr bwMode="auto">
            <a:xfrm>
              <a:off x="9104313" y="2927351"/>
              <a:ext cx="60325" cy="238125"/>
            </a:xfrm>
            <a:custGeom>
              <a:avLst/>
              <a:gdLst>
                <a:gd name="T0" fmla="*/ 38 w 38"/>
                <a:gd name="T1" fmla="*/ 0 h 150"/>
                <a:gd name="T2" fmla="*/ 0 w 38"/>
                <a:gd name="T3" fmla="*/ 19 h 150"/>
                <a:gd name="T4" fmla="*/ 0 w 38"/>
                <a:gd name="T5" fmla="*/ 150 h 150"/>
                <a:gd name="T6" fmla="*/ 38 w 38"/>
                <a:gd name="T7" fmla="*/ 128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8"/>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7" name="Freeform 130">
              <a:extLst>
                <a:ext uri="{FF2B5EF4-FFF2-40B4-BE49-F238E27FC236}">
                  <a16:creationId xmlns:a16="http://schemas.microsoft.com/office/drawing/2014/main" xmlns="" id="{6753164A-AE85-4209-A48E-80319D15C92D}"/>
                </a:ext>
              </a:extLst>
            </p:cNvPr>
            <p:cNvSpPr>
              <a:spLocks/>
            </p:cNvSpPr>
            <p:nvPr/>
          </p:nvSpPr>
          <p:spPr bwMode="auto">
            <a:xfrm>
              <a:off x="9104313" y="2927351"/>
              <a:ext cx="60325" cy="238125"/>
            </a:xfrm>
            <a:custGeom>
              <a:avLst/>
              <a:gdLst>
                <a:gd name="T0" fmla="*/ 38 w 38"/>
                <a:gd name="T1" fmla="*/ 0 h 150"/>
                <a:gd name="T2" fmla="*/ 0 w 38"/>
                <a:gd name="T3" fmla="*/ 19 h 150"/>
                <a:gd name="T4" fmla="*/ 0 w 38"/>
                <a:gd name="T5" fmla="*/ 150 h 150"/>
                <a:gd name="T6" fmla="*/ 38 w 38"/>
                <a:gd name="T7" fmla="*/ 128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8"/>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8" name="Rectangle 131">
              <a:extLst>
                <a:ext uri="{FF2B5EF4-FFF2-40B4-BE49-F238E27FC236}">
                  <a16:creationId xmlns:a16="http://schemas.microsoft.com/office/drawing/2014/main" xmlns="" id="{090A3FB3-DF6B-42AE-9DE1-88CEAAE8BCC6}"/>
                </a:ext>
              </a:extLst>
            </p:cNvPr>
            <p:cNvSpPr>
              <a:spLocks noChangeArrowheads="1"/>
            </p:cNvSpPr>
            <p:nvPr/>
          </p:nvSpPr>
          <p:spPr bwMode="auto">
            <a:xfrm>
              <a:off x="9164638" y="2927351"/>
              <a:ext cx="22225" cy="203200"/>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9" name="Freeform 132">
              <a:extLst>
                <a:ext uri="{FF2B5EF4-FFF2-40B4-BE49-F238E27FC236}">
                  <a16:creationId xmlns:a16="http://schemas.microsoft.com/office/drawing/2014/main" xmlns="" id="{CC36961A-C6FE-4F36-BA5F-DEA6F7F90430}"/>
                </a:ext>
              </a:extLst>
            </p:cNvPr>
            <p:cNvSpPr>
              <a:spLocks/>
            </p:cNvSpPr>
            <p:nvPr/>
          </p:nvSpPr>
          <p:spPr bwMode="auto">
            <a:xfrm>
              <a:off x="9104313" y="3240088"/>
              <a:ext cx="60325" cy="238125"/>
            </a:xfrm>
            <a:custGeom>
              <a:avLst/>
              <a:gdLst>
                <a:gd name="T0" fmla="*/ 38 w 38"/>
                <a:gd name="T1" fmla="*/ 0 h 150"/>
                <a:gd name="T2" fmla="*/ 0 w 38"/>
                <a:gd name="T3" fmla="*/ 22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22"/>
                  </a:lnTo>
                  <a:lnTo>
                    <a:pt x="0" y="150"/>
                  </a:lnTo>
                  <a:lnTo>
                    <a:pt x="38" y="131"/>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0" name="Freeform 133">
              <a:extLst>
                <a:ext uri="{FF2B5EF4-FFF2-40B4-BE49-F238E27FC236}">
                  <a16:creationId xmlns:a16="http://schemas.microsoft.com/office/drawing/2014/main" xmlns="" id="{901C3402-CE11-4C75-9776-DD39637FDBFF}"/>
                </a:ext>
              </a:extLst>
            </p:cNvPr>
            <p:cNvSpPr>
              <a:spLocks/>
            </p:cNvSpPr>
            <p:nvPr/>
          </p:nvSpPr>
          <p:spPr bwMode="auto">
            <a:xfrm>
              <a:off x="9104313" y="3240088"/>
              <a:ext cx="60325" cy="238125"/>
            </a:xfrm>
            <a:custGeom>
              <a:avLst/>
              <a:gdLst>
                <a:gd name="T0" fmla="*/ 38 w 38"/>
                <a:gd name="T1" fmla="*/ 0 h 150"/>
                <a:gd name="T2" fmla="*/ 0 w 38"/>
                <a:gd name="T3" fmla="*/ 22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22"/>
                  </a:lnTo>
                  <a:lnTo>
                    <a:pt x="0" y="150"/>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1" name="Rectangle 134">
              <a:extLst>
                <a:ext uri="{FF2B5EF4-FFF2-40B4-BE49-F238E27FC236}">
                  <a16:creationId xmlns:a16="http://schemas.microsoft.com/office/drawing/2014/main" xmlns="" id="{9AA3945E-85C4-40F9-A03B-DAF251AEB465}"/>
                </a:ext>
              </a:extLst>
            </p:cNvPr>
            <p:cNvSpPr>
              <a:spLocks noChangeArrowheads="1"/>
            </p:cNvSpPr>
            <p:nvPr/>
          </p:nvSpPr>
          <p:spPr bwMode="auto">
            <a:xfrm>
              <a:off x="9164638" y="3240088"/>
              <a:ext cx="22225"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2" name="Freeform 135">
              <a:extLst>
                <a:ext uri="{FF2B5EF4-FFF2-40B4-BE49-F238E27FC236}">
                  <a16:creationId xmlns:a16="http://schemas.microsoft.com/office/drawing/2014/main" xmlns="" id="{B4220A07-4D0C-4A57-A94E-67E5057F33F9}"/>
                </a:ext>
              </a:extLst>
            </p:cNvPr>
            <p:cNvSpPr>
              <a:spLocks/>
            </p:cNvSpPr>
            <p:nvPr/>
          </p:nvSpPr>
          <p:spPr bwMode="auto">
            <a:xfrm>
              <a:off x="9104313" y="3552826"/>
              <a:ext cx="60325" cy="241300"/>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3" name="Freeform 136">
              <a:extLst>
                <a:ext uri="{FF2B5EF4-FFF2-40B4-BE49-F238E27FC236}">
                  <a16:creationId xmlns:a16="http://schemas.microsoft.com/office/drawing/2014/main" xmlns="" id="{33A62F1D-FB82-4D0F-BA91-510E29D1E2AD}"/>
                </a:ext>
              </a:extLst>
            </p:cNvPr>
            <p:cNvSpPr>
              <a:spLocks/>
            </p:cNvSpPr>
            <p:nvPr/>
          </p:nvSpPr>
          <p:spPr bwMode="auto">
            <a:xfrm>
              <a:off x="9104313" y="3552826"/>
              <a:ext cx="60325" cy="241300"/>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4" name="Rectangle 137">
              <a:extLst>
                <a:ext uri="{FF2B5EF4-FFF2-40B4-BE49-F238E27FC236}">
                  <a16:creationId xmlns:a16="http://schemas.microsoft.com/office/drawing/2014/main" xmlns="" id="{DF1F20CB-9F7C-4A88-BF21-A09A9C198EF0}"/>
                </a:ext>
              </a:extLst>
            </p:cNvPr>
            <p:cNvSpPr>
              <a:spLocks noChangeArrowheads="1"/>
            </p:cNvSpPr>
            <p:nvPr/>
          </p:nvSpPr>
          <p:spPr bwMode="auto">
            <a:xfrm>
              <a:off x="9164638" y="3552826"/>
              <a:ext cx="22225"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5" name="Freeform 138">
              <a:extLst>
                <a:ext uri="{FF2B5EF4-FFF2-40B4-BE49-F238E27FC236}">
                  <a16:creationId xmlns:a16="http://schemas.microsoft.com/office/drawing/2014/main" xmlns="" id="{974E6F45-D690-46F4-82FE-C1A17AE8D50C}"/>
                </a:ext>
              </a:extLst>
            </p:cNvPr>
            <p:cNvSpPr>
              <a:spLocks/>
            </p:cNvSpPr>
            <p:nvPr/>
          </p:nvSpPr>
          <p:spPr bwMode="auto">
            <a:xfrm>
              <a:off x="8674101" y="2312988"/>
              <a:ext cx="203200" cy="334963"/>
            </a:xfrm>
            <a:custGeom>
              <a:avLst/>
              <a:gdLst>
                <a:gd name="T0" fmla="*/ 128 w 128"/>
                <a:gd name="T1" fmla="*/ 76 h 211"/>
                <a:gd name="T2" fmla="*/ 0 w 128"/>
                <a:gd name="T3" fmla="*/ 0 h 211"/>
                <a:gd name="T4" fmla="*/ 0 w 128"/>
                <a:gd name="T5" fmla="*/ 135 h 211"/>
                <a:gd name="T6" fmla="*/ 128 w 128"/>
                <a:gd name="T7" fmla="*/ 211 h 211"/>
                <a:gd name="T8" fmla="*/ 128 w 128"/>
                <a:gd name="T9" fmla="*/ 76 h 211"/>
              </a:gdLst>
              <a:ahLst/>
              <a:cxnLst>
                <a:cxn ang="0">
                  <a:pos x="T0" y="T1"/>
                </a:cxn>
                <a:cxn ang="0">
                  <a:pos x="T2" y="T3"/>
                </a:cxn>
                <a:cxn ang="0">
                  <a:pos x="T4" y="T5"/>
                </a:cxn>
                <a:cxn ang="0">
                  <a:pos x="T6" y="T7"/>
                </a:cxn>
                <a:cxn ang="0">
                  <a:pos x="T8" y="T9"/>
                </a:cxn>
              </a:cxnLst>
              <a:rect l="0" t="0" r="r" b="b"/>
              <a:pathLst>
                <a:path w="128" h="211">
                  <a:moveTo>
                    <a:pt x="128" y="76"/>
                  </a:moveTo>
                  <a:lnTo>
                    <a:pt x="0" y="0"/>
                  </a:lnTo>
                  <a:lnTo>
                    <a:pt x="0" y="135"/>
                  </a:lnTo>
                  <a:lnTo>
                    <a:pt x="128" y="211"/>
                  </a:lnTo>
                  <a:lnTo>
                    <a:pt x="128" y="76"/>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6" name="Freeform 139">
              <a:extLst>
                <a:ext uri="{FF2B5EF4-FFF2-40B4-BE49-F238E27FC236}">
                  <a16:creationId xmlns:a16="http://schemas.microsoft.com/office/drawing/2014/main" xmlns="" id="{24CD3185-F614-4A52-8A7E-2844A62DEB6A}"/>
                </a:ext>
              </a:extLst>
            </p:cNvPr>
            <p:cNvSpPr>
              <a:spLocks/>
            </p:cNvSpPr>
            <p:nvPr/>
          </p:nvSpPr>
          <p:spPr bwMode="auto">
            <a:xfrm>
              <a:off x="8674101" y="2192338"/>
              <a:ext cx="419100" cy="241300"/>
            </a:xfrm>
            <a:custGeom>
              <a:avLst/>
              <a:gdLst>
                <a:gd name="T0" fmla="*/ 0 w 264"/>
                <a:gd name="T1" fmla="*/ 76 h 152"/>
                <a:gd name="T2" fmla="*/ 133 w 264"/>
                <a:gd name="T3" fmla="*/ 0 h 152"/>
                <a:gd name="T4" fmla="*/ 264 w 264"/>
                <a:gd name="T5" fmla="*/ 73 h 152"/>
                <a:gd name="T6" fmla="*/ 128 w 264"/>
                <a:gd name="T7" fmla="*/ 152 h 152"/>
                <a:gd name="T8" fmla="*/ 0 w 264"/>
                <a:gd name="T9" fmla="*/ 76 h 152"/>
              </a:gdLst>
              <a:ahLst/>
              <a:cxnLst>
                <a:cxn ang="0">
                  <a:pos x="T0" y="T1"/>
                </a:cxn>
                <a:cxn ang="0">
                  <a:pos x="T2" y="T3"/>
                </a:cxn>
                <a:cxn ang="0">
                  <a:pos x="T4" y="T5"/>
                </a:cxn>
                <a:cxn ang="0">
                  <a:pos x="T6" y="T7"/>
                </a:cxn>
                <a:cxn ang="0">
                  <a:pos x="T8" y="T9"/>
                </a:cxn>
              </a:cxnLst>
              <a:rect l="0" t="0" r="r" b="b"/>
              <a:pathLst>
                <a:path w="264" h="152">
                  <a:moveTo>
                    <a:pt x="0" y="76"/>
                  </a:moveTo>
                  <a:lnTo>
                    <a:pt x="133" y="0"/>
                  </a:lnTo>
                  <a:lnTo>
                    <a:pt x="264" y="73"/>
                  </a:lnTo>
                  <a:lnTo>
                    <a:pt x="128" y="152"/>
                  </a:lnTo>
                  <a:lnTo>
                    <a:pt x="0" y="7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7" name="Freeform 140">
              <a:extLst>
                <a:ext uri="{FF2B5EF4-FFF2-40B4-BE49-F238E27FC236}">
                  <a16:creationId xmlns:a16="http://schemas.microsoft.com/office/drawing/2014/main" xmlns="" id="{6B753C22-240D-43C8-9357-D5E9ECDEB62D}"/>
                </a:ext>
              </a:extLst>
            </p:cNvPr>
            <p:cNvSpPr>
              <a:spLocks/>
            </p:cNvSpPr>
            <p:nvPr/>
          </p:nvSpPr>
          <p:spPr bwMode="auto">
            <a:xfrm>
              <a:off x="8877301" y="2308226"/>
              <a:ext cx="215900" cy="339725"/>
            </a:xfrm>
            <a:custGeom>
              <a:avLst/>
              <a:gdLst>
                <a:gd name="T0" fmla="*/ 0 w 136"/>
                <a:gd name="T1" fmla="*/ 79 h 214"/>
                <a:gd name="T2" fmla="*/ 136 w 136"/>
                <a:gd name="T3" fmla="*/ 0 h 214"/>
                <a:gd name="T4" fmla="*/ 136 w 136"/>
                <a:gd name="T5" fmla="*/ 138 h 214"/>
                <a:gd name="T6" fmla="*/ 0 w 136"/>
                <a:gd name="T7" fmla="*/ 214 h 214"/>
                <a:gd name="T8" fmla="*/ 0 w 136"/>
                <a:gd name="T9" fmla="*/ 79 h 214"/>
              </a:gdLst>
              <a:ahLst/>
              <a:cxnLst>
                <a:cxn ang="0">
                  <a:pos x="T0" y="T1"/>
                </a:cxn>
                <a:cxn ang="0">
                  <a:pos x="T2" y="T3"/>
                </a:cxn>
                <a:cxn ang="0">
                  <a:pos x="T4" y="T5"/>
                </a:cxn>
                <a:cxn ang="0">
                  <a:pos x="T6" y="T7"/>
                </a:cxn>
                <a:cxn ang="0">
                  <a:pos x="T8" y="T9"/>
                </a:cxn>
              </a:cxnLst>
              <a:rect l="0" t="0" r="r" b="b"/>
              <a:pathLst>
                <a:path w="136" h="214">
                  <a:moveTo>
                    <a:pt x="0" y="79"/>
                  </a:moveTo>
                  <a:lnTo>
                    <a:pt x="136" y="0"/>
                  </a:lnTo>
                  <a:lnTo>
                    <a:pt x="136" y="138"/>
                  </a:lnTo>
                  <a:lnTo>
                    <a:pt x="0" y="214"/>
                  </a:lnTo>
                  <a:lnTo>
                    <a:pt x="0" y="79"/>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8" name="Freeform 141">
              <a:extLst>
                <a:ext uri="{FF2B5EF4-FFF2-40B4-BE49-F238E27FC236}">
                  <a16:creationId xmlns:a16="http://schemas.microsoft.com/office/drawing/2014/main" xmlns="" id="{A71917E8-AD0E-40A7-96F9-C91FCDB56357}"/>
                </a:ext>
              </a:extLst>
            </p:cNvPr>
            <p:cNvSpPr>
              <a:spLocks/>
            </p:cNvSpPr>
            <p:nvPr/>
          </p:nvSpPr>
          <p:spPr bwMode="auto">
            <a:xfrm>
              <a:off x="8769351" y="2222501"/>
              <a:ext cx="112713" cy="180975"/>
            </a:xfrm>
            <a:custGeom>
              <a:avLst/>
              <a:gdLst>
                <a:gd name="T0" fmla="*/ 71 w 71"/>
                <a:gd name="T1" fmla="*/ 40 h 114"/>
                <a:gd name="T2" fmla="*/ 0 w 71"/>
                <a:gd name="T3" fmla="*/ 0 h 114"/>
                <a:gd name="T4" fmla="*/ 0 w 71"/>
                <a:gd name="T5" fmla="*/ 73 h 114"/>
                <a:gd name="T6" fmla="*/ 71 w 71"/>
                <a:gd name="T7" fmla="*/ 114 h 114"/>
                <a:gd name="T8" fmla="*/ 71 w 71"/>
                <a:gd name="T9" fmla="*/ 40 h 114"/>
              </a:gdLst>
              <a:ahLst/>
              <a:cxnLst>
                <a:cxn ang="0">
                  <a:pos x="T0" y="T1"/>
                </a:cxn>
                <a:cxn ang="0">
                  <a:pos x="T2" y="T3"/>
                </a:cxn>
                <a:cxn ang="0">
                  <a:pos x="T4" y="T5"/>
                </a:cxn>
                <a:cxn ang="0">
                  <a:pos x="T6" y="T7"/>
                </a:cxn>
                <a:cxn ang="0">
                  <a:pos x="T8" y="T9"/>
                </a:cxn>
              </a:cxnLst>
              <a:rect l="0" t="0" r="r" b="b"/>
              <a:pathLst>
                <a:path w="71" h="114">
                  <a:moveTo>
                    <a:pt x="71" y="40"/>
                  </a:moveTo>
                  <a:lnTo>
                    <a:pt x="0" y="0"/>
                  </a:lnTo>
                  <a:lnTo>
                    <a:pt x="0" y="73"/>
                  </a:lnTo>
                  <a:lnTo>
                    <a:pt x="71" y="114"/>
                  </a:lnTo>
                  <a:lnTo>
                    <a:pt x="71" y="40"/>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9" name="Freeform 142">
              <a:extLst>
                <a:ext uri="{FF2B5EF4-FFF2-40B4-BE49-F238E27FC236}">
                  <a16:creationId xmlns:a16="http://schemas.microsoft.com/office/drawing/2014/main" xmlns="" id="{924C6AE4-12E3-42C0-B04F-9E2114E009F9}"/>
                </a:ext>
              </a:extLst>
            </p:cNvPr>
            <p:cNvSpPr>
              <a:spLocks/>
            </p:cNvSpPr>
            <p:nvPr/>
          </p:nvSpPr>
          <p:spPr bwMode="auto">
            <a:xfrm>
              <a:off x="8769351" y="2154238"/>
              <a:ext cx="225425" cy="131763"/>
            </a:xfrm>
            <a:custGeom>
              <a:avLst/>
              <a:gdLst>
                <a:gd name="T0" fmla="*/ 0 w 142"/>
                <a:gd name="T1" fmla="*/ 43 h 83"/>
                <a:gd name="T2" fmla="*/ 73 w 142"/>
                <a:gd name="T3" fmla="*/ 0 h 83"/>
                <a:gd name="T4" fmla="*/ 142 w 142"/>
                <a:gd name="T5" fmla="*/ 40 h 83"/>
                <a:gd name="T6" fmla="*/ 71 w 142"/>
                <a:gd name="T7" fmla="*/ 83 h 83"/>
                <a:gd name="T8" fmla="*/ 0 w 142"/>
                <a:gd name="T9" fmla="*/ 43 h 83"/>
              </a:gdLst>
              <a:ahLst/>
              <a:cxnLst>
                <a:cxn ang="0">
                  <a:pos x="T0" y="T1"/>
                </a:cxn>
                <a:cxn ang="0">
                  <a:pos x="T2" y="T3"/>
                </a:cxn>
                <a:cxn ang="0">
                  <a:pos x="T4" y="T5"/>
                </a:cxn>
                <a:cxn ang="0">
                  <a:pos x="T6" y="T7"/>
                </a:cxn>
                <a:cxn ang="0">
                  <a:pos x="T8" y="T9"/>
                </a:cxn>
              </a:cxnLst>
              <a:rect l="0" t="0" r="r" b="b"/>
              <a:pathLst>
                <a:path w="142" h="83">
                  <a:moveTo>
                    <a:pt x="0" y="43"/>
                  </a:moveTo>
                  <a:lnTo>
                    <a:pt x="73" y="0"/>
                  </a:lnTo>
                  <a:lnTo>
                    <a:pt x="142" y="40"/>
                  </a:lnTo>
                  <a:lnTo>
                    <a:pt x="71" y="83"/>
                  </a:lnTo>
                  <a:lnTo>
                    <a:pt x="0" y="43"/>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0" name="Freeform 143">
              <a:extLst>
                <a:ext uri="{FF2B5EF4-FFF2-40B4-BE49-F238E27FC236}">
                  <a16:creationId xmlns:a16="http://schemas.microsoft.com/office/drawing/2014/main" xmlns="" id="{45E1E08A-B59C-425A-B012-F7644559A13B}"/>
                </a:ext>
              </a:extLst>
            </p:cNvPr>
            <p:cNvSpPr>
              <a:spLocks/>
            </p:cNvSpPr>
            <p:nvPr/>
          </p:nvSpPr>
          <p:spPr bwMode="auto">
            <a:xfrm>
              <a:off x="8882063" y="2217738"/>
              <a:ext cx="112713" cy="185738"/>
            </a:xfrm>
            <a:custGeom>
              <a:avLst/>
              <a:gdLst>
                <a:gd name="T0" fmla="*/ 0 w 71"/>
                <a:gd name="T1" fmla="*/ 43 h 117"/>
                <a:gd name="T2" fmla="*/ 71 w 71"/>
                <a:gd name="T3" fmla="*/ 0 h 117"/>
                <a:gd name="T4" fmla="*/ 71 w 71"/>
                <a:gd name="T5" fmla="*/ 74 h 117"/>
                <a:gd name="T6" fmla="*/ 0 w 71"/>
                <a:gd name="T7" fmla="*/ 117 h 117"/>
                <a:gd name="T8" fmla="*/ 0 w 71"/>
                <a:gd name="T9" fmla="*/ 43 h 117"/>
              </a:gdLst>
              <a:ahLst/>
              <a:cxnLst>
                <a:cxn ang="0">
                  <a:pos x="T0" y="T1"/>
                </a:cxn>
                <a:cxn ang="0">
                  <a:pos x="T2" y="T3"/>
                </a:cxn>
                <a:cxn ang="0">
                  <a:pos x="T4" y="T5"/>
                </a:cxn>
                <a:cxn ang="0">
                  <a:pos x="T6" y="T7"/>
                </a:cxn>
                <a:cxn ang="0">
                  <a:pos x="T8" y="T9"/>
                </a:cxn>
              </a:cxnLst>
              <a:rect l="0" t="0" r="r" b="b"/>
              <a:pathLst>
                <a:path w="71" h="117">
                  <a:moveTo>
                    <a:pt x="0" y="43"/>
                  </a:moveTo>
                  <a:lnTo>
                    <a:pt x="71" y="0"/>
                  </a:lnTo>
                  <a:lnTo>
                    <a:pt x="71" y="74"/>
                  </a:lnTo>
                  <a:lnTo>
                    <a:pt x="0" y="117"/>
                  </a:lnTo>
                  <a:lnTo>
                    <a:pt x="0" y="43"/>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1" name="Freeform 144">
              <a:extLst>
                <a:ext uri="{FF2B5EF4-FFF2-40B4-BE49-F238E27FC236}">
                  <a16:creationId xmlns:a16="http://schemas.microsoft.com/office/drawing/2014/main" xmlns="" id="{7589D067-3FF1-4988-BCFC-E0898D95D2BF}"/>
                </a:ext>
              </a:extLst>
            </p:cNvPr>
            <p:cNvSpPr>
              <a:spLocks/>
            </p:cNvSpPr>
            <p:nvPr/>
          </p:nvSpPr>
          <p:spPr bwMode="auto">
            <a:xfrm>
              <a:off x="8847138" y="2192338"/>
              <a:ext cx="65088" cy="52388"/>
            </a:xfrm>
            <a:custGeom>
              <a:avLst/>
              <a:gdLst>
                <a:gd name="T0" fmla="*/ 17 w 17"/>
                <a:gd name="T1" fmla="*/ 10 h 14"/>
                <a:gd name="T2" fmla="*/ 8 w 17"/>
                <a:gd name="T3" fmla="*/ 12 h 14"/>
                <a:gd name="T4" fmla="*/ 0 w 17"/>
                <a:gd name="T5" fmla="*/ 4 h 14"/>
                <a:gd name="T6" fmla="*/ 8 w 17"/>
                <a:gd name="T7" fmla="*/ 2 h 14"/>
                <a:gd name="T8" fmla="*/ 17 w 17"/>
                <a:gd name="T9" fmla="*/ 10 h 14"/>
              </a:gdLst>
              <a:ahLst/>
              <a:cxnLst>
                <a:cxn ang="0">
                  <a:pos x="T0" y="T1"/>
                </a:cxn>
                <a:cxn ang="0">
                  <a:pos x="T2" y="T3"/>
                </a:cxn>
                <a:cxn ang="0">
                  <a:pos x="T4" y="T5"/>
                </a:cxn>
                <a:cxn ang="0">
                  <a:pos x="T6" y="T7"/>
                </a:cxn>
                <a:cxn ang="0">
                  <a:pos x="T8" y="T9"/>
                </a:cxn>
              </a:cxnLst>
              <a:rect l="0" t="0" r="r" b="b"/>
              <a:pathLst>
                <a:path w="17" h="14">
                  <a:moveTo>
                    <a:pt x="17" y="10"/>
                  </a:moveTo>
                  <a:cubicBezTo>
                    <a:pt x="17" y="13"/>
                    <a:pt x="13" y="14"/>
                    <a:pt x="8" y="12"/>
                  </a:cubicBezTo>
                  <a:cubicBezTo>
                    <a:pt x="3" y="10"/>
                    <a:pt x="0" y="6"/>
                    <a:pt x="0" y="4"/>
                  </a:cubicBezTo>
                  <a:cubicBezTo>
                    <a:pt x="0" y="1"/>
                    <a:pt x="3" y="0"/>
                    <a:pt x="8" y="2"/>
                  </a:cubicBezTo>
                  <a:cubicBezTo>
                    <a:pt x="13" y="4"/>
                    <a:pt x="17" y="7"/>
                    <a:pt x="17" y="10"/>
                  </a:cubicBez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2" name="Freeform 145">
              <a:extLst>
                <a:ext uri="{FF2B5EF4-FFF2-40B4-BE49-F238E27FC236}">
                  <a16:creationId xmlns:a16="http://schemas.microsoft.com/office/drawing/2014/main" xmlns="" id="{B3ADABFE-80E3-4A05-B013-44982707D12A}"/>
                </a:ext>
              </a:extLst>
            </p:cNvPr>
            <p:cNvSpPr>
              <a:spLocks/>
            </p:cNvSpPr>
            <p:nvPr/>
          </p:nvSpPr>
          <p:spPr bwMode="auto">
            <a:xfrm>
              <a:off x="8847138" y="2112963"/>
              <a:ext cx="65088" cy="117475"/>
            </a:xfrm>
            <a:custGeom>
              <a:avLst/>
              <a:gdLst>
                <a:gd name="T0" fmla="*/ 41 w 41"/>
                <a:gd name="T1" fmla="*/ 74 h 74"/>
                <a:gd name="T2" fmla="*/ 0 w 41"/>
                <a:gd name="T3" fmla="*/ 59 h 74"/>
                <a:gd name="T4" fmla="*/ 0 w 41"/>
                <a:gd name="T5" fmla="*/ 0 h 74"/>
                <a:gd name="T6" fmla="*/ 41 w 41"/>
                <a:gd name="T7" fmla="*/ 17 h 74"/>
                <a:gd name="T8" fmla="*/ 41 w 41"/>
                <a:gd name="T9" fmla="*/ 74 h 74"/>
              </a:gdLst>
              <a:ahLst/>
              <a:cxnLst>
                <a:cxn ang="0">
                  <a:pos x="T0" y="T1"/>
                </a:cxn>
                <a:cxn ang="0">
                  <a:pos x="T2" y="T3"/>
                </a:cxn>
                <a:cxn ang="0">
                  <a:pos x="T4" y="T5"/>
                </a:cxn>
                <a:cxn ang="0">
                  <a:pos x="T6" y="T7"/>
                </a:cxn>
                <a:cxn ang="0">
                  <a:pos x="T8" y="T9"/>
                </a:cxn>
              </a:cxnLst>
              <a:rect l="0" t="0" r="r" b="b"/>
              <a:pathLst>
                <a:path w="41" h="74">
                  <a:moveTo>
                    <a:pt x="41" y="74"/>
                  </a:moveTo>
                  <a:lnTo>
                    <a:pt x="0" y="59"/>
                  </a:lnTo>
                  <a:lnTo>
                    <a:pt x="0" y="0"/>
                  </a:lnTo>
                  <a:lnTo>
                    <a:pt x="41" y="17"/>
                  </a:lnTo>
                  <a:lnTo>
                    <a:pt x="41" y="7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3" name="Freeform 146">
              <a:extLst>
                <a:ext uri="{FF2B5EF4-FFF2-40B4-BE49-F238E27FC236}">
                  <a16:creationId xmlns:a16="http://schemas.microsoft.com/office/drawing/2014/main" xmlns="" id="{410E72E7-20D4-40E3-B4C5-6290C377CE33}"/>
                </a:ext>
              </a:extLst>
            </p:cNvPr>
            <p:cNvSpPr>
              <a:spLocks/>
            </p:cNvSpPr>
            <p:nvPr/>
          </p:nvSpPr>
          <p:spPr bwMode="auto">
            <a:xfrm>
              <a:off x="8847138" y="2101851"/>
              <a:ext cx="65088" cy="52388"/>
            </a:xfrm>
            <a:custGeom>
              <a:avLst/>
              <a:gdLst>
                <a:gd name="T0" fmla="*/ 17 w 17"/>
                <a:gd name="T1" fmla="*/ 10 h 14"/>
                <a:gd name="T2" fmla="*/ 8 w 17"/>
                <a:gd name="T3" fmla="*/ 12 h 14"/>
                <a:gd name="T4" fmla="*/ 0 w 17"/>
                <a:gd name="T5" fmla="*/ 4 h 14"/>
                <a:gd name="T6" fmla="*/ 8 w 17"/>
                <a:gd name="T7" fmla="*/ 2 h 14"/>
                <a:gd name="T8" fmla="*/ 17 w 17"/>
                <a:gd name="T9" fmla="*/ 10 h 14"/>
              </a:gdLst>
              <a:ahLst/>
              <a:cxnLst>
                <a:cxn ang="0">
                  <a:pos x="T0" y="T1"/>
                </a:cxn>
                <a:cxn ang="0">
                  <a:pos x="T2" y="T3"/>
                </a:cxn>
                <a:cxn ang="0">
                  <a:pos x="T4" y="T5"/>
                </a:cxn>
                <a:cxn ang="0">
                  <a:pos x="T6" y="T7"/>
                </a:cxn>
                <a:cxn ang="0">
                  <a:pos x="T8" y="T9"/>
                </a:cxn>
              </a:cxnLst>
              <a:rect l="0" t="0" r="r" b="b"/>
              <a:pathLst>
                <a:path w="17" h="14">
                  <a:moveTo>
                    <a:pt x="17" y="10"/>
                  </a:moveTo>
                  <a:cubicBezTo>
                    <a:pt x="17" y="13"/>
                    <a:pt x="13" y="14"/>
                    <a:pt x="8" y="12"/>
                  </a:cubicBezTo>
                  <a:cubicBezTo>
                    <a:pt x="3" y="10"/>
                    <a:pt x="0" y="6"/>
                    <a:pt x="0" y="4"/>
                  </a:cubicBezTo>
                  <a:cubicBezTo>
                    <a:pt x="0" y="1"/>
                    <a:pt x="3" y="0"/>
                    <a:pt x="8" y="2"/>
                  </a:cubicBezTo>
                  <a:cubicBezTo>
                    <a:pt x="13" y="4"/>
                    <a:pt x="17" y="7"/>
                    <a:pt x="17" y="10"/>
                  </a:cubicBez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4" name="Freeform 147">
              <a:extLst>
                <a:ext uri="{FF2B5EF4-FFF2-40B4-BE49-F238E27FC236}">
                  <a16:creationId xmlns:a16="http://schemas.microsoft.com/office/drawing/2014/main" xmlns="" id="{2B91355D-F447-4728-9A52-5C5C8168E985}"/>
                </a:ext>
              </a:extLst>
            </p:cNvPr>
            <p:cNvSpPr>
              <a:spLocks/>
            </p:cNvSpPr>
            <p:nvPr/>
          </p:nvSpPr>
          <p:spPr bwMode="auto">
            <a:xfrm>
              <a:off x="8866188" y="2112963"/>
              <a:ext cx="30163" cy="22225"/>
            </a:xfrm>
            <a:custGeom>
              <a:avLst/>
              <a:gdLst>
                <a:gd name="T0" fmla="*/ 8 w 8"/>
                <a:gd name="T1" fmla="*/ 5 h 6"/>
                <a:gd name="T2" fmla="*/ 4 w 8"/>
                <a:gd name="T3" fmla="*/ 5 h 6"/>
                <a:gd name="T4" fmla="*/ 0 w 8"/>
                <a:gd name="T5" fmla="*/ 2 h 6"/>
                <a:gd name="T6" fmla="*/ 4 w 8"/>
                <a:gd name="T7" fmla="*/ 1 h 6"/>
                <a:gd name="T8" fmla="*/ 8 w 8"/>
                <a:gd name="T9" fmla="*/ 5 h 6"/>
              </a:gdLst>
              <a:ahLst/>
              <a:cxnLst>
                <a:cxn ang="0">
                  <a:pos x="T0" y="T1"/>
                </a:cxn>
                <a:cxn ang="0">
                  <a:pos x="T2" y="T3"/>
                </a:cxn>
                <a:cxn ang="0">
                  <a:pos x="T4" y="T5"/>
                </a:cxn>
                <a:cxn ang="0">
                  <a:pos x="T6" y="T7"/>
                </a:cxn>
                <a:cxn ang="0">
                  <a:pos x="T8" y="T9"/>
                </a:cxn>
              </a:cxnLst>
              <a:rect l="0" t="0" r="r" b="b"/>
              <a:pathLst>
                <a:path w="8" h="6">
                  <a:moveTo>
                    <a:pt x="8" y="5"/>
                  </a:moveTo>
                  <a:cubicBezTo>
                    <a:pt x="8" y="6"/>
                    <a:pt x="6" y="6"/>
                    <a:pt x="4" y="5"/>
                  </a:cubicBezTo>
                  <a:cubicBezTo>
                    <a:pt x="2" y="5"/>
                    <a:pt x="0" y="3"/>
                    <a:pt x="0" y="2"/>
                  </a:cubicBezTo>
                  <a:cubicBezTo>
                    <a:pt x="0" y="1"/>
                    <a:pt x="2" y="0"/>
                    <a:pt x="4" y="1"/>
                  </a:cubicBezTo>
                  <a:cubicBezTo>
                    <a:pt x="6" y="2"/>
                    <a:pt x="8" y="3"/>
                    <a:pt x="8" y="5"/>
                  </a:cubicBez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5" name="Freeform 148">
              <a:extLst>
                <a:ext uri="{FF2B5EF4-FFF2-40B4-BE49-F238E27FC236}">
                  <a16:creationId xmlns:a16="http://schemas.microsoft.com/office/drawing/2014/main" xmlns="" id="{334913D0-9698-4D60-BDC2-7C41DD1D5958}"/>
                </a:ext>
              </a:extLst>
            </p:cNvPr>
            <p:cNvSpPr>
              <a:spLocks/>
            </p:cNvSpPr>
            <p:nvPr/>
          </p:nvSpPr>
          <p:spPr bwMode="auto">
            <a:xfrm>
              <a:off x="8866188" y="1814513"/>
              <a:ext cx="30163" cy="317500"/>
            </a:xfrm>
            <a:custGeom>
              <a:avLst/>
              <a:gdLst>
                <a:gd name="T0" fmla="*/ 19 w 19"/>
                <a:gd name="T1" fmla="*/ 200 h 200"/>
                <a:gd name="T2" fmla="*/ 0 w 19"/>
                <a:gd name="T3" fmla="*/ 193 h 200"/>
                <a:gd name="T4" fmla="*/ 0 w 19"/>
                <a:gd name="T5" fmla="*/ 0 h 200"/>
                <a:gd name="T6" fmla="*/ 19 w 19"/>
                <a:gd name="T7" fmla="*/ 7 h 200"/>
                <a:gd name="T8" fmla="*/ 19 w 19"/>
                <a:gd name="T9" fmla="*/ 200 h 200"/>
              </a:gdLst>
              <a:ahLst/>
              <a:cxnLst>
                <a:cxn ang="0">
                  <a:pos x="T0" y="T1"/>
                </a:cxn>
                <a:cxn ang="0">
                  <a:pos x="T2" y="T3"/>
                </a:cxn>
                <a:cxn ang="0">
                  <a:pos x="T4" y="T5"/>
                </a:cxn>
                <a:cxn ang="0">
                  <a:pos x="T6" y="T7"/>
                </a:cxn>
                <a:cxn ang="0">
                  <a:pos x="T8" y="T9"/>
                </a:cxn>
              </a:cxnLst>
              <a:rect l="0" t="0" r="r" b="b"/>
              <a:pathLst>
                <a:path w="19" h="200">
                  <a:moveTo>
                    <a:pt x="19" y="200"/>
                  </a:moveTo>
                  <a:lnTo>
                    <a:pt x="0" y="193"/>
                  </a:lnTo>
                  <a:lnTo>
                    <a:pt x="0" y="0"/>
                  </a:lnTo>
                  <a:lnTo>
                    <a:pt x="19" y="7"/>
                  </a:lnTo>
                  <a:lnTo>
                    <a:pt x="19" y="200"/>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6" name="Freeform 149">
              <a:extLst>
                <a:ext uri="{FF2B5EF4-FFF2-40B4-BE49-F238E27FC236}">
                  <a16:creationId xmlns:a16="http://schemas.microsoft.com/office/drawing/2014/main" xmlns="" id="{5334CA0B-8DB0-411D-861A-F3A98DBC038A}"/>
                </a:ext>
              </a:extLst>
            </p:cNvPr>
            <p:cNvSpPr>
              <a:spLocks/>
            </p:cNvSpPr>
            <p:nvPr/>
          </p:nvSpPr>
          <p:spPr bwMode="auto">
            <a:xfrm>
              <a:off x="8866188" y="1811338"/>
              <a:ext cx="30163" cy="22225"/>
            </a:xfrm>
            <a:custGeom>
              <a:avLst/>
              <a:gdLst>
                <a:gd name="T0" fmla="*/ 8 w 8"/>
                <a:gd name="T1" fmla="*/ 4 h 6"/>
                <a:gd name="T2" fmla="*/ 4 w 8"/>
                <a:gd name="T3" fmla="*/ 5 h 6"/>
                <a:gd name="T4" fmla="*/ 0 w 8"/>
                <a:gd name="T5" fmla="*/ 1 h 6"/>
                <a:gd name="T6" fmla="*/ 4 w 8"/>
                <a:gd name="T7" fmla="*/ 0 h 6"/>
                <a:gd name="T8" fmla="*/ 8 w 8"/>
                <a:gd name="T9" fmla="*/ 4 h 6"/>
              </a:gdLst>
              <a:ahLst/>
              <a:cxnLst>
                <a:cxn ang="0">
                  <a:pos x="T0" y="T1"/>
                </a:cxn>
                <a:cxn ang="0">
                  <a:pos x="T2" y="T3"/>
                </a:cxn>
                <a:cxn ang="0">
                  <a:pos x="T4" y="T5"/>
                </a:cxn>
                <a:cxn ang="0">
                  <a:pos x="T6" y="T7"/>
                </a:cxn>
                <a:cxn ang="0">
                  <a:pos x="T8" y="T9"/>
                </a:cxn>
              </a:cxnLst>
              <a:rect l="0" t="0" r="r" b="b"/>
              <a:pathLst>
                <a:path w="8" h="6">
                  <a:moveTo>
                    <a:pt x="8" y="4"/>
                  </a:moveTo>
                  <a:cubicBezTo>
                    <a:pt x="8" y="5"/>
                    <a:pt x="6" y="6"/>
                    <a:pt x="4" y="5"/>
                  </a:cubicBezTo>
                  <a:cubicBezTo>
                    <a:pt x="2" y="4"/>
                    <a:pt x="0" y="2"/>
                    <a:pt x="0" y="1"/>
                  </a:cubicBezTo>
                  <a:cubicBezTo>
                    <a:pt x="0" y="0"/>
                    <a:pt x="2" y="0"/>
                    <a:pt x="4" y="0"/>
                  </a:cubicBezTo>
                  <a:cubicBezTo>
                    <a:pt x="6" y="1"/>
                    <a:pt x="8" y="3"/>
                    <a:pt x="8" y="4"/>
                  </a:cubicBez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7" name="Freeform 150">
              <a:extLst>
                <a:ext uri="{FF2B5EF4-FFF2-40B4-BE49-F238E27FC236}">
                  <a16:creationId xmlns:a16="http://schemas.microsoft.com/office/drawing/2014/main" xmlns="" id="{15F68ED5-AECB-4B77-AA06-CE472ED99DE4}"/>
                </a:ext>
              </a:extLst>
            </p:cNvPr>
            <p:cNvSpPr>
              <a:spLocks/>
            </p:cNvSpPr>
            <p:nvPr/>
          </p:nvSpPr>
          <p:spPr bwMode="auto">
            <a:xfrm>
              <a:off x="8678863" y="1143001"/>
              <a:ext cx="395288" cy="573088"/>
            </a:xfrm>
            <a:custGeom>
              <a:avLst/>
              <a:gdLst>
                <a:gd name="T0" fmla="*/ 88 w 105"/>
                <a:gd name="T1" fmla="*/ 0 h 152"/>
                <a:gd name="T2" fmla="*/ 17 w 105"/>
                <a:gd name="T3" fmla="*/ 0 h 152"/>
                <a:gd name="T4" fmla="*/ 0 w 105"/>
                <a:gd name="T5" fmla="*/ 17 h 152"/>
                <a:gd name="T6" fmla="*/ 0 w 105"/>
                <a:gd name="T7" fmla="*/ 88 h 152"/>
                <a:gd name="T8" fmla="*/ 17 w 105"/>
                <a:gd name="T9" fmla="*/ 104 h 152"/>
                <a:gd name="T10" fmla="*/ 46 w 105"/>
                <a:gd name="T11" fmla="*/ 104 h 152"/>
                <a:gd name="T12" fmla="*/ 51 w 105"/>
                <a:gd name="T13" fmla="*/ 110 h 152"/>
                <a:gd name="T14" fmla="*/ 51 w 105"/>
                <a:gd name="T15" fmla="*/ 150 h 152"/>
                <a:gd name="T16" fmla="*/ 53 w 105"/>
                <a:gd name="T17" fmla="*/ 152 h 152"/>
                <a:gd name="T18" fmla="*/ 55 w 105"/>
                <a:gd name="T19" fmla="*/ 150 h 152"/>
                <a:gd name="T20" fmla="*/ 55 w 105"/>
                <a:gd name="T21" fmla="*/ 110 h 152"/>
                <a:gd name="T22" fmla="*/ 59 w 105"/>
                <a:gd name="T23" fmla="*/ 104 h 152"/>
                <a:gd name="T24" fmla="*/ 88 w 105"/>
                <a:gd name="T25" fmla="*/ 104 h 152"/>
                <a:gd name="T26" fmla="*/ 105 w 105"/>
                <a:gd name="T27" fmla="*/ 88 h 152"/>
                <a:gd name="T28" fmla="*/ 105 w 105"/>
                <a:gd name="T29" fmla="*/ 17 h 152"/>
                <a:gd name="T30" fmla="*/ 88 w 105"/>
                <a:gd name="T3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52">
                  <a:moveTo>
                    <a:pt x="88" y="0"/>
                  </a:moveTo>
                  <a:cubicBezTo>
                    <a:pt x="17" y="0"/>
                    <a:pt x="17" y="0"/>
                    <a:pt x="17" y="0"/>
                  </a:cubicBezTo>
                  <a:cubicBezTo>
                    <a:pt x="8" y="0"/>
                    <a:pt x="0" y="7"/>
                    <a:pt x="0" y="17"/>
                  </a:cubicBezTo>
                  <a:cubicBezTo>
                    <a:pt x="0" y="88"/>
                    <a:pt x="0" y="88"/>
                    <a:pt x="0" y="88"/>
                  </a:cubicBezTo>
                  <a:cubicBezTo>
                    <a:pt x="0" y="97"/>
                    <a:pt x="8" y="104"/>
                    <a:pt x="17" y="104"/>
                  </a:cubicBezTo>
                  <a:cubicBezTo>
                    <a:pt x="46" y="104"/>
                    <a:pt x="46" y="104"/>
                    <a:pt x="46" y="104"/>
                  </a:cubicBezTo>
                  <a:cubicBezTo>
                    <a:pt x="51" y="110"/>
                    <a:pt x="51" y="110"/>
                    <a:pt x="51" y="110"/>
                  </a:cubicBezTo>
                  <a:cubicBezTo>
                    <a:pt x="51" y="150"/>
                    <a:pt x="51" y="150"/>
                    <a:pt x="51" y="150"/>
                  </a:cubicBezTo>
                  <a:cubicBezTo>
                    <a:pt x="51" y="151"/>
                    <a:pt x="51" y="152"/>
                    <a:pt x="53" y="152"/>
                  </a:cubicBezTo>
                  <a:cubicBezTo>
                    <a:pt x="54" y="152"/>
                    <a:pt x="55" y="151"/>
                    <a:pt x="55" y="150"/>
                  </a:cubicBezTo>
                  <a:cubicBezTo>
                    <a:pt x="55" y="110"/>
                    <a:pt x="55" y="110"/>
                    <a:pt x="55" y="110"/>
                  </a:cubicBezTo>
                  <a:cubicBezTo>
                    <a:pt x="59" y="104"/>
                    <a:pt x="59" y="104"/>
                    <a:pt x="59" y="104"/>
                  </a:cubicBezTo>
                  <a:cubicBezTo>
                    <a:pt x="88" y="104"/>
                    <a:pt x="88" y="104"/>
                    <a:pt x="88" y="104"/>
                  </a:cubicBezTo>
                  <a:cubicBezTo>
                    <a:pt x="97" y="104"/>
                    <a:pt x="105" y="97"/>
                    <a:pt x="105" y="88"/>
                  </a:cubicBezTo>
                  <a:cubicBezTo>
                    <a:pt x="105" y="17"/>
                    <a:pt x="105" y="17"/>
                    <a:pt x="105" y="17"/>
                  </a:cubicBezTo>
                  <a:cubicBezTo>
                    <a:pt x="105" y="7"/>
                    <a:pt x="97" y="0"/>
                    <a:pt x="88" y="0"/>
                  </a:cubicBezTo>
                  <a:close/>
                </a:path>
              </a:pathLst>
            </a:custGeom>
            <a:solidFill>
              <a:srgbClr val="263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8" name="Oval 151">
              <a:extLst>
                <a:ext uri="{FF2B5EF4-FFF2-40B4-BE49-F238E27FC236}">
                  <a16:creationId xmlns:a16="http://schemas.microsoft.com/office/drawing/2014/main" xmlns="" id="{8D9D4B88-1583-4A84-9506-E79CBED2C6DE}"/>
                </a:ext>
              </a:extLst>
            </p:cNvPr>
            <p:cNvSpPr>
              <a:spLocks noChangeArrowheads="1"/>
            </p:cNvSpPr>
            <p:nvPr/>
          </p:nvSpPr>
          <p:spPr bwMode="auto">
            <a:xfrm>
              <a:off x="8859838" y="1411288"/>
              <a:ext cx="33338"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9" name="Freeform 152">
              <a:extLst>
                <a:ext uri="{FF2B5EF4-FFF2-40B4-BE49-F238E27FC236}">
                  <a16:creationId xmlns:a16="http://schemas.microsoft.com/office/drawing/2014/main" xmlns="" id="{CB613EDC-E499-4811-9F93-41EFB6B90019}"/>
                </a:ext>
              </a:extLst>
            </p:cNvPr>
            <p:cNvSpPr>
              <a:spLocks/>
            </p:cNvSpPr>
            <p:nvPr/>
          </p:nvSpPr>
          <p:spPr bwMode="auto">
            <a:xfrm>
              <a:off x="8829676" y="1366838"/>
              <a:ext cx="93663" cy="36513"/>
            </a:xfrm>
            <a:custGeom>
              <a:avLst/>
              <a:gdLst>
                <a:gd name="T0" fmla="*/ 13 w 25"/>
                <a:gd name="T1" fmla="*/ 0 h 10"/>
                <a:gd name="T2" fmla="*/ 1 w 25"/>
                <a:gd name="T3" fmla="*/ 5 h 10"/>
                <a:gd name="T4" fmla="*/ 1 w 25"/>
                <a:gd name="T5" fmla="*/ 9 h 10"/>
                <a:gd name="T6" fmla="*/ 5 w 25"/>
                <a:gd name="T7" fmla="*/ 9 h 10"/>
                <a:gd name="T8" fmla="*/ 13 w 25"/>
                <a:gd name="T9" fmla="*/ 6 h 10"/>
                <a:gd name="T10" fmla="*/ 20 w 25"/>
                <a:gd name="T11" fmla="*/ 9 h 10"/>
                <a:gd name="T12" fmla="*/ 24 w 25"/>
                <a:gd name="T13" fmla="*/ 9 h 10"/>
                <a:gd name="T14" fmla="*/ 24 w 25"/>
                <a:gd name="T15" fmla="*/ 5 h 10"/>
                <a:gd name="T16" fmla="*/ 13 w 25"/>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
                  <a:moveTo>
                    <a:pt x="13" y="0"/>
                  </a:moveTo>
                  <a:cubicBezTo>
                    <a:pt x="8" y="0"/>
                    <a:pt x="4" y="2"/>
                    <a:pt x="1" y="5"/>
                  </a:cubicBezTo>
                  <a:cubicBezTo>
                    <a:pt x="0" y="6"/>
                    <a:pt x="0" y="8"/>
                    <a:pt x="1" y="9"/>
                  </a:cubicBezTo>
                  <a:cubicBezTo>
                    <a:pt x="2" y="10"/>
                    <a:pt x="4" y="10"/>
                    <a:pt x="5" y="9"/>
                  </a:cubicBezTo>
                  <a:cubicBezTo>
                    <a:pt x="7" y="7"/>
                    <a:pt x="10" y="6"/>
                    <a:pt x="13" y="6"/>
                  </a:cubicBezTo>
                  <a:cubicBezTo>
                    <a:pt x="15" y="6"/>
                    <a:pt x="18" y="7"/>
                    <a:pt x="20" y="9"/>
                  </a:cubicBezTo>
                  <a:cubicBezTo>
                    <a:pt x="21" y="10"/>
                    <a:pt x="23" y="10"/>
                    <a:pt x="24" y="9"/>
                  </a:cubicBezTo>
                  <a:cubicBezTo>
                    <a:pt x="25" y="8"/>
                    <a:pt x="25" y="6"/>
                    <a:pt x="24" y="5"/>
                  </a:cubicBezTo>
                  <a:cubicBezTo>
                    <a:pt x="21" y="2"/>
                    <a:pt x="17"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0" name="Freeform 153">
              <a:extLst>
                <a:ext uri="{FF2B5EF4-FFF2-40B4-BE49-F238E27FC236}">
                  <a16:creationId xmlns:a16="http://schemas.microsoft.com/office/drawing/2014/main" xmlns="" id="{F1A7D1DC-EA6D-45EB-8822-2EC7335C9308}"/>
                </a:ext>
              </a:extLst>
            </p:cNvPr>
            <p:cNvSpPr>
              <a:spLocks/>
            </p:cNvSpPr>
            <p:nvPr/>
          </p:nvSpPr>
          <p:spPr bwMode="auto">
            <a:xfrm>
              <a:off x="8750301" y="1252538"/>
              <a:ext cx="252413" cy="71438"/>
            </a:xfrm>
            <a:custGeom>
              <a:avLst/>
              <a:gdLst>
                <a:gd name="T0" fmla="*/ 34 w 67"/>
                <a:gd name="T1" fmla="*/ 0 h 19"/>
                <a:gd name="T2" fmla="*/ 1 w 67"/>
                <a:gd name="T3" fmla="*/ 13 h 19"/>
                <a:gd name="T4" fmla="*/ 1 w 67"/>
                <a:gd name="T5" fmla="*/ 17 h 19"/>
                <a:gd name="T6" fmla="*/ 1 w 67"/>
                <a:gd name="T7" fmla="*/ 17 h 19"/>
                <a:gd name="T8" fmla="*/ 6 w 67"/>
                <a:gd name="T9" fmla="*/ 17 h 19"/>
                <a:gd name="T10" fmla="*/ 34 w 67"/>
                <a:gd name="T11" fmla="*/ 6 h 19"/>
                <a:gd name="T12" fmla="*/ 61 w 67"/>
                <a:gd name="T13" fmla="*/ 17 h 19"/>
                <a:gd name="T14" fmla="*/ 66 w 67"/>
                <a:gd name="T15" fmla="*/ 17 h 19"/>
                <a:gd name="T16" fmla="*/ 66 w 67"/>
                <a:gd name="T17" fmla="*/ 17 h 19"/>
                <a:gd name="T18" fmla="*/ 66 w 67"/>
                <a:gd name="T19" fmla="*/ 13 h 19"/>
                <a:gd name="T20" fmla="*/ 34 w 67"/>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9">
                  <a:moveTo>
                    <a:pt x="34" y="0"/>
                  </a:moveTo>
                  <a:cubicBezTo>
                    <a:pt x="21" y="0"/>
                    <a:pt x="10" y="5"/>
                    <a:pt x="1" y="13"/>
                  </a:cubicBezTo>
                  <a:cubicBezTo>
                    <a:pt x="0" y="14"/>
                    <a:pt x="0" y="16"/>
                    <a:pt x="1" y="17"/>
                  </a:cubicBezTo>
                  <a:cubicBezTo>
                    <a:pt x="1" y="17"/>
                    <a:pt x="1" y="17"/>
                    <a:pt x="1" y="17"/>
                  </a:cubicBezTo>
                  <a:cubicBezTo>
                    <a:pt x="3" y="18"/>
                    <a:pt x="4" y="19"/>
                    <a:pt x="6" y="17"/>
                  </a:cubicBezTo>
                  <a:cubicBezTo>
                    <a:pt x="13" y="10"/>
                    <a:pt x="23" y="6"/>
                    <a:pt x="34" y="6"/>
                  </a:cubicBezTo>
                  <a:cubicBezTo>
                    <a:pt x="44" y="6"/>
                    <a:pt x="54" y="10"/>
                    <a:pt x="61" y="17"/>
                  </a:cubicBezTo>
                  <a:cubicBezTo>
                    <a:pt x="63" y="19"/>
                    <a:pt x="65" y="18"/>
                    <a:pt x="66" y="17"/>
                  </a:cubicBezTo>
                  <a:cubicBezTo>
                    <a:pt x="66" y="17"/>
                    <a:pt x="66" y="17"/>
                    <a:pt x="66" y="17"/>
                  </a:cubicBezTo>
                  <a:cubicBezTo>
                    <a:pt x="67" y="16"/>
                    <a:pt x="67" y="14"/>
                    <a:pt x="66" y="13"/>
                  </a:cubicBezTo>
                  <a:cubicBezTo>
                    <a:pt x="57" y="5"/>
                    <a:pt x="46" y="0"/>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1" name="Freeform 154">
              <a:extLst>
                <a:ext uri="{FF2B5EF4-FFF2-40B4-BE49-F238E27FC236}">
                  <a16:creationId xmlns:a16="http://schemas.microsoft.com/office/drawing/2014/main" xmlns="" id="{E3FD9868-354D-491D-956F-32EA079386B4}"/>
                </a:ext>
              </a:extLst>
            </p:cNvPr>
            <p:cNvSpPr>
              <a:spLocks/>
            </p:cNvSpPr>
            <p:nvPr/>
          </p:nvSpPr>
          <p:spPr bwMode="auto">
            <a:xfrm>
              <a:off x="8791576" y="1312863"/>
              <a:ext cx="169863" cy="53975"/>
            </a:xfrm>
            <a:custGeom>
              <a:avLst/>
              <a:gdLst>
                <a:gd name="T0" fmla="*/ 23 w 45"/>
                <a:gd name="T1" fmla="*/ 0 h 14"/>
                <a:gd name="T2" fmla="*/ 2 w 45"/>
                <a:gd name="T3" fmla="*/ 8 h 14"/>
                <a:gd name="T4" fmla="*/ 2 w 45"/>
                <a:gd name="T5" fmla="*/ 13 h 14"/>
                <a:gd name="T6" fmla="*/ 6 w 45"/>
                <a:gd name="T7" fmla="*/ 13 h 14"/>
                <a:gd name="T8" fmla="*/ 23 w 45"/>
                <a:gd name="T9" fmla="*/ 7 h 14"/>
                <a:gd name="T10" fmla="*/ 39 w 45"/>
                <a:gd name="T11" fmla="*/ 13 h 14"/>
                <a:gd name="T12" fmla="*/ 43 w 45"/>
                <a:gd name="T13" fmla="*/ 13 h 14"/>
                <a:gd name="T14" fmla="*/ 43 w 45"/>
                <a:gd name="T15" fmla="*/ 8 h 14"/>
                <a:gd name="T16" fmla="*/ 23 w 4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
                  <a:moveTo>
                    <a:pt x="23" y="0"/>
                  </a:moveTo>
                  <a:cubicBezTo>
                    <a:pt x="14" y="0"/>
                    <a:pt x="7" y="3"/>
                    <a:pt x="2" y="8"/>
                  </a:cubicBezTo>
                  <a:cubicBezTo>
                    <a:pt x="0" y="10"/>
                    <a:pt x="0" y="12"/>
                    <a:pt x="2" y="13"/>
                  </a:cubicBezTo>
                  <a:cubicBezTo>
                    <a:pt x="3" y="14"/>
                    <a:pt x="5" y="14"/>
                    <a:pt x="6" y="13"/>
                  </a:cubicBezTo>
                  <a:cubicBezTo>
                    <a:pt x="10" y="9"/>
                    <a:pt x="16" y="7"/>
                    <a:pt x="23" y="7"/>
                  </a:cubicBezTo>
                  <a:cubicBezTo>
                    <a:pt x="29" y="7"/>
                    <a:pt x="35" y="9"/>
                    <a:pt x="39" y="13"/>
                  </a:cubicBezTo>
                  <a:cubicBezTo>
                    <a:pt x="40" y="14"/>
                    <a:pt x="42" y="14"/>
                    <a:pt x="43" y="13"/>
                  </a:cubicBezTo>
                  <a:cubicBezTo>
                    <a:pt x="45" y="12"/>
                    <a:pt x="45" y="10"/>
                    <a:pt x="43" y="8"/>
                  </a:cubicBezTo>
                  <a:cubicBezTo>
                    <a:pt x="38" y="3"/>
                    <a:pt x="31"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2" name="Freeform 155">
              <a:extLst>
                <a:ext uri="{FF2B5EF4-FFF2-40B4-BE49-F238E27FC236}">
                  <a16:creationId xmlns:a16="http://schemas.microsoft.com/office/drawing/2014/main" xmlns="" id="{20C02AC8-48A0-4815-AEAB-70BD6E780D42}"/>
                </a:ext>
              </a:extLst>
            </p:cNvPr>
            <p:cNvSpPr>
              <a:spLocks/>
            </p:cNvSpPr>
            <p:nvPr/>
          </p:nvSpPr>
          <p:spPr bwMode="auto">
            <a:xfrm>
              <a:off x="7991476" y="2263776"/>
              <a:ext cx="295275" cy="2303463"/>
            </a:xfrm>
            <a:custGeom>
              <a:avLst/>
              <a:gdLst>
                <a:gd name="T0" fmla="*/ 3 w 186"/>
                <a:gd name="T1" fmla="*/ 1297 h 1451"/>
                <a:gd name="T2" fmla="*/ 186 w 186"/>
                <a:gd name="T3" fmla="*/ 1451 h 1451"/>
                <a:gd name="T4" fmla="*/ 183 w 186"/>
                <a:gd name="T5" fmla="*/ 102 h 1451"/>
                <a:gd name="T6" fmla="*/ 0 w 186"/>
                <a:gd name="T7" fmla="*/ 0 h 1451"/>
                <a:gd name="T8" fmla="*/ 3 w 186"/>
                <a:gd name="T9" fmla="*/ 1297 h 1451"/>
              </a:gdLst>
              <a:ahLst/>
              <a:cxnLst>
                <a:cxn ang="0">
                  <a:pos x="T0" y="T1"/>
                </a:cxn>
                <a:cxn ang="0">
                  <a:pos x="T2" y="T3"/>
                </a:cxn>
                <a:cxn ang="0">
                  <a:pos x="T4" y="T5"/>
                </a:cxn>
                <a:cxn ang="0">
                  <a:pos x="T6" y="T7"/>
                </a:cxn>
                <a:cxn ang="0">
                  <a:pos x="T8" y="T9"/>
                </a:cxn>
              </a:cxnLst>
              <a:rect l="0" t="0" r="r" b="b"/>
              <a:pathLst>
                <a:path w="186" h="1451">
                  <a:moveTo>
                    <a:pt x="3" y="1297"/>
                  </a:moveTo>
                  <a:lnTo>
                    <a:pt x="186" y="1451"/>
                  </a:lnTo>
                  <a:lnTo>
                    <a:pt x="183" y="102"/>
                  </a:lnTo>
                  <a:lnTo>
                    <a:pt x="0" y="0"/>
                  </a:lnTo>
                  <a:lnTo>
                    <a:pt x="3" y="1297"/>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3" name="Freeform 156">
              <a:extLst>
                <a:ext uri="{FF2B5EF4-FFF2-40B4-BE49-F238E27FC236}">
                  <a16:creationId xmlns:a16="http://schemas.microsoft.com/office/drawing/2014/main" xmlns="" id="{C75216EE-C375-4EB5-98D1-100906D4D9BE}"/>
                </a:ext>
              </a:extLst>
            </p:cNvPr>
            <p:cNvSpPr>
              <a:spLocks/>
            </p:cNvSpPr>
            <p:nvPr/>
          </p:nvSpPr>
          <p:spPr bwMode="auto">
            <a:xfrm>
              <a:off x="7991476" y="2263776"/>
              <a:ext cx="295275" cy="2303463"/>
            </a:xfrm>
            <a:custGeom>
              <a:avLst/>
              <a:gdLst>
                <a:gd name="T0" fmla="*/ 3 w 186"/>
                <a:gd name="T1" fmla="*/ 1297 h 1451"/>
                <a:gd name="T2" fmla="*/ 186 w 186"/>
                <a:gd name="T3" fmla="*/ 1451 h 1451"/>
                <a:gd name="T4" fmla="*/ 183 w 186"/>
                <a:gd name="T5" fmla="*/ 102 h 1451"/>
                <a:gd name="T6" fmla="*/ 0 w 186"/>
                <a:gd name="T7" fmla="*/ 0 h 1451"/>
                <a:gd name="T8" fmla="*/ 3 w 186"/>
                <a:gd name="T9" fmla="*/ 1297 h 1451"/>
              </a:gdLst>
              <a:ahLst/>
              <a:cxnLst>
                <a:cxn ang="0">
                  <a:pos x="T0" y="T1"/>
                </a:cxn>
                <a:cxn ang="0">
                  <a:pos x="T2" y="T3"/>
                </a:cxn>
                <a:cxn ang="0">
                  <a:pos x="T4" y="T5"/>
                </a:cxn>
                <a:cxn ang="0">
                  <a:pos x="T6" y="T7"/>
                </a:cxn>
                <a:cxn ang="0">
                  <a:pos x="T8" y="T9"/>
                </a:cxn>
              </a:cxnLst>
              <a:rect l="0" t="0" r="r" b="b"/>
              <a:pathLst>
                <a:path w="186" h="1451">
                  <a:moveTo>
                    <a:pt x="3" y="1297"/>
                  </a:moveTo>
                  <a:lnTo>
                    <a:pt x="186" y="1451"/>
                  </a:lnTo>
                  <a:lnTo>
                    <a:pt x="183" y="102"/>
                  </a:lnTo>
                  <a:lnTo>
                    <a:pt x="0" y="0"/>
                  </a:lnTo>
                  <a:lnTo>
                    <a:pt x="3" y="12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4" name="Freeform 157">
              <a:extLst>
                <a:ext uri="{FF2B5EF4-FFF2-40B4-BE49-F238E27FC236}">
                  <a16:creationId xmlns:a16="http://schemas.microsoft.com/office/drawing/2014/main" xmlns="" id="{AE42DF12-B854-4164-A7B8-B0E91681F362}"/>
                </a:ext>
              </a:extLst>
            </p:cNvPr>
            <p:cNvSpPr>
              <a:spLocks/>
            </p:cNvSpPr>
            <p:nvPr/>
          </p:nvSpPr>
          <p:spPr bwMode="auto">
            <a:xfrm>
              <a:off x="8281988" y="2241551"/>
              <a:ext cx="301625" cy="2325688"/>
            </a:xfrm>
            <a:custGeom>
              <a:avLst/>
              <a:gdLst>
                <a:gd name="T0" fmla="*/ 0 w 190"/>
                <a:gd name="T1" fmla="*/ 116 h 1465"/>
                <a:gd name="T2" fmla="*/ 190 w 190"/>
                <a:gd name="T3" fmla="*/ 0 h 1465"/>
                <a:gd name="T4" fmla="*/ 190 w 190"/>
                <a:gd name="T5" fmla="*/ 1361 h 1465"/>
                <a:gd name="T6" fmla="*/ 3 w 190"/>
                <a:gd name="T7" fmla="*/ 1465 h 1465"/>
                <a:gd name="T8" fmla="*/ 0 w 190"/>
                <a:gd name="T9" fmla="*/ 116 h 1465"/>
              </a:gdLst>
              <a:ahLst/>
              <a:cxnLst>
                <a:cxn ang="0">
                  <a:pos x="T0" y="T1"/>
                </a:cxn>
                <a:cxn ang="0">
                  <a:pos x="T2" y="T3"/>
                </a:cxn>
                <a:cxn ang="0">
                  <a:pos x="T4" y="T5"/>
                </a:cxn>
                <a:cxn ang="0">
                  <a:pos x="T6" y="T7"/>
                </a:cxn>
                <a:cxn ang="0">
                  <a:pos x="T8" y="T9"/>
                </a:cxn>
              </a:cxnLst>
              <a:rect l="0" t="0" r="r" b="b"/>
              <a:pathLst>
                <a:path w="190" h="1465">
                  <a:moveTo>
                    <a:pt x="0" y="116"/>
                  </a:moveTo>
                  <a:lnTo>
                    <a:pt x="190" y="0"/>
                  </a:lnTo>
                  <a:lnTo>
                    <a:pt x="190" y="1361"/>
                  </a:lnTo>
                  <a:lnTo>
                    <a:pt x="3" y="1465"/>
                  </a:lnTo>
                  <a:lnTo>
                    <a:pt x="0" y="116"/>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5" name="Freeform 158">
              <a:extLst>
                <a:ext uri="{FF2B5EF4-FFF2-40B4-BE49-F238E27FC236}">
                  <a16:creationId xmlns:a16="http://schemas.microsoft.com/office/drawing/2014/main" xmlns="" id="{9228DD73-E0DA-46F5-BFB3-AC3787A089CE}"/>
                </a:ext>
              </a:extLst>
            </p:cNvPr>
            <p:cNvSpPr>
              <a:spLocks/>
            </p:cNvSpPr>
            <p:nvPr/>
          </p:nvSpPr>
          <p:spPr bwMode="auto">
            <a:xfrm>
              <a:off x="7991476" y="2082801"/>
              <a:ext cx="592138" cy="342900"/>
            </a:xfrm>
            <a:custGeom>
              <a:avLst/>
              <a:gdLst>
                <a:gd name="T0" fmla="*/ 0 w 373"/>
                <a:gd name="T1" fmla="*/ 114 h 216"/>
                <a:gd name="T2" fmla="*/ 200 w 373"/>
                <a:gd name="T3" fmla="*/ 0 h 216"/>
                <a:gd name="T4" fmla="*/ 373 w 373"/>
                <a:gd name="T5" fmla="*/ 100 h 216"/>
                <a:gd name="T6" fmla="*/ 183 w 373"/>
                <a:gd name="T7" fmla="*/ 216 h 216"/>
                <a:gd name="T8" fmla="*/ 0 w 373"/>
                <a:gd name="T9" fmla="*/ 114 h 216"/>
              </a:gdLst>
              <a:ahLst/>
              <a:cxnLst>
                <a:cxn ang="0">
                  <a:pos x="T0" y="T1"/>
                </a:cxn>
                <a:cxn ang="0">
                  <a:pos x="T2" y="T3"/>
                </a:cxn>
                <a:cxn ang="0">
                  <a:pos x="T4" y="T5"/>
                </a:cxn>
                <a:cxn ang="0">
                  <a:pos x="T6" y="T7"/>
                </a:cxn>
                <a:cxn ang="0">
                  <a:pos x="T8" y="T9"/>
                </a:cxn>
              </a:cxnLst>
              <a:rect l="0" t="0" r="r" b="b"/>
              <a:pathLst>
                <a:path w="373" h="216">
                  <a:moveTo>
                    <a:pt x="0" y="114"/>
                  </a:moveTo>
                  <a:lnTo>
                    <a:pt x="200" y="0"/>
                  </a:lnTo>
                  <a:lnTo>
                    <a:pt x="373" y="100"/>
                  </a:lnTo>
                  <a:lnTo>
                    <a:pt x="183" y="216"/>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6" name="Freeform 159">
              <a:extLst>
                <a:ext uri="{FF2B5EF4-FFF2-40B4-BE49-F238E27FC236}">
                  <a16:creationId xmlns:a16="http://schemas.microsoft.com/office/drawing/2014/main" xmlns="" id="{12A5150F-114D-445E-86C8-242BA38C3797}"/>
                </a:ext>
              </a:extLst>
            </p:cNvPr>
            <p:cNvSpPr>
              <a:spLocks/>
            </p:cNvSpPr>
            <p:nvPr/>
          </p:nvSpPr>
          <p:spPr bwMode="auto">
            <a:xfrm>
              <a:off x="8029576" y="2368551"/>
              <a:ext cx="19050" cy="2151063"/>
            </a:xfrm>
            <a:custGeom>
              <a:avLst/>
              <a:gdLst>
                <a:gd name="T0" fmla="*/ 12 w 12"/>
                <a:gd name="T1" fmla="*/ 1355 h 1355"/>
                <a:gd name="T2" fmla="*/ 0 w 12"/>
                <a:gd name="T3" fmla="*/ 1355 h 1355"/>
                <a:gd name="T4" fmla="*/ 0 w 12"/>
                <a:gd name="T5" fmla="*/ 0 h 1355"/>
                <a:gd name="T6" fmla="*/ 12 w 12"/>
                <a:gd name="T7" fmla="*/ 8 h 1355"/>
                <a:gd name="T8" fmla="*/ 12 w 12"/>
                <a:gd name="T9" fmla="*/ 1355 h 1355"/>
              </a:gdLst>
              <a:ahLst/>
              <a:cxnLst>
                <a:cxn ang="0">
                  <a:pos x="T0" y="T1"/>
                </a:cxn>
                <a:cxn ang="0">
                  <a:pos x="T2" y="T3"/>
                </a:cxn>
                <a:cxn ang="0">
                  <a:pos x="T4" y="T5"/>
                </a:cxn>
                <a:cxn ang="0">
                  <a:pos x="T6" y="T7"/>
                </a:cxn>
                <a:cxn ang="0">
                  <a:pos x="T8" y="T9"/>
                </a:cxn>
              </a:cxnLst>
              <a:rect l="0" t="0" r="r" b="b"/>
              <a:pathLst>
                <a:path w="12" h="1355">
                  <a:moveTo>
                    <a:pt x="12" y="1355"/>
                  </a:moveTo>
                  <a:lnTo>
                    <a:pt x="0" y="1355"/>
                  </a:lnTo>
                  <a:lnTo>
                    <a:pt x="0" y="0"/>
                  </a:lnTo>
                  <a:lnTo>
                    <a:pt x="12" y="8"/>
                  </a:lnTo>
                  <a:lnTo>
                    <a:pt x="12" y="1355"/>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7" name="Freeform 160">
              <a:extLst>
                <a:ext uri="{FF2B5EF4-FFF2-40B4-BE49-F238E27FC236}">
                  <a16:creationId xmlns:a16="http://schemas.microsoft.com/office/drawing/2014/main" xmlns="" id="{9A0A695F-95D2-4A10-A922-7BB0FA1636FA}"/>
                </a:ext>
              </a:extLst>
            </p:cNvPr>
            <p:cNvSpPr>
              <a:spLocks/>
            </p:cNvSpPr>
            <p:nvPr/>
          </p:nvSpPr>
          <p:spPr bwMode="auto">
            <a:xfrm>
              <a:off x="8029576" y="2368551"/>
              <a:ext cx="19050" cy="2151063"/>
            </a:xfrm>
            <a:custGeom>
              <a:avLst/>
              <a:gdLst>
                <a:gd name="T0" fmla="*/ 12 w 12"/>
                <a:gd name="T1" fmla="*/ 1355 h 1355"/>
                <a:gd name="T2" fmla="*/ 0 w 12"/>
                <a:gd name="T3" fmla="*/ 1355 h 1355"/>
                <a:gd name="T4" fmla="*/ 0 w 12"/>
                <a:gd name="T5" fmla="*/ 0 h 1355"/>
                <a:gd name="T6" fmla="*/ 12 w 12"/>
                <a:gd name="T7" fmla="*/ 8 h 1355"/>
                <a:gd name="T8" fmla="*/ 12 w 12"/>
                <a:gd name="T9" fmla="*/ 1355 h 1355"/>
              </a:gdLst>
              <a:ahLst/>
              <a:cxnLst>
                <a:cxn ang="0">
                  <a:pos x="T0" y="T1"/>
                </a:cxn>
                <a:cxn ang="0">
                  <a:pos x="T2" y="T3"/>
                </a:cxn>
                <a:cxn ang="0">
                  <a:pos x="T4" y="T5"/>
                </a:cxn>
                <a:cxn ang="0">
                  <a:pos x="T6" y="T7"/>
                </a:cxn>
                <a:cxn ang="0">
                  <a:pos x="T8" y="T9"/>
                </a:cxn>
              </a:cxnLst>
              <a:rect l="0" t="0" r="r" b="b"/>
              <a:pathLst>
                <a:path w="12" h="1355">
                  <a:moveTo>
                    <a:pt x="12" y="1355"/>
                  </a:moveTo>
                  <a:lnTo>
                    <a:pt x="0" y="1355"/>
                  </a:lnTo>
                  <a:lnTo>
                    <a:pt x="0" y="0"/>
                  </a:lnTo>
                  <a:lnTo>
                    <a:pt x="12" y="8"/>
                  </a:lnTo>
                  <a:lnTo>
                    <a:pt x="12" y="13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8" name="Freeform 161">
              <a:extLst>
                <a:ext uri="{FF2B5EF4-FFF2-40B4-BE49-F238E27FC236}">
                  <a16:creationId xmlns:a16="http://schemas.microsoft.com/office/drawing/2014/main" xmlns="" id="{FA31ED48-5DE3-4CAC-A6FA-DA4903D0BA1F}"/>
                </a:ext>
              </a:extLst>
            </p:cNvPr>
            <p:cNvSpPr>
              <a:spLocks/>
            </p:cNvSpPr>
            <p:nvPr/>
          </p:nvSpPr>
          <p:spPr bwMode="auto">
            <a:xfrm>
              <a:off x="8059738" y="2387601"/>
              <a:ext cx="22225" cy="2149475"/>
            </a:xfrm>
            <a:custGeom>
              <a:avLst/>
              <a:gdLst>
                <a:gd name="T0" fmla="*/ 14 w 14"/>
                <a:gd name="T1" fmla="*/ 1354 h 1354"/>
                <a:gd name="T2" fmla="*/ 0 w 14"/>
                <a:gd name="T3" fmla="*/ 1354 h 1354"/>
                <a:gd name="T4" fmla="*/ 0 w 14"/>
                <a:gd name="T5" fmla="*/ 0 h 1354"/>
                <a:gd name="T6" fmla="*/ 14 w 14"/>
                <a:gd name="T7" fmla="*/ 7 h 1354"/>
                <a:gd name="T8" fmla="*/ 14 w 14"/>
                <a:gd name="T9" fmla="*/ 1354 h 1354"/>
              </a:gdLst>
              <a:ahLst/>
              <a:cxnLst>
                <a:cxn ang="0">
                  <a:pos x="T0" y="T1"/>
                </a:cxn>
                <a:cxn ang="0">
                  <a:pos x="T2" y="T3"/>
                </a:cxn>
                <a:cxn ang="0">
                  <a:pos x="T4" y="T5"/>
                </a:cxn>
                <a:cxn ang="0">
                  <a:pos x="T6" y="T7"/>
                </a:cxn>
                <a:cxn ang="0">
                  <a:pos x="T8" y="T9"/>
                </a:cxn>
              </a:cxnLst>
              <a:rect l="0" t="0" r="r" b="b"/>
              <a:pathLst>
                <a:path w="14" h="1354">
                  <a:moveTo>
                    <a:pt x="14" y="1354"/>
                  </a:moveTo>
                  <a:lnTo>
                    <a:pt x="0" y="1354"/>
                  </a:lnTo>
                  <a:lnTo>
                    <a:pt x="0" y="0"/>
                  </a:lnTo>
                  <a:lnTo>
                    <a:pt x="14" y="7"/>
                  </a:lnTo>
                  <a:lnTo>
                    <a:pt x="14"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9" name="Freeform 162">
              <a:extLst>
                <a:ext uri="{FF2B5EF4-FFF2-40B4-BE49-F238E27FC236}">
                  <a16:creationId xmlns:a16="http://schemas.microsoft.com/office/drawing/2014/main" xmlns="" id="{1AABA31A-43FB-4070-BF59-59170F079B8B}"/>
                </a:ext>
              </a:extLst>
            </p:cNvPr>
            <p:cNvSpPr>
              <a:spLocks/>
            </p:cNvSpPr>
            <p:nvPr/>
          </p:nvSpPr>
          <p:spPr bwMode="auto">
            <a:xfrm>
              <a:off x="8059738" y="2387601"/>
              <a:ext cx="22225" cy="2149475"/>
            </a:xfrm>
            <a:custGeom>
              <a:avLst/>
              <a:gdLst>
                <a:gd name="T0" fmla="*/ 14 w 14"/>
                <a:gd name="T1" fmla="*/ 1354 h 1354"/>
                <a:gd name="T2" fmla="*/ 0 w 14"/>
                <a:gd name="T3" fmla="*/ 1354 h 1354"/>
                <a:gd name="T4" fmla="*/ 0 w 14"/>
                <a:gd name="T5" fmla="*/ 0 h 1354"/>
                <a:gd name="T6" fmla="*/ 14 w 14"/>
                <a:gd name="T7" fmla="*/ 7 h 1354"/>
                <a:gd name="T8" fmla="*/ 14 w 14"/>
                <a:gd name="T9" fmla="*/ 1354 h 1354"/>
              </a:gdLst>
              <a:ahLst/>
              <a:cxnLst>
                <a:cxn ang="0">
                  <a:pos x="T0" y="T1"/>
                </a:cxn>
                <a:cxn ang="0">
                  <a:pos x="T2" y="T3"/>
                </a:cxn>
                <a:cxn ang="0">
                  <a:pos x="T4" y="T5"/>
                </a:cxn>
                <a:cxn ang="0">
                  <a:pos x="T6" y="T7"/>
                </a:cxn>
                <a:cxn ang="0">
                  <a:pos x="T8" y="T9"/>
                </a:cxn>
              </a:cxnLst>
              <a:rect l="0" t="0" r="r" b="b"/>
              <a:pathLst>
                <a:path w="14" h="1354">
                  <a:moveTo>
                    <a:pt x="14" y="1354"/>
                  </a:moveTo>
                  <a:lnTo>
                    <a:pt x="0" y="1354"/>
                  </a:lnTo>
                  <a:lnTo>
                    <a:pt x="0" y="0"/>
                  </a:lnTo>
                  <a:lnTo>
                    <a:pt x="14" y="7"/>
                  </a:lnTo>
                  <a:lnTo>
                    <a:pt x="14" y="13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0" name="Freeform 163">
              <a:extLst>
                <a:ext uri="{FF2B5EF4-FFF2-40B4-BE49-F238E27FC236}">
                  <a16:creationId xmlns:a16="http://schemas.microsoft.com/office/drawing/2014/main" xmlns="" id="{57728EA6-121B-4C9A-8C68-3EB9D620DAD6}"/>
                </a:ext>
              </a:extLst>
            </p:cNvPr>
            <p:cNvSpPr>
              <a:spLocks/>
            </p:cNvSpPr>
            <p:nvPr/>
          </p:nvSpPr>
          <p:spPr bwMode="auto">
            <a:xfrm>
              <a:off x="8093076" y="2406651"/>
              <a:ext cx="19050" cy="2149475"/>
            </a:xfrm>
            <a:custGeom>
              <a:avLst/>
              <a:gdLst>
                <a:gd name="T0" fmla="*/ 12 w 12"/>
                <a:gd name="T1" fmla="*/ 1354 h 1354"/>
                <a:gd name="T2" fmla="*/ 0 w 12"/>
                <a:gd name="T3" fmla="*/ 1354 h 1354"/>
                <a:gd name="T4" fmla="*/ 0 w 12"/>
                <a:gd name="T5" fmla="*/ 0 h 1354"/>
                <a:gd name="T6" fmla="*/ 12 w 12"/>
                <a:gd name="T7" fmla="*/ 7 h 1354"/>
                <a:gd name="T8" fmla="*/ 12 w 12"/>
                <a:gd name="T9" fmla="*/ 1354 h 1354"/>
              </a:gdLst>
              <a:ahLst/>
              <a:cxnLst>
                <a:cxn ang="0">
                  <a:pos x="T0" y="T1"/>
                </a:cxn>
                <a:cxn ang="0">
                  <a:pos x="T2" y="T3"/>
                </a:cxn>
                <a:cxn ang="0">
                  <a:pos x="T4" y="T5"/>
                </a:cxn>
                <a:cxn ang="0">
                  <a:pos x="T6" y="T7"/>
                </a:cxn>
                <a:cxn ang="0">
                  <a:pos x="T8" y="T9"/>
                </a:cxn>
              </a:cxnLst>
              <a:rect l="0" t="0" r="r" b="b"/>
              <a:pathLst>
                <a:path w="12" h="1354">
                  <a:moveTo>
                    <a:pt x="12" y="1354"/>
                  </a:moveTo>
                  <a:lnTo>
                    <a:pt x="0" y="1354"/>
                  </a:lnTo>
                  <a:lnTo>
                    <a:pt x="0" y="0"/>
                  </a:lnTo>
                  <a:lnTo>
                    <a:pt x="12" y="7"/>
                  </a:lnTo>
                  <a:lnTo>
                    <a:pt x="12"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1" name="Freeform 164">
              <a:extLst>
                <a:ext uri="{FF2B5EF4-FFF2-40B4-BE49-F238E27FC236}">
                  <a16:creationId xmlns:a16="http://schemas.microsoft.com/office/drawing/2014/main" xmlns="" id="{F9FDB501-2A79-4E12-A673-19B010040CFB}"/>
                </a:ext>
              </a:extLst>
            </p:cNvPr>
            <p:cNvSpPr>
              <a:spLocks/>
            </p:cNvSpPr>
            <p:nvPr/>
          </p:nvSpPr>
          <p:spPr bwMode="auto">
            <a:xfrm>
              <a:off x="8123238" y="2425701"/>
              <a:ext cx="23813" cy="2149475"/>
            </a:xfrm>
            <a:custGeom>
              <a:avLst/>
              <a:gdLst>
                <a:gd name="T0" fmla="*/ 15 w 15"/>
                <a:gd name="T1" fmla="*/ 1354 h 1354"/>
                <a:gd name="T2" fmla="*/ 0 w 15"/>
                <a:gd name="T3" fmla="*/ 1354 h 1354"/>
                <a:gd name="T4" fmla="*/ 0 w 15"/>
                <a:gd name="T5" fmla="*/ 0 h 1354"/>
                <a:gd name="T6" fmla="*/ 15 w 15"/>
                <a:gd name="T7" fmla="*/ 7 h 1354"/>
                <a:gd name="T8" fmla="*/ 15 w 15"/>
                <a:gd name="T9" fmla="*/ 1354 h 1354"/>
              </a:gdLst>
              <a:ahLst/>
              <a:cxnLst>
                <a:cxn ang="0">
                  <a:pos x="T0" y="T1"/>
                </a:cxn>
                <a:cxn ang="0">
                  <a:pos x="T2" y="T3"/>
                </a:cxn>
                <a:cxn ang="0">
                  <a:pos x="T4" y="T5"/>
                </a:cxn>
                <a:cxn ang="0">
                  <a:pos x="T6" y="T7"/>
                </a:cxn>
                <a:cxn ang="0">
                  <a:pos x="T8" y="T9"/>
                </a:cxn>
              </a:cxnLst>
              <a:rect l="0" t="0" r="r" b="b"/>
              <a:pathLst>
                <a:path w="15" h="1354">
                  <a:moveTo>
                    <a:pt x="15" y="1354"/>
                  </a:moveTo>
                  <a:lnTo>
                    <a:pt x="0" y="1354"/>
                  </a:lnTo>
                  <a:lnTo>
                    <a:pt x="0" y="0"/>
                  </a:lnTo>
                  <a:lnTo>
                    <a:pt x="15" y="7"/>
                  </a:lnTo>
                  <a:lnTo>
                    <a:pt x="15"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2" name="Freeform 165">
              <a:extLst>
                <a:ext uri="{FF2B5EF4-FFF2-40B4-BE49-F238E27FC236}">
                  <a16:creationId xmlns:a16="http://schemas.microsoft.com/office/drawing/2014/main" xmlns="" id="{1053688E-E7A3-41EF-AC2C-3C0AC1FFEA3D}"/>
                </a:ext>
              </a:extLst>
            </p:cNvPr>
            <p:cNvSpPr>
              <a:spLocks/>
            </p:cNvSpPr>
            <p:nvPr/>
          </p:nvSpPr>
          <p:spPr bwMode="auto">
            <a:xfrm>
              <a:off x="8158163" y="2444751"/>
              <a:ext cx="19050" cy="2149475"/>
            </a:xfrm>
            <a:custGeom>
              <a:avLst/>
              <a:gdLst>
                <a:gd name="T0" fmla="*/ 12 w 12"/>
                <a:gd name="T1" fmla="*/ 1354 h 1354"/>
                <a:gd name="T2" fmla="*/ 0 w 12"/>
                <a:gd name="T3" fmla="*/ 1352 h 1354"/>
                <a:gd name="T4" fmla="*/ 0 w 12"/>
                <a:gd name="T5" fmla="*/ 0 h 1354"/>
                <a:gd name="T6" fmla="*/ 12 w 12"/>
                <a:gd name="T7" fmla="*/ 7 h 1354"/>
                <a:gd name="T8" fmla="*/ 12 w 12"/>
                <a:gd name="T9" fmla="*/ 1354 h 1354"/>
              </a:gdLst>
              <a:ahLst/>
              <a:cxnLst>
                <a:cxn ang="0">
                  <a:pos x="T0" y="T1"/>
                </a:cxn>
                <a:cxn ang="0">
                  <a:pos x="T2" y="T3"/>
                </a:cxn>
                <a:cxn ang="0">
                  <a:pos x="T4" y="T5"/>
                </a:cxn>
                <a:cxn ang="0">
                  <a:pos x="T6" y="T7"/>
                </a:cxn>
                <a:cxn ang="0">
                  <a:pos x="T8" y="T9"/>
                </a:cxn>
              </a:cxnLst>
              <a:rect l="0" t="0" r="r" b="b"/>
              <a:pathLst>
                <a:path w="12" h="1354">
                  <a:moveTo>
                    <a:pt x="12" y="1354"/>
                  </a:moveTo>
                  <a:lnTo>
                    <a:pt x="0" y="1352"/>
                  </a:lnTo>
                  <a:lnTo>
                    <a:pt x="0" y="0"/>
                  </a:lnTo>
                  <a:lnTo>
                    <a:pt x="12" y="7"/>
                  </a:lnTo>
                  <a:lnTo>
                    <a:pt x="12"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3" name="Freeform 166">
              <a:extLst>
                <a:ext uri="{FF2B5EF4-FFF2-40B4-BE49-F238E27FC236}">
                  <a16:creationId xmlns:a16="http://schemas.microsoft.com/office/drawing/2014/main" xmlns="" id="{A5121315-30DD-4FD5-8424-4C9E3435E377}"/>
                </a:ext>
              </a:extLst>
            </p:cNvPr>
            <p:cNvSpPr>
              <a:spLocks/>
            </p:cNvSpPr>
            <p:nvPr/>
          </p:nvSpPr>
          <p:spPr bwMode="auto">
            <a:xfrm>
              <a:off x="8191501" y="2463801"/>
              <a:ext cx="19050" cy="2149475"/>
            </a:xfrm>
            <a:custGeom>
              <a:avLst/>
              <a:gdLst>
                <a:gd name="T0" fmla="*/ 12 w 12"/>
                <a:gd name="T1" fmla="*/ 1354 h 1354"/>
                <a:gd name="T2" fmla="*/ 0 w 12"/>
                <a:gd name="T3" fmla="*/ 1352 h 1354"/>
                <a:gd name="T4" fmla="*/ 0 w 12"/>
                <a:gd name="T5" fmla="*/ 0 h 1354"/>
                <a:gd name="T6" fmla="*/ 12 w 12"/>
                <a:gd name="T7" fmla="*/ 7 h 1354"/>
                <a:gd name="T8" fmla="*/ 12 w 12"/>
                <a:gd name="T9" fmla="*/ 1354 h 1354"/>
              </a:gdLst>
              <a:ahLst/>
              <a:cxnLst>
                <a:cxn ang="0">
                  <a:pos x="T0" y="T1"/>
                </a:cxn>
                <a:cxn ang="0">
                  <a:pos x="T2" y="T3"/>
                </a:cxn>
                <a:cxn ang="0">
                  <a:pos x="T4" y="T5"/>
                </a:cxn>
                <a:cxn ang="0">
                  <a:pos x="T6" y="T7"/>
                </a:cxn>
                <a:cxn ang="0">
                  <a:pos x="T8" y="T9"/>
                </a:cxn>
              </a:cxnLst>
              <a:rect l="0" t="0" r="r" b="b"/>
              <a:pathLst>
                <a:path w="12" h="1354">
                  <a:moveTo>
                    <a:pt x="12" y="1354"/>
                  </a:moveTo>
                  <a:lnTo>
                    <a:pt x="0" y="1352"/>
                  </a:lnTo>
                  <a:lnTo>
                    <a:pt x="0" y="0"/>
                  </a:lnTo>
                  <a:lnTo>
                    <a:pt x="12" y="7"/>
                  </a:lnTo>
                  <a:lnTo>
                    <a:pt x="12"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4" name="Freeform 167">
              <a:extLst>
                <a:ext uri="{FF2B5EF4-FFF2-40B4-BE49-F238E27FC236}">
                  <a16:creationId xmlns:a16="http://schemas.microsoft.com/office/drawing/2014/main" xmlns="" id="{80115BF2-B92F-49AC-8BE7-86BC52BF486E}"/>
                </a:ext>
              </a:extLst>
            </p:cNvPr>
            <p:cNvSpPr>
              <a:spLocks/>
            </p:cNvSpPr>
            <p:nvPr/>
          </p:nvSpPr>
          <p:spPr bwMode="auto">
            <a:xfrm>
              <a:off x="8221663" y="2482851"/>
              <a:ext cx="22225" cy="2149475"/>
            </a:xfrm>
            <a:custGeom>
              <a:avLst/>
              <a:gdLst>
                <a:gd name="T0" fmla="*/ 14 w 14"/>
                <a:gd name="T1" fmla="*/ 1354 h 1354"/>
                <a:gd name="T2" fmla="*/ 0 w 14"/>
                <a:gd name="T3" fmla="*/ 1351 h 1354"/>
                <a:gd name="T4" fmla="*/ 0 w 14"/>
                <a:gd name="T5" fmla="*/ 0 h 1354"/>
                <a:gd name="T6" fmla="*/ 14 w 14"/>
                <a:gd name="T7" fmla="*/ 7 h 1354"/>
                <a:gd name="T8" fmla="*/ 14 w 14"/>
                <a:gd name="T9" fmla="*/ 1354 h 1354"/>
              </a:gdLst>
              <a:ahLst/>
              <a:cxnLst>
                <a:cxn ang="0">
                  <a:pos x="T0" y="T1"/>
                </a:cxn>
                <a:cxn ang="0">
                  <a:pos x="T2" y="T3"/>
                </a:cxn>
                <a:cxn ang="0">
                  <a:pos x="T4" y="T5"/>
                </a:cxn>
                <a:cxn ang="0">
                  <a:pos x="T6" y="T7"/>
                </a:cxn>
                <a:cxn ang="0">
                  <a:pos x="T8" y="T9"/>
                </a:cxn>
              </a:cxnLst>
              <a:rect l="0" t="0" r="r" b="b"/>
              <a:pathLst>
                <a:path w="14" h="1354">
                  <a:moveTo>
                    <a:pt x="14" y="1354"/>
                  </a:moveTo>
                  <a:lnTo>
                    <a:pt x="0" y="1351"/>
                  </a:lnTo>
                  <a:lnTo>
                    <a:pt x="0" y="0"/>
                  </a:lnTo>
                  <a:lnTo>
                    <a:pt x="14" y="7"/>
                  </a:lnTo>
                  <a:lnTo>
                    <a:pt x="14"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5" name="Freeform 168">
              <a:extLst>
                <a:ext uri="{FF2B5EF4-FFF2-40B4-BE49-F238E27FC236}">
                  <a16:creationId xmlns:a16="http://schemas.microsoft.com/office/drawing/2014/main" xmlns="" id="{B5778317-CFB0-48C8-88ED-86B966E4895F}"/>
                </a:ext>
              </a:extLst>
            </p:cNvPr>
            <p:cNvSpPr>
              <a:spLocks/>
            </p:cNvSpPr>
            <p:nvPr/>
          </p:nvSpPr>
          <p:spPr bwMode="auto">
            <a:xfrm>
              <a:off x="8523288" y="2368551"/>
              <a:ext cx="19050" cy="2146300"/>
            </a:xfrm>
            <a:custGeom>
              <a:avLst/>
              <a:gdLst>
                <a:gd name="T0" fmla="*/ 0 w 12"/>
                <a:gd name="T1" fmla="*/ 1352 h 1352"/>
                <a:gd name="T2" fmla="*/ 12 w 12"/>
                <a:gd name="T3" fmla="*/ 1352 h 1352"/>
                <a:gd name="T4" fmla="*/ 12 w 12"/>
                <a:gd name="T5" fmla="*/ 0 h 1352"/>
                <a:gd name="T6" fmla="*/ 0 w 12"/>
                <a:gd name="T7" fmla="*/ 8 h 1352"/>
                <a:gd name="T8" fmla="*/ 0 w 12"/>
                <a:gd name="T9" fmla="*/ 1352 h 1352"/>
              </a:gdLst>
              <a:ahLst/>
              <a:cxnLst>
                <a:cxn ang="0">
                  <a:pos x="T0" y="T1"/>
                </a:cxn>
                <a:cxn ang="0">
                  <a:pos x="T2" y="T3"/>
                </a:cxn>
                <a:cxn ang="0">
                  <a:pos x="T4" y="T5"/>
                </a:cxn>
                <a:cxn ang="0">
                  <a:pos x="T6" y="T7"/>
                </a:cxn>
                <a:cxn ang="0">
                  <a:pos x="T8" y="T9"/>
                </a:cxn>
              </a:cxnLst>
              <a:rect l="0" t="0" r="r" b="b"/>
              <a:pathLst>
                <a:path w="12" h="1352">
                  <a:moveTo>
                    <a:pt x="0" y="1352"/>
                  </a:moveTo>
                  <a:lnTo>
                    <a:pt x="12" y="1352"/>
                  </a:lnTo>
                  <a:lnTo>
                    <a:pt x="12" y="0"/>
                  </a:lnTo>
                  <a:lnTo>
                    <a:pt x="0" y="8"/>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6" name="Freeform 169">
              <a:extLst>
                <a:ext uri="{FF2B5EF4-FFF2-40B4-BE49-F238E27FC236}">
                  <a16:creationId xmlns:a16="http://schemas.microsoft.com/office/drawing/2014/main" xmlns="" id="{92FC0B16-7C80-4FF2-8E6C-A931D1524112}"/>
                </a:ext>
              </a:extLst>
            </p:cNvPr>
            <p:cNvSpPr>
              <a:spLocks/>
            </p:cNvSpPr>
            <p:nvPr/>
          </p:nvSpPr>
          <p:spPr bwMode="auto">
            <a:xfrm>
              <a:off x="8489951" y="2387601"/>
              <a:ext cx="22225" cy="2146300"/>
            </a:xfrm>
            <a:custGeom>
              <a:avLst/>
              <a:gdLst>
                <a:gd name="T0" fmla="*/ 0 w 14"/>
                <a:gd name="T1" fmla="*/ 1352 h 1352"/>
                <a:gd name="T2" fmla="*/ 14 w 14"/>
                <a:gd name="T3" fmla="*/ 1352 h 1352"/>
                <a:gd name="T4" fmla="*/ 14 w 14"/>
                <a:gd name="T5" fmla="*/ 0 h 1352"/>
                <a:gd name="T6" fmla="*/ 0 w 14"/>
                <a:gd name="T7" fmla="*/ 7 h 1352"/>
                <a:gd name="T8" fmla="*/ 0 w 14"/>
                <a:gd name="T9" fmla="*/ 1352 h 1352"/>
              </a:gdLst>
              <a:ahLst/>
              <a:cxnLst>
                <a:cxn ang="0">
                  <a:pos x="T0" y="T1"/>
                </a:cxn>
                <a:cxn ang="0">
                  <a:pos x="T2" y="T3"/>
                </a:cxn>
                <a:cxn ang="0">
                  <a:pos x="T4" y="T5"/>
                </a:cxn>
                <a:cxn ang="0">
                  <a:pos x="T6" y="T7"/>
                </a:cxn>
                <a:cxn ang="0">
                  <a:pos x="T8" y="T9"/>
                </a:cxn>
              </a:cxnLst>
              <a:rect l="0" t="0" r="r" b="b"/>
              <a:pathLst>
                <a:path w="14" h="1352">
                  <a:moveTo>
                    <a:pt x="0" y="1352"/>
                  </a:moveTo>
                  <a:lnTo>
                    <a:pt x="14" y="1352"/>
                  </a:lnTo>
                  <a:lnTo>
                    <a:pt x="14" y="0"/>
                  </a:lnTo>
                  <a:lnTo>
                    <a:pt x="0" y="7"/>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7" name="Freeform 170">
              <a:extLst>
                <a:ext uri="{FF2B5EF4-FFF2-40B4-BE49-F238E27FC236}">
                  <a16:creationId xmlns:a16="http://schemas.microsoft.com/office/drawing/2014/main" xmlns="" id="{30584293-E312-4317-B1C6-88B502237CD2}"/>
                </a:ext>
              </a:extLst>
            </p:cNvPr>
            <p:cNvSpPr>
              <a:spLocks/>
            </p:cNvSpPr>
            <p:nvPr/>
          </p:nvSpPr>
          <p:spPr bwMode="auto">
            <a:xfrm>
              <a:off x="8459788" y="2406651"/>
              <a:ext cx="19050" cy="2146300"/>
            </a:xfrm>
            <a:custGeom>
              <a:avLst/>
              <a:gdLst>
                <a:gd name="T0" fmla="*/ 0 w 12"/>
                <a:gd name="T1" fmla="*/ 1352 h 1352"/>
                <a:gd name="T2" fmla="*/ 12 w 12"/>
                <a:gd name="T3" fmla="*/ 1352 h 1352"/>
                <a:gd name="T4" fmla="*/ 12 w 12"/>
                <a:gd name="T5" fmla="*/ 0 h 1352"/>
                <a:gd name="T6" fmla="*/ 0 w 12"/>
                <a:gd name="T7" fmla="*/ 7 h 1352"/>
                <a:gd name="T8" fmla="*/ 0 w 12"/>
                <a:gd name="T9" fmla="*/ 1352 h 1352"/>
              </a:gdLst>
              <a:ahLst/>
              <a:cxnLst>
                <a:cxn ang="0">
                  <a:pos x="T0" y="T1"/>
                </a:cxn>
                <a:cxn ang="0">
                  <a:pos x="T2" y="T3"/>
                </a:cxn>
                <a:cxn ang="0">
                  <a:pos x="T4" y="T5"/>
                </a:cxn>
                <a:cxn ang="0">
                  <a:pos x="T6" y="T7"/>
                </a:cxn>
                <a:cxn ang="0">
                  <a:pos x="T8" y="T9"/>
                </a:cxn>
              </a:cxnLst>
              <a:rect l="0" t="0" r="r" b="b"/>
              <a:pathLst>
                <a:path w="12" h="1352">
                  <a:moveTo>
                    <a:pt x="0" y="1352"/>
                  </a:moveTo>
                  <a:lnTo>
                    <a:pt x="12" y="1352"/>
                  </a:lnTo>
                  <a:lnTo>
                    <a:pt x="12" y="0"/>
                  </a:lnTo>
                  <a:lnTo>
                    <a:pt x="0" y="7"/>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8" name="Freeform 171">
              <a:extLst>
                <a:ext uri="{FF2B5EF4-FFF2-40B4-BE49-F238E27FC236}">
                  <a16:creationId xmlns:a16="http://schemas.microsoft.com/office/drawing/2014/main" xmlns="" id="{F774ADA9-117E-49C1-A8A3-A6E8F76E5945}"/>
                </a:ext>
              </a:extLst>
            </p:cNvPr>
            <p:cNvSpPr>
              <a:spLocks/>
            </p:cNvSpPr>
            <p:nvPr/>
          </p:nvSpPr>
          <p:spPr bwMode="auto">
            <a:xfrm>
              <a:off x="8424863" y="2425701"/>
              <a:ext cx="19050" cy="2146300"/>
            </a:xfrm>
            <a:custGeom>
              <a:avLst/>
              <a:gdLst>
                <a:gd name="T0" fmla="*/ 0 w 12"/>
                <a:gd name="T1" fmla="*/ 1352 h 1352"/>
                <a:gd name="T2" fmla="*/ 12 w 12"/>
                <a:gd name="T3" fmla="*/ 1352 h 1352"/>
                <a:gd name="T4" fmla="*/ 12 w 12"/>
                <a:gd name="T5" fmla="*/ 0 h 1352"/>
                <a:gd name="T6" fmla="*/ 0 w 12"/>
                <a:gd name="T7" fmla="*/ 7 h 1352"/>
                <a:gd name="T8" fmla="*/ 0 w 12"/>
                <a:gd name="T9" fmla="*/ 1352 h 1352"/>
              </a:gdLst>
              <a:ahLst/>
              <a:cxnLst>
                <a:cxn ang="0">
                  <a:pos x="T0" y="T1"/>
                </a:cxn>
                <a:cxn ang="0">
                  <a:pos x="T2" y="T3"/>
                </a:cxn>
                <a:cxn ang="0">
                  <a:pos x="T4" y="T5"/>
                </a:cxn>
                <a:cxn ang="0">
                  <a:pos x="T6" y="T7"/>
                </a:cxn>
                <a:cxn ang="0">
                  <a:pos x="T8" y="T9"/>
                </a:cxn>
              </a:cxnLst>
              <a:rect l="0" t="0" r="r" b="b"/>
              <a:pathLst>
                <a:path w="12" h="1352">
                  <a:moveTo>
                    <a:pt x="0" y="1352"/>
                  </a:moveTo>
                  <a:lnTo>
                    <a:pt x="12" y="1352"/>
                  </a:lnTo>
                  <a:lnTo>
                    <a:pt x="12" y="0"/>
                  </a:lnTo>
                  <a:lnTo>
                    <a:pt x="0" y="7"/>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9" name="Freeform 172">
              <a:extLst>
                <a:ext uri="{FF2B5EF4-FFF2-40B4-BE49-F238E27FC236}">
                  <a16:creationId xmlns:a16="http://schemas.microsoft.com/office/drawing/2014/main" xmlns="" id="{F6228B69-6D71-41A3-931B-7A9D9A31431E}"/>
                </a:ext>
              </a:extLst>
            </p:cNvPr>
            <p:cNvSpPr>
              <a:spLocks/>
            </p:cNvSpPr>
            <p:nvPr/>
          </p:nvSpPr>
          <p:spPr bwMode="auto">
            <a:xfrm>
              <a:off x="8391526" y="2444751"/>
              <a:ext cx="22225" cy="2146300"/>
            </a:xfrm>
            <a:custGeom>
              <a:avLst/>
              <a:gdLst>
                <a:gd name="T0" fmla="*/ 0 w 14"/>
                <a:gd name="T1" fmla="*/ 1352 h 1352"/>
                <a:gd name="T2" fmla="*/ 14 w 14"/>
                <a:gd name="T3" fmla="*/ 1352 h 1352"/>
                <a:gd name="T4" fmla="*/ 14 w 14"/>
                <a:gd name="T5" fmla="*/ 0 h 1352"/>
                <a:gd name="T6" fmla="*/ 0 w 14"/>
                <a:gd name="T7" fmla="*/ 7 h 1352"/>
                <a:gd name="T8" fmla="*/ 0 w 14"/>
                <a:gd name="T9" fmla="*/ 1352 h 1352"/>
              </a:gdLst>
              <a:ahLst/>
              <a:cxnLst>
                <a:cxn ang="0">
                  <a:pos x="T0" y="T1"/>
                </a:cxn>
                <a:cxn ang="0">
                  <a:pos x="T2" y="T3"/>
                </a:cxn>
                <a:cxn ang="0">
                  <a:pos x="T4" y="T5"/>
                </a:cxn>
                <a:cxn ang="0">
                  <a:pos x="T6" y="T7"/>
                </a:cxn>
                <a:cxn ang="0">
                  <a:pos x="T8" y="T9"/>
                </a:cxn>
              </a:cxnLst>
              <a:rect l="0" t="0" r="r" b="b"/>
              <a:pathLst>
                <a:path w="14" h="1352">
                  <a:moveTo>
                    <a:pt x="0" y="1352"/>
                  </a:moveTo>
                  <a:lnTo>
                    <a:pt x="14" y="1352"/>
                  </a:lnTo>
                  <a:lnTo>
                    <a:pt x="14" y="0"/>
                  </a:lnTo>
                  <a:lnTo>
                    <a:pt x="0" y="7"/>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0" name="Freeform 173">
              <a:extLst>
                <a:ext uri="{FF2B5EF4-FFF2-40B4-BE49-F238E27FC236}">
                  <a16:creationId xmlns:a16="http://schemas.microsoft.com/office/drawing/2014/main" xmlns="" id="{781823A9-A861-413F-9CE1-841F3D5AA73D}"/>
                </a:ext>
              </a:extLst>
            </p:cNvPr>
            <p:cNvSpPr>
              <a:spLocks/>
            </p:cNvSpPr>
            <p:nvPr/>
          </p:nvSpPr>
          <p:spPr bwMode="auto">
            <a:xfrm>
              <a:off x="8361363" y="2463801"/>
              <a:ext cx="19050" cy="2146300"/>
            </a:xfrm>
            <a:custGeom>
              <a:avLst/>
              <a:gdLst>
                <a:gd name="T0" fmla="*/ 0 w 12"/>
                <a:gd name="T1" fmla="*/ 1352 h 1352"/>
                <a:gd name="T2" fmla="*/ 12 w 12"/>
                <a:gd name="T3" fmla="*/ 1352 h 1352"/>
                <a:gd name="T4" fmla="*/ 12 w 12"/>
                <a:gd name="T5" fmla="*/ 0 h 1352"/>
                <a:gd name="T6" fmla="*/ 0 w 12"/>
                <a:gd name="T7" fmla="*/ 7 h 1352"/>
                <a:gd name="T8" fmla="*/ 0 w 12"/>
                <a:gd name="T9" fmla="*/ 1352 h 1352"/>
              </a:gdLst>
              <a:ahLst/>
              <a:cxnLst>
                <a:cxn ang="0">
                  <a:pos x="T0" y="T1"/>
                </a:cxn>
                <a:cxn ang="0">
                  <a:pos x="T2" y="T3"/>
                </a:cxn>
                <a:cxn ang="0">
                  <a:pos x="T4" y="T5"/>
                </a:cxn>
                <a:cxn ang="0">
                  <a:pos x="T6" y="T7"/>
                </a:cxn>
                <a:cxn ang="0">
                  <a:pos x="T8" y="T9"/>
                </a:cxn>
              </a:cxnLst>
              <a:rect l="0" t="0" r="r" b="b"/>
              <a:pathLst>
                <a:path w="12" h="1352">
                  <a:moveTo>
                    <a:pt x="0" y="1352"/>
                  </a:moveTo>
                  <a:lnTo>
                    <a:pt x="12" y="1352"/>
                  </a:lnTo>
                  <a:lnTo>
                    <a:pt x="12" y="0"/>
                  </a:lnTo>
                  <a:lnTo>
                    <a:pt x="0" y="7"/>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1" name="Freeform 174">
              <a:extLst>
                <a:ext uri="{FF2B5EF4-FFF2-40B4-BE49-F238E27FC236}">
                  <a16:creationId xmlns:a16="http://schemas.microsoft.com/office/drawing/2014/main" xmlns="" id="{52A464DC-8093-466B-8BC6-1B824EF2C82D}"/>
                </a:ext>
              </a:extLst>
            </p:cNvPr>
            <p:cNvSpPr>
              <a:spLocks/>
            </p:cNvSpPr>
            <p:nvPr/>
          </p:nvSpPr>
          <p:spPr bwMode="auto">
            <a:xfrm>
              <a:off x="8328026" y="2478088"/>
              <a:ext cx="19050" cy="2149475"/>
            </a:xfrm>
            <a:custGeom>
              <a:avLst/>
              <a:gdLst>
                <a:gd name="T0" fmla="*/ 0 w 12"/>
                <a:gd name="T1" fmla="*/ 1354 h 1354"/>
                <a:gd name="T2" fmla="*/ 12 w 12"/>
                <a:gd name="T3" fmla="*/ 1354 h 1354"/>
                <a:gd name="T4" fmla="*/ 12 w 12"/>
                <a:gd name="T5" fmla="*/ 0 h 1354"/>
                <a:gd name="T6" fmla="*/ 0 w 12"/>
                <a:gd name="T7" fmla="*/ 10 h 1354"/>
                <a:gd name="T8" fmla="*/ 0 w 12"/>
                <a:gd name="T9" fmla="*/ 1354 h 1354"/>
              </a:gdLst>
              <a:ahLst/>
              <a:cxnLst>
                <a:cxn ang="0">
                  <a:pos x="T0" y="T1"/>
                </a:cxn>
                <a:cxn ang="0">
                  <a:pos x="T2" y="T3"/>
                </a:cxn>
                <a:cxn ang="0">
                  <a:pos x="T4" y="T5"/>
                </a:cxn>
                <a:cxn ang="0">
                  <a:pos x="T6" y="T7"/>
                </a:cxn>
                <a:cxn ang="0">
                  <a:pos x="T8" y="T9"/>
                </a:cxn>
              </a:cxnLst>
              <a:rect l="0" t="0" r="r" b="b"/>
              <a:pathLst>
                <a:path w="12" h="1354">
                  <a:moveTo>
                    <a:pt x="0" y="1354"/>
                  </a:moveTo>
                  <a:lnTo>
                    <a:pt x="12" y="1354"/>
                  </a:lnTo>
                  <a:lnTo>
                    <a:pt x="12" y="0"/>
                  </a:lnTo>
                  <a:lnTo>
                    <a:pt x="0" y="10"/>
                  </a:lnTo>
                  <a:lnTo>
                    <a:pt x="0"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2" name="Freeform 175">
              <a:extLst>
                <a:ext uri="{FF2B5EF4-FFF2-40B4-BE49-F238E27FC236}">
                  <a16:creationId xmlns:a16="http://schemas.microsoft.com/office/drawing/2014/main" xmlns="" id="{35FD7801-D5B4-4DDD-B0E5-AC6245CF0473}"/>
                </a:ext>
              </a:extLst>
            </p:cNvPr>
            <p:cNvSpPr>
              <a:spLocks/>
            </p:cNvSpPr>
            <p:nvPr/>
          </p:nvSpPr>
          <p:spPr bwMode="auto">
            <a:xfrm>
              <a:off x="6359526" y="3998913"/>
              <a:ext cx="1889125" cy="1066800"/>
            </a:xfrm>
            <a:custGeom>
              <a:avLst/>
              <a:gdLst>
                <a:gd name="T0" fmla="*/ 0 w 1190"/>
                <a:gd name="T1" fmla="*/ 418 h 672"/>
                <a:gd name="T2" fmla="*/ 743 w 1190"/>
                <a:gd name="T3" fmla="*/ 0 h 672"/>
                <a:gd name="T4" fmla="*/ 1190 w 1190"/>
                <a:gd name="T5" fmla="*/ 252 h 672"/>
                <a:gd name="T6" fmla="*/ 449 w 1190"/>
                <a:gd name="T7" fmla="*/ 672 h 672"/>
                <a:gd name="T8" fmla="*/ 14 w 1190"/>
                <a:gd name="T9" fmla="*/ 425 h 672"/>
                <a:gd name="T10" fmla="*/ 0 w 1190"/>
                <a:gd name="T11" fmla="*/ 418 h 672"/>
              </a:gdLst>
              <a:ahLst/>
              <a:cxnLst>
                <a:cxn ang="0">
                  <a:pos x="T0" y="T1"/>
                </a:cxn>
                <a:cxn ang="0">
                  <a:pos x="T2" y="T3"/>
                </a:cxn>
                <a:cxn ang="0">
                  <a:pos x="T4" y="T5"/>
                </a:cxn>
                <a:cxn ang="0">
                  <a:pos x="T6" y="T7"/>
                </a:cxn>
                <a:cxn ang="0">
                  <a:pos x="T8" y="T9"/>
                </a:cxn>
                <a:cxn ang="0">
                  <a:pos x="T10" y="T11"/>
                </a:cxn>
              </a:cxnLst>
              <a:rect l="0" t="0" r="r" b="b"/>
              <a:pathLst>
                <a:path w="1190" h="672">
                  <a:moveTo>
                    <a:pt x="0" y="418"/>
                  </a:moveTo>
                  <a:lnTo>
                    <a:pt x="743" y="0"/>
                  </a:lnTo>
                  <a:lnTo>
                    <a:pt x="1190" y="252"/>
                  </a:lnTo>
                  <a:lnTo>
                    <a:pt x="449" y="672"/>
                  </a:lnTo>
                  <a:lnTo>
                    <a:pt x="14" y="425"/>
                  </a:lnTo>
                  <a:lnTo>
                    <a:pt x="0" y="41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3" name="Freeform 176">
              <a:extLst>
                <a:ext uri="{FF2B5EF4-FFF2-40B4-BE49-F238E27FC236}">
                  <a16:creationId xmlns:a16="http://schemas.microsoft.com/office/drawing/2014/main" xmlns="" id="{879DEB3E-D7A1-418E-AAF2-CF887CE50D48}"/>
                </a:ext>
              </a:extLst>
            </p:cNvPr>
            <p:cNvSpPr>
              <a:spLocks/>
            </p:cNvSpPr>
            <p:nvPr/>
          </p:nvSpPr>
          <p:spPr bwMode="auto">
            <a:xfrm>
              <a:off x="6359526" y="3998913"/>
              <a:ext cx="1889125" cy="1066800"/>
            </a:xfrm>
            <a:custGeom>
              <a:avLst/>
              <a:gdLst>
                <a:gd name="T0" fmla="*/ 0 w 1190"/>
                <a:gd name="T1" fmla="*/ 418 h 672"/>
                <a:gd name="T2" fmla="*/ 743 w 1190"/>
                <a:gd name="T3" fmla="*/ 0 h 672"/>
                <a:gd name="T4" fmla="*/ 1190 w 1190"/>
                <a:gd name="T5" fmla="*/ 252 h 672"/>
                <a:gd name="T6" fmla="*/ 449 w 1190"/>
                <a:gd name="T7" fmla="*/ 672 h 672"/>
                <a:gd name="T8" fmla="*/ 14 w 1190"/>
                <a:gd name="T9" fmla="*/ 425 h 672"/>
                <a:gd name="T10" fmla="*/ 0 w 1190"/>
                <a:gd name="T11" fmla="*/ 418 h 672"/>
              </a:gdLst>
              <a:ahLst/>
              <a:cxnLst>
                <a:cxn ang="0">
                  <a:pos x="T0" y="T1"/>
                </a:cxn>
                <a:cxn ang="0">
                  <a:pos x="T2" y="T3"/>
                </a:cxn>
                <a:cxn ang="0">
                  <a:pos x="T4" y="T5"/>
                </a:cxn>
                <a:cxn ang="0">
                  <a:pos x="T6" y="T7"/>
                </a:cxn>
                <a:cxn ang="0">
                  <a:pos x="T8" y="T9"/>
                </a:cxn>
                <a:cxn ang="0">
                  <a:pos x="T10" y="T11"/>
                </a:cxn>
              </a:cxnLst>
              <a:rect l="0" t="0" r="r" b="b"/>
              <a:pathLst>
                <a:path w="1190" h="672">
                  <a:moveTo>
                    <a:pt x="0" y="418"/>
                  </a:moveTo>
                  <a:lnTo>
                    <a:pt x="743" y="0"/>
                  </a:lnTo>
                  <a:lnTo>
                    <a:pt x="1190" y="252"/>
                  </a:lnTo>
                  <a:lnTo>
                    <a:pt x="449" y="672"/>
                  </a:lnTo>
                  <a:lnTo>
                    <a:pt x="14" y="425"/>
                  </a:lnTo>
                  <a:lnTo>
                    <a:pt x="0"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4" name="Rectangle 177">
              <a:extLst>
                <a:ext uri="{FF2B5EF4-FFF2-40B4-BE49-F238E27FC236}">
                  <a16:creationId xmlns:a16="http://schemas.microsoft.com/office/drawing/2014/main" xmlns="" id="{9D5120F3-21AA-41DD-9246-2323A971B8C2}"/>
                </a:ext>
              </a:extLst>
            </p:cNvPr>
            <p:cNvSpPr>
              <a:spLocks noChangeArrowheads="1"/>
            </p:cNvSpPr>
            <p:nvPr/>
          </p:nvSpPr>
          <p:spPr bwMode="auto">
            <a:xfrm>
              <a:off x="6532563" y="4583113"/>
              <a:ext cx="11113" cy="79375"/>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5" name="Oval 178">
              <a:extLst>
                <a:ext uri="{FF2B5EF4-FFF2-40B4-BE49-F238E27FC236}">
                  <a16:creationId xmlns:a16="http://schemas.microsoft.com/office/drawing/2014/main" xmlns="" id="{A0D47A9E-83D2-4FF2-B817-8B94ED6012FC}"/>
                </a:ext>
              </a:extLst>
            </p:cNvPr>
            <p:cNvSpPr>
              <a:spLocks noChangeArrowheads="1"/>
            </p:cNvSpPr>
            <p:nvPr/>
          </p:nvSpPr>
          <p:spPr bwMode="auto">
            <a:xfrm>
              <a:off x="6477001" y="4473576"/>
              <a:ext cx="123825" cy="123825"/>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6" name="Freeform 179">
              <a:extLst>
                <a:ext uri="{FF2B5EF4-FFF2-40B4-BE49-F238E27FC236}">
                  <a16:creationId xmlns:a16="http://schemas.microsoft.com/office/drawing/2014/main" xmlns="" id="{780C50F6-DD1E-440B-BAD6-2598BE3AB906}"/>
                </a:ext>
              </a:extLst>
            </p:cNvPr>
            <p:cNvSpPr>
              <a:spLocks/>
            </p:cNvSpPr>
            <p:nvPr/>
          </p:nvSpPr>
          <p:spPr bwMode="auto">
            <a:xfrm>
              <a:off x="6611938" y="4325938"/>
              <a:ext cx="833438" cy="495300"/>
            </a:xfrm>
            <a:custGeom>
              <a:avLst/>
              <a:gdLst>
                <a:gd name="T0" fmla="*/ 0 w 525"/>
                <a:gd name="T1" fmla="*/ 148 h 312"/>
                <a:gd name="T2" fmla="*/ 242 w 525"/>
                <a:gd name="T3" fmla="*/ 0 h 312"/>
                <a:gd name="T4" fmla="*/ 525 w 525"/>
                <a:gd name="T5" fmla="*/ 167 h 312"/>
                <a:gd name="T6" fmla="*/ 280 w 525"/>
                <a:gd name="T7" fmla="*/ 312 h 312"/>
                <a:gd name="T8" fmla="*/ 0 w 525"/>
                <a:gd name="T9" fmla="*/ 148 h 312"/>
              </a:gdLst>
              <a:ahLst/>
              <a:cxnLst>
                <a:cxn ang="0">
                  <a:pos x="T0" y="T1"/>
                </a:cxn>
                <a:cxn ang="0">
                  <a:pos x="T2" y="T3"/>
                </a:cxn>
                <a:cxn ang="0">
                  <a:pos x="T4" y="T5"/>
                </a:cxn>
                <a:cxn ang="0">
                  <a:pos x="T6" y="T7"/>
                </a:cxn>
                <a:cxn ang="0">
                  <a:pos x="T8" y="T9"/>
                </a:cxn>
              </a:cxnLst>
              <a:rect l="0" t="0" r="r" b="b"/>
              <a:pathLst>
                <a:path w="525" h="312">
                  <a:moveTo>
                    <a:pt x="0" y="148"/>
                  </a:moveTo>
                  <a:lnTo>
                    <a:pt x="242" y="0"/>
                  </a:lnTo>
                  <a:lnTo>
                    <a:pt x="525" y="167"/>
                  </a:lnTo>
                  <a:lnTo>
                    <a:pt x="280" y="312"/>
                  </a:lnTo>
                  <a:lnTo>
                    <a:pt x="0" y="14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7" name="Freeform 180">
              <a:extLst>
                <a:ext uri="{FF2B5EF4-FFF2-40B4-BE49-F238E27FC236}">
                  <a16:creationId xmlns:a16="http://schemas.microsoft.com/office/drawing/2014/main" xmlns="" id="{C83FA498-7A28-49A7-A776-87D45A7EC049}"/>
                </a:ext>
              </a:extLst>
            </p:cNvPr>
            <p:cNvSpPr>
              <a:spLocks/>
            </p:cNvSpPr>
            <p:nvPr/>
          </p:nvSpPr>
          <p:spPr bwMode="auto">
            <a:xfrm>
              <a:off x="6611938" y="4325938"/>
              <a:ext cx="833438" cy="495300"/>
            </a:xfrm>
            <a:custGeom>
              <a:avLst/>
              <a:gdLst>
                <a:gd name="T0" fmla="*/ 0 w 525"/>
                <a:gd name="T1" fmla="*/ 148 h 312"/>
                <a:gd name="T2" fmla="*/ 242 w 525"/>
                <a:gd name="T3" fmla="*/ 0 h 312"/>
                <a:gd name="T4" fmla="*/ 525 w 525"/>
                <a:gd name="T5" fmla="*/ 167 h 312"/>
                <a:gd name="T6" fmla="*/ 280 w 525"/>
                <a:gd name="T7" fmla="*/ 312 h 312"/>
                <a:gd name="T8" fmla="*/ 0 w 525"/>
                <a:gd name="T9" fmla="*/ 148 h 312"/>
              </a:gdLst>
              <a:ahLst/>
              <a:cxnLst>
                <a:cxn ang="0">
                  <a:pos x="T0" y="T1"/>
                </a:cxn>
                <a:cxn ang="0">
                  <a:pos x="T2" y="T3"/>
                </a:cxn>
                <a:cxn ang="0">
                  <a:pos x="T4" y="T5"/>
                </a:cxn>
                <a:cxn ang="0">
                  <a:pos x="T6" y="T7"/>
                </a:cxn>
                <a:cxn ang="0">
                  <a:pos x="T8" y="T9"/>
                </a:cxn>
              </a:cxnLst>
              <a:rect l="0" t="0" r="r" b="b"/>
              <a:pathLst>
                <a:path w="525" h="312">
                  <a:moveTo>
                    <a:pt x="0" y="148"/>
                  </a:moveTo>
                  <a:lnTo>
                    <a:pt x="242" y="0"/>
                  </a:lnTo>
                  <a:lnTo>
                    <a:pt x="525" y="167"/>
                  </a:lnTo>
                  <a:lnTo>
                    <a:pt x="280" y="312"/>
                  </a:lnTo>
                  <a:lnTo>
                    <a:pt x="0"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8" name="Freeform 181">
              <a:extLst>
                <a:ext uri="{FF2B5EF4-FFF2-40B4-BE49-F238E27FC236}">
                  <a16:creationId xmlns:a16="http://schemas.microsoft.com/office/drawing/2014/main" xmlns="" id="{1E6FCB19-C5B3-43E2-ADD8-87B71EE731CB}"/>
                </a:ext>
              </a:extLst>
            </p:cNvPr>
            <p:cNvSpPr>
              <a:spLocks/>
            </p:cNvSpPr>
            <p:nvPr/>
          </p:nvSpPr>
          <p:spPr bwMode="auto">
            <a:xfrm>
              <a:off x="6611938" y="4560888"/>
              <a:ext cx="444500" cy="425450"/>
            </a:xfrm>
            <a:custGeom>
              <a:avLst/>
              <a:gdLst>
                <a:gd name="T0" fmla="*/ 0 w 280"/>
                <a:gd name="T1" fmla="*/ 109 h 268"/>
                <a:gd name="T2" fmla="*/ 280 w 280"/>
                <a:gd name="T3" fmla="*/ 268 h 268"/>
                <a:gd name="T4" fmla="*/ 280 w 280"/>
                <a:gd name="T5" fmla="*/ 164 h 268"/>
                <a:gd name="T6" fmla="*/ 0 w 280"/>
                <a:gd name="T7" fmla="*/ 0 h 268"/>
                <a:gd name="T8" fmla="*/ 0 w 280"/>
                <a:gd name="T9" fmla="*/ 109 h 268"/>
              </a:gdLst>
              <a:ahLst/>
              <a:cxnLst>
                <a:cxn ang="0">
                  <a:pos x="T0" y="T1"/>
                </a:cxn>
                <a:cxn ang="0">
                  <a:pos x="T2" y="T3"/>
                </a:cxn>
                <a:cxn ang="0">
                  <a:pos x="T4" y="T5"/>
                </a:cxn>
                <a:cxn ang="0">
                  <a:pos x="T6" y="T7"/>
                </a:cxn>
                <a:cxn ang="0">
                  <a:pos x="T8" y="T9"/>
                </a:cxn>
              </a:cxnLst>
              <a:rect l="0" t="0" r="r" b="b"/>
              <a:pathLst>
                <a:path w="280" h="268">
                  <a:moveTo>
                    <a:pt x="0" y="109"/>
                  </a:moveTo>
                  <a:lnTo>
                    <a:pt x="280" y="268"/>
                  </a:lnTo>
                  <a:lnTo>
                    <a:pt x="280" y="164"/>
                  </a:lnTo>
                  <a:lnTo>
                    <a:pt x="0" y="0"/>
                  </a:lnTo>
                  <a:lnTo>
                    <a:pt x="0" y="109"/>
                  </a:lnTo>
                  <a:close/>
                </a:path>
              </a:pathLst>
            </a:custGeom>
            <a:solidFill>
              <a:srgbClr val="779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9" name="Freeform 182">
              <a:extLst>
                <a:ext uri="{FF2B5EF4-FFF2-40B4-BE49-F238E27FC236}">
                  <a16:creationId xmlns:a16="http://schemas.microsoft.com/office/drawing/2014/main" xmlns="" id="{45E6FA0D-1CB0-4F1F-85C6-50050D2A6275}"/>
                </a:ext>
              </a:extLst>
            </p:cNvPr>
            <p:cNvSpPr>
              <a:spLocks/>
            </p:cNvSpPr>
            <p:nvPr/>
          </p:nvSpPr>
          <p:spPr bwMode="auto">
            <a:xfrm>
              <a:off x="7056438" y="4591051"/>
              <a:ext cx="388938" cy="395288"/>
            </a:xfrm>
            <a:custGeom>
              <a:avLst/>
              <a:gdLst>
                <a:gd name="T0" fmla="*/ 0 w 245"/>
                <a:gd name="T1" fmla="*/ 145 h 249"/>
                <a:gd name="T2" fmla="*/ 245 w 245"/>
                <a:gd name="T3" fmla="*/ 0 h 249"/>
                <a:gd name="T4" fmla="*/ 245 w 245"/>
                <a:gd name="T5" fmla="*/ 109 h 249"/>
                <a:gd name="T6" fmla="*/ 0 w 245"/>
                <a:gd name="T7" fmla="*/ 249 h 249"/>
                <a:gd name="T8" fmla="*/ 0 w 245"/>
                <a:gd name="T9" fmla="*/ 145 h 249"/>
              </a:gdLst>
              <a:ahLst/>
              <a:cxnLst>
                <a:cxn ang="0">
                  <a:pos x="T0" y="T1"/>
                </a:cxn>
                <a:cxn ang="0">
                  <a:pos x="T2" y="T3"/>
                </a:cxn>
                <a:cxn ang="0">
                  <a:pos x="T4" y="T5"/>
                </a:cxn>
                <a:cxn ang="0">
                  <a:pos x="T6" y="T7"/>
                </a:cxn>
                <a:cxn ang="0">
                  <a:pos x="T8" y="T9"/>
                </a:cxn>
              </a:cxnLst>
              <a:rect l="0" t="0" r="r" b="b"/>
              <a:pathLst>
                <a:path w="245" h="249">
                  <a:moveTo>
                    <a:pt x="0" y="145"/>
                  </a:moveTo>
                  <a:lnTo>
                    <a:pt x="245" y="0"/>
                  </a:lnTo>
                  <a:lnTo>
                    <a:pt x="245" y="109"/>
                  </a:lnTo>
                  <a:lnTo>
                    <a:pt x="0" y="249"/>
                  </a:lnTo>
                  <a:lnTo>
                    <a:pt x="0" y="145"/>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0" name="Freeform 183">
              <a:extLst>
                <a:ext uri="{FF2B5EF4-FFF2-40B4-BE49-F238E27FC236}">
                  <a16:creationId xmlns:a16="http://schemas.microsoft.com/office/drawing/2014/main" xmlns="" id="{54E3FD12-6653-4104-BF8B-DFA07EAC2660}"/>
                </a:ext>
              </a:extLst>
            </p:cNvPr>
            <p:cNvSpPr>
              <a:spLocks/>
            </p:cNvSpPr>
            <p:nvPr/>
          </p:nvSpPr>
          <p:spPr bwMode="auto">
            <a:xfrm>
              <a:off x="6661151" y="2701926"/>
              <a:ext cx="395288" cy="2084388"/>
            </a:xfrm>
            <a:custGeom>
              <a:avLst/>
              <a:gdLst>
                <a:gd name="T0" fmla="*/ 2 w 249"/>
                <a:gd name="T1" fmla="*/ 1171 h 1313"/>
                <a:gd name="T2" fmla="*/ 249 w 249"/>
                <a:gd name="T3" fmla="*/ 1313 h 1313"/>
                <a:gd name="T4" fmla="*/ 249 w 249"/>
                <a:gd name="T5" fmla="*/ 142 h 1313"/>
                <a:gd name="T6" fmla="*/ 0 w 249"/>
                <a:gd name="T7" fmla="*/ 0 h 1313"/>
                <a:gd name="T8" fmla="*/ 2 w 249"/>
                <a:gd name="T9" fmla="*/ 1171 h 1313"/>
              </a:gdLst>
              <a:ahLst/>
              <a:cxnLst>
                <a:cxn ang="0">
                  <a:pos x="T0" y="T1"/>
                </a:cxn>
                <a:cxn ang="0">
                  <a:pos x="T2" y="T3"/>
                </a:cxn>
                <a:cxn ang="0">
                  <a:pos x="T4" y="T5"/>
                </a:cxn>
                <a:cxn ang="0">
                  <a:pos x="T6" y="T7"/>
                </a:cxn>
                <a:cxn ang="0">
                  <a:pos x="T8" y="T9"/>
                </a:cxn>
              </a:cxnLst>
              <a:rect l="0" t="0" r="r" b="b"/>
              <a:pathLst>
                <a:path w="249" h="1313">
                  <a:moveTo>
                    <a:pt x="2" y="1171"/>
                  </a:moveTo>
                  <a:lnTo>
                    <a:pt x="249" y="1313"/>
                  </a:lnTo>
                  <a:lnTo>
                    <a:pt x="249" y="142"/>
                  </a:lnTo>
                  <a:lnTo>
                    <a:pt x="0" y="0"/>
                  </a:lnTo>
                  <a:lnTo>
                    <a:pt x="2" y="117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1" name="Freeform 184">
              <a:extLst>
                <a:ext uri="{FF2B5EF4-FFF2-40B4-BE49-F238E27FC236}">
                  <a16:creationId xmlns:a16="http://schemas.microsoft.com/office/drawing/2014/main" xmlns="" id="{5EFEBA0A-14B1-4A6D-A425-3FB9F8166E7D}"/>
                </a:ext>
              </a:extLst>
            </p:cNvPr>
            <p:cNvSpPr>
              <a:spLocks/>
            </p:cNvSpPr>
            <p:nvPr/>
          </p:nvSpPr>
          <p:spPr bwMode="auto">
            <a:xfrm>
              <a:off x="7056438" y="2738438"/>
              <a:ext cx="331788" cy="2047875"/>
            </a:xfrm>
            <a:custGeom>
              <a:avLst/>
              <a:gdLst>
                <a:gd name="T0" fmla="*/ 0 w 209"/>
                <a:gd name="T1" fmla="*/ 119 h 1290"/>
                <a:gd name="T2" fmla="*/ 209 w 209"/>
                <a:gd name="T3" fmla="*/ 0 h 1290"/>
                <a:gd name="T4" fmla="*/ 209 w 209"/>
                <a:gd name="T5" fmla="*/ 1169 h 1290"/>
                <a:gd name="T6" fmla="*/ 0 w 209"/>
                <a:gd name="T7" fmla="*/ 1290 h 1290"/>
                <a:gd name="T8" fmla="*/ 0 w 209"/>
                <a:gd name="T9" fmla="*/ 119 h 1290"/>
              </a:gdLst>
              <a:ahLst/>
              <a:cxnLst>
                <a:cxn ang="0">
                  <a:pos x="T0" y="T1"/>
                </a:cxn>
                <a:cxn ang="0">
                  <a:pos x="T2" y="T3"/>
                </a:cxn>
                <a:cxn ang="0">
                  <a:pos x="T4" y="T5"/>
                </a:cxn>
                <a:cxn ang="0">
                  <a:pos x="T6" y="T7"/>
                </a:cxn>
                <a:cxn ang="0">
                  <a:pos x="T8" y="T9"/>
                </a:cxn>
              </a:cxnLst>
              <a:rect l="0" t="0" r="r" b="b"/>
              <a:pathLst>
                <a:path w="209" h="1290">
                  <a:moveTo>
                    <a:pt x="0" y="119"/>
                  </a:moveTo>
                  <a:lnTo>
                    <a:pt x="209" y="0"/>
                  </a:lnTo>
                  <a:lnTo>
                    <a:pt x="209" y="1169"/>
                  </a:lnTo>
                  <a:lnTo>
                    <a:pt x="0" y="1290"/>
                  </a:lnTo>
                  <a:lnTo>
                    <a:pt x="0" y="119"/>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2" name="Freeform 185">
              <a:extLst>
                <a:ext uri="{FF2B5EF4-FFF2-40B4-BE49-F238E27FC236}">
                  <a16:creationId xmlns:a16="http://schemas.microsoft.com/office/drawing/2014/main" xmlns="" id="{E93106B1-CDD0-4D3D-B8D2-6F71507F7657}"/>
                </a:ext>
              </a:extLst>
            </p:cNvPr>
            <p:cNvSpPr>
              <a:spLocks/>
            </p:cNvSpPr>
            <p:nvPr/>
          </p:nvSpPr>
          <p:spPr bwMode="auto">
            <a:xfrm>
              <a:off x="7056438" y="2738438"/>
              <a:ext cx="331788" cy="2047875"/>
            </a:xfrm>
            <a:custGeom>
              <a:avLst/>
              <a:gdLst>
                <a:gd name="T0" fmla="*/ 0 w 209"/>
                <a:gd name="T1" fmla="*/ 119 h 1290"/>
                <a:gd name="T2" fmla="*/ 209 w 209"/>
                <a:gd name="T3" fmla="*/ 0 h 1290"/>
                <a:gd name="T4" fmla="*/ 209 w 209"/>
                <a:gd name="T5" fmla="*/ 1169 h 1290"/>
                <a:gd name="T6" fmla="*/ 0 w 209"/>
                <a:gd name="T7" fmla="*/ 1290 h 1290"/>
                <a:gd name="T8" fmla="*/ 0 w 209"/>
                <a:gd name="T9" fmla="*/ 119 h 1290"/>
              </a:gdLst>
              <a:ahLst/>
              <a:cxnLst>
                <a:cxn ang="0">
                  <a:pos x="T0" y="T1"/>
                </a:cxn>
                <a:cxn ang="0">
                  <a:pos x="T2" y="T3"/>
                </a:cxn>
                <a:cxn ang="0">
                  <a:pos x="T4" y="T5"/>
                </a:cxn>
                <a:cxn ang="0">
                  <a:pos x="T6" y="T7"/>
                </a:cxn>
                <a:cxn ang="0">
                  <a:pos x="T8" y="T9"/>
                </a:cxn>
              </a:cxnLst>
              <a:rect l="0" t="0" r="r" b="b"/>
              <a:pathLst>
                <a:path w="209" h="1290">
                  <a:moveTo>
                    <a:pt x="0" y="119"/>
                  </a:moveTo>
                  <a:lnTo>
                    <a:pt x="209" y="0"/>
                  </a:lnTo>
                  <a:lnTo>
                    <a:pt x="209" y="1169"/>
                  </a:lnTo>
                  <a:lnTo>
                    <a:pt x="0" y="1290"/>
                  </a:lnTo>
                  <a:lnTo>
                    <a:pt x="0"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3" name="Freeform 186">
              <a:extLst>
                <a:ext uri="{FF2B5EF4-FFF2-40B4-BE49-F238E27FC236}">
                  <a16:creationId xmlns:a16="http://schemas.microsoft.com/office/drawing/2014/main" xmlns="" id="{0A282C73-B930-48BD-B39E-AAE6156F1B46}"/>
                </a:ext>
              </a:extLst>
            </p:cNvPr>
            <p:cNvSpPr>
              <a:spLocks/>
            </p:cNvSpPr>
            <p:nvPr/>
          </p:nvSpPr>
          <p:spPr bwMode="auto">
            <a:xfrm>
              <a:off x="6661151" y="2516188"/>
              <a:ext cx="727075" cy="411163"/>
            </a:xfrm>
            <a:custGeom>
              <a:avLst/>
              <a:gdLst>
                <a:gd name="T0" fmla="*/ 0 w 458"/>
                <a:gd name="T1" fmla="*/ 117 h 259"/>
                <a:gd name="T2" fmla="*/ 209 w 458"/>
                <a:gd name="T3" fmla="*/ 0 h 259"/>
                <a:gd name="T4" fmla="*/ 458 w 458"/>
                <a:gd name="T5" fmla="*/ 140 h 259"/>
                <a:gd name="T6" fmla="*/ 249 w 458"/>
                <a:gd name="T7" fmla="*/ 259 h 259"/>
                <a:gd name="T8" fmla="*/ 14 w 458"/>
                <a:gd name="T9" fmla="*/ 124 h 259"/>
                <a:gd name="T10" fmla="*/ 0 w 458"/>
                <a:gd name="T11" fmla="*/ 117 h 259"/>
              </a:gdLst>
              <a:ahLst/>
              <a:cxnLst>
                <a:cxn ang="0">
                  <a:pos x="T0" y="T1"/>
                </a:cxn>
                <a:cxn ang="0">
                  <a:pos x="T2" y="T3"/>
                </a:cxn>
                <a:cxn ang="0">
                  <a:pos x="T4" y="T5"/>
                </a:cxn>
                <a:cxn ang="0">
                  <a:pos x="T6" y="T7"/>
                </a:cxn>
                <a:cxn ang="0">
                  <a:pos x="T8" y="T9"/>
                </a:cxn>
                <a:cxn ang="0">
                  <a:pos x="T10" y="T11"/>
                </a:cxn>
              </a:cxnLst>
              <a:rect l="0" t="0" r="r" b="b"/>
              <a:pathLst>
                <a:path w="458" h="259">
                  <a:moveTo>
                    <a:pt x="0" y="117"/>
                  </a:moveTo>
                  <a:lnTo>
                    <a:pt x="209" y="0"/>
                  </a:lnTo>
                  <a:lnTo>
                    <a:pt x="458" y="140"/>
                  </a:lnTo>
                  <a:lnTo>
                    <a:pt x="249" y="259"/>
                  </a:lnTo>
                  <a:lnTo>
                    <a:pt x="14" y="124"/>
                  </a:lnTo>
                  <a:lnTo>
                    <a:pt x="0" y="11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4" name="Freeform 187">
              <a:extLst>
                <a:ext uri="{FF2B5EF4-FFF2-40B4-BE49-F238E27FC236}">
                  <a16:creationId xmlns:a16="http://schemas.microsoft.com/office/drawing/2014/main" xmlns="" id="{4EBCF3EF-2E41-4844-BB03-BCBC7D319828}"/>
                </a:ext>
              </a:extLst>
            </p:cNvPr>
            <p:cNvSpPr>
              <a:spLocks/>
            </p:cNvSpPr>
            <p:nvPr/>
          </p:nvSpPr>
          <p:spPr bwMode="auto">
            <a:xfrm>
              <a:off x="6699251" y="2773363"/>
              <a:ext cx="131763" cy="263525"/>
            </a:xfrm>
            <a:custGeom>
              <a:avLst/>
              <a:gdLst>
                <a:gd name="T0" fmla="*/ 83 w 83"/>
                <a:gd name="T1" fmla="*/ 166 h 166"/>
                <a:gd name="T2" fmla="*/ 0 w 83"/>
                <a:gd name="T3" fmla="*/ 118 h 166"/>
                <a:gd name="T4" fmla="*/ 0 w 83"/>
                <a:gd name="T5" fmla="*/ 0 h 166"/>
                <a:gd name="T6" fmla="*/ 83 w 83"/>
                <a:gd name="T7" fmla="*/ 47 h 166"/>
                <a:gd name="T8" fmla="*/ 83 w 83"/>
                <a:gd name="T9" fmla="*/ 166 h 166"/>
              </a:gdLst>
              <a:ahLst/>
              <a:cxnLst>
                <a:cxn ang="0">
                  <a:pos x="T0" y="T1"/>
                </a:cxn>
                <a:cxn ang="0">
                  <a:pos x="T2" y="T3"/>
                </a:cxn>
                <a:cxn ang="0">
                  <a:pos x="T4" y="T5"/>
                </a:cxn>
                <a:cxn ang="0">
                  <a:pos x="T6" y="T7"/>
                </a:cxn>
                <a:cxn ang="0">
                  <a:pos x="T8" y="T9"/>
                </a:cxn>
              </a:cxnLst>
              <a:rect l="0" t="0" r="r" b="b"/>
              <a:pathLst>
                <a:path w="83" h="166">
                  <a:moveTo>
                    <a:pt x="83" y="166"/>
                  </a:moveTo>
                  <a:lnTo>
                    <a:pt x="0" y="118"/>
                  </a:lnTo>
                  <a:lnTo>
                    <a:pt x="0" y="0"/>
                  </a:lnTo>
                  <a:lnTo>
                    <a:pt x="83" y="47"/>
                  </a:lnTo>
                  <a:lnTo>
                    <a:pt x="83"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5" name="Freeform 188">
              <a:extLst>
                <a:ext uri="{FF2B5EF4-FFF2-40B4-BE49-F238E27FC236}">
                  <a16:creationId xmlns:a16="http://schemas.microsoft.com/office/drawing/2014/main" xmlns="" id="{D15A5178-D2E9-4973-BA42-C1ADB8E94EC1}"/>
                </a:ext>
              </a:extLst>
            </p:cNvPr>
            <p:cNvSpPr>
              <a:spLocks/>
            </p:cNvSpPr>
            <p:nvPr/>
          </p:nvSpPr>
          <p:spPr bwMode="auto">
            <a:xfrm>
              <a:off x="6699251" y="2773363"/>
              <a:ext cx="19050" cy="187325"/>
            </a:xfrm>
            <a:custGeom>
              <a:avLst/>
              <a:gdLst>
                <a:gd name="T0" fmla="*/ 12 w 12"/>
                <a:gd name="T1" fmla="*/ 111 h 118"/>
                <a:gd name="T2" fmla="*/ 0 w 12"/>
                <a:gd name="T3" fmla="*/ 118 h 118"/>
                <a:gd name="T4" fmla="*/ 0 w 12"/>
                <a:gd name="T5" fmla="*/ 0 h 118"/>
                <a:gd name="T6" fmla="*/ 12 w 12"/>
                <a:gd name="T7" fmla="*/ 7 h 118"/>
                <a:gd name="T8" fmla="*/ 12 w 12"/>
                <a:gd name="T9" fmla="*/ 111 h 118"/>
              </a:gdLst>
              <a:ahLst/>
              <a:cxnLst>
                <a:cxn ang="0">
                  <a:pos x="T0" y="T1"/>
                </a:cxn>
                <a:cxn ang="0">
                  <a:pos x="T2" y="T3"/>
                </a:cxn>
                <a:cxn ang="0">
                  <a:pos x="T4" y="T5"/>
                </a:cxn>
                <a:cxn ang="0">
                  <a:pos x="T6" y="T7"/>
                </a:cxn>
                <a:cxn ang="0">
                  <a:pos x="T8" y="T9"/>
                </a:cxn>
              </a:cxnLst>
              <a:rect l="0" t="0" r="r" b="b"/>
              <a:pathLst>
                <a:path w="12" h="118">
                  <a:moveTo>
                    <a:pt x="12" y="111"/>
                  </a:moveTo>
                  <a:lnTo>
                    <a:pt x="0" y="118"/>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6" name="Freeform 189">
              <a:extLst>
                <a:ext uri="{FF2B5EF4-FFF2-40B4-BE49-F238E27FC236}">
                  <a16:creationId xmlns:a16="http://schemas.microsoft.com/office/drawing/2014/main" xmlns="" id="{F138B219-4510-4B70-9730-D83F5D28A821}"/>
                </a:ext>
              </a:extLst>
            </p:cNvPr>
            <p:cNvSpPr>
              <a:spLocks/>
            </p:cNvSpPr>
            <p:nvPr/>
          </p:nvSpPr>
          <p:spPr bwMode="auto">
            <a:xfrm>
              <a:off x="6699251" y="3006726"/>
              <a:ext cx="131763" cy="263525"/>
            </a:xfrm>
            <a:custGeom>
              <a:avLst/>
              <a:gdLst>
                <a:gd name="T0" fmla="*/ 83 w 83"/>
                <a:gd name="T1" fmla="*/ 166 h 166"/>
                <a:gd name="T2" fmla="*/ 0 w 83"/>
                <a:gd name="T3" fmla="*/ 119 h 166"/>
                <a:gd name="T4" fmla="*/ 0 w 83"/>
                <a:gd name="T5" fmla="*/ 0 h 166"/>
                <a:gd name="T6" fmla="*/ 83 w 83"/>
                <a:gd name="T7" fmla="*/ 45 h 166"/>
                <a:gd name="T8" fmla="*/ 83 w 83"/>
                <a:gd name="T9" fmla="*/ 166 h 166"/>
              </a:gdLst>
              <a:ahLst/>
              <a:cxnLst>
                <a:cxn ang="0">
                  <a:pos x="T0" y="T1"/>
                </a:cxn>
                <a:cxn ang="0">
                  <a:pos x="T2" y="T3"/>
                </a:cxn>
                <a:cxn ang="0">
                  <a:pos x="T4" y="T5"/>
                </a:cxn>
                <a:cxn ang="0">
                  <a:pos x="T6" y="T7"/>
                </a:cxn>
                <a:cxn ang="0">
                  <a:pos x="T8" y="T9"/>
                </a:cxn>
              </a:cxnLst>
              <a:rect l="0" t="0" r="r" b="b"/>
              <a:pathLst>
                <a:path w="83" h="166">
                  <a:moveTo>
                    <a:pt x="83" y="166"/>
                  </a:moveTo>
                  <a:lnTo>
                    <a:pt x="0" y="119"/>
                  </a:lnTo>
                  <a:lnTo>
                    <a:pt x="0" y="0"/>
                  </a:lnTo>
                  <a:lnTo>
                    <a:pt x="83" y="45"/>
                  </a:lnTo>
                  <a:lnTo>
                    <a:pt x="83"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7" name="Freeform 190">
              <a:extLst>
                <a:ext uri="{FF2B5EF4-FFF2-40B4-BE49-F238E27FC236}">
                  <a16:creationId xmlns:a16="http://schemas.microsoft.com/office/drawing/2014/main" xmlns="" id="{7237FCCA-1BE8-4D28-B8D3-ACA47F0D47AA}"/>
                </a:ext>
              </a:extLst>
            </p:cNvPr>
            <p:cNvSpPr>
              <a:spLocks/>
            </p:cNvSpPr>
            <p:nvPr/>
          </p:nvSpPr>
          <p:spPr bwMode="auto">
            <a:xfrm>
              <a:off x="6699251" y="3006726"/>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8" name="Freeform 191">
              <a:extLst>
                <a:ext uri="{FF2B5EF4-FFF2-40B4-BE49-F238E27FC236}">
                  <a16:creationId xmlns:a16="http://schemas.microsoft.com/office/drawing/2014/main" xmlns="" id="{353EABB9-C46E-4931-82FB-53AFB4A3BBDE}"/>
                </a:ext>
              </a:extLst>
            </p:cNvPr>
            <p:cNvSpPr>
              <a:spLocks/>
            </p:cNvSpPr>
            <p:nvPr/>
          </p:nvSpPr>
          <p:spPr bwMode="auto">
            <a:xfrm>
              <a:off x="6699251" y="3236913"/>
              <a:ext cx="131763" cy="263525"/>
            </a:xfrm>
            <a:custGeom>
              <a:avLst/>
              <a:gdLst>
                <a:gd name="T0" fmla="*/ 83 w 83"/>
                <a:gd name="T1" fmla="*/ 166 h 166"/>
                <a:gd name="T2" fmla="*/ 0 w 83"/>
                <a:gd name="T3" fmla="*/ 119 h 166"/>
                <a:gd name="T4" fmla="*/ 0 w 83"/>
                <a:gd name="T5" fmla="*/ 0 h 166"/>
                <a:gd name="T6" fmla="*/ 83 w 83"/>
                <a:gd name="T7" fmla="*/ 47 h 166"/>
                <a:gd name="T8" fmla="*/ 83 w 83"/>
                <a:gd name="T9" fmla="*/ 166 h 166"/>
              </a:gdLst>
              <a:ahLst/>
              <a:cxnLst>
                <a:cxn ang="0">
                  <a:pos x="T0" y="T1"/>
                </a:cxn>
                <a:cxn ang="0">
                  <a:pos x="T2" y="T3"/>
                </a:cxn>
                <a:cxn ang="0">
                  <a:pos x="T4" y="T5"/>
                </a:cxn>
                <a:cxn ang="0">
                  <a:pos x="T6" y="T7"/>
                </a:cxn>
                <a:cxn ang="0">
                  <a:pos x="T8" y="T9"/>
                </a:cxn>
              </a:cxnLst>
              <a:rect l="0" t="0" r="r" b="b"/>
              <a:pathLst>
                <a:path w="83" h="166">
                  <a:moveTo>
                    <a:pt x="83" y="166"/>
                  </a:moveTo>
                  <a:lnTo>
                    <a:pt x="0" y="119"/>
                  </a:lnTo>
                  <a:lnTo>
                    <a:pt x="0" y="0"/>
                  </a:lnTo>
                  <a:lnTo>
                    <a:pt x="83" y="47"/>
                  </a:lnTo>
                  <a:lnTo>
                    <a:pt x="83"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9" name="Freeform 192">
              <a:extLst>
                <a:ext uri="{FF2B5EF4-FFF2-40B4-BE49-F238E27FC236}">
                  <a16:creationId xmlns:a16="http://schemas.microsoft.com/office/drawing/2014/main" xmlns="" id="{8EBAFEB5-077E-41E7-8E07-2187D027495D}"/>
                </a:ext>
              </a:extLst>
            </p:cNvPr>
            <p:cNvSpPr>
              <a:spLocks/>
            </p:cNvSpPr>
            <p:nvPr/>
          </p:nvSpPr>
          <p:spPr bwMode="auto">
            <a:xfrm>
              <a:off x="6699251" y="3236913"/>
              <a:ext cx="19050" cy="188913"/>
            </a:xfrm>
            <a:custGeom>
              <a:avLst/>
              <a:gdLst>
                <a:gd name="T0" fmla="*/ 12 w 12"/>
                <a:gd name="T1" fmla="*/ 111 h 119"/>
                <a:gd name="T2" fmla="*/ 0 w 12"/>
                <a:gd name="T3" fmla="*/ 119 h 119"/>
                <a:gd name="T4" fmla="*/ 0 w 12"/>
                <a:gd name="T5" fmla="*/ 0 h 119"/>
                <a:gd name="T6" fmla="*/ 12 w 12"/>
                <a:gd name="T7" fmla="*/ 7 h 119"/>
                <a:gd name="T8" fmla="*/ 12 w 12"/>
                <a:gd name="T9" fmla="*/ 111 h 119"/>
              </a:gdLst>
              <a:ahLst/>
              <a:cxnLst>
                <a:cxn ang="0">
                  <a:pos x="T0" y="T1"/>
                </a:cxn>
                <a:cxn ang="0">
                  <a:pos x="T2" y="T3"/>
                </a:cxn>
                <a:cxn ang="0">
                  <a:pos x="T4" y="T5"/>
                </a:cxn>
                <a:cxn ang="0">
                  <a:pos x="T6" y="T7"/>
                </a:cxn>
                <a:cxn ang="0">
                  <a:pos x="T8" y="T9"/>
                </a:cxn>
              </a:cxnLst>
              <a:rect l="0" t="0" r="r" b="b"/>
              <a:pathLst>
                <a:path w="12" h="119">
                  <a:moveTo>
                    <a:pt x="12" y="111"/>
                  </a:moveTo>
                  <a:lnTo>
                    <a:pt x="0" y="119"/>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0" name="Freeform 193">
              <a:extLst>
                <a:ext uri="{FF2B5EF4-FFF2-40B4-BE49-F238E27FC236}">
                  <a16:creationId xmlns:a16="http://schemas.microsoft.com/office/drawing/2014/main" xmlns="" id="{B6E4B5F1-811C-454E-97F9-17FD0A8EACA8}"/>
                </a:ext>
              </a:extLst>
            </p:cNvPr>
            <p:cNvSpPr>
              <a:spLocks/>
            </p:cNvSpPr>
            <p:nvPr/>
          </p:nvSpPr>
          <p:spPr bwMode="auto">
            <a:xfrm>
              <a:off x="6699251" y="3470276"/>
              <a:ext cx="131763" cy="263525"/>
            </a:xfrm>
            <a:custGeom>
              <a:avLst/>
              <a:gdLst>
                <a:gd name="T0" fmla="*/ 83 w 83"/>
                <a:gd name="T1" fmla="*/ 166 h 166"/>
                <a:gd name="T2" fmla="*/ 0 w 83"/>
                <a:gd name="T3" fmla="*/ 119 h 166"/>
                <a:gd name="T4" fmla="*/ 0 w 83"/>
                <a:gd name="T5" fmla="*/ 0 h 166"/>
                <a:gd name="T6" fmla="*/ 83 w 83"/>
                <a:gd name="T7" fmla="*/ 48 h 166"/>
                <a:gd name="T8" fmla="*/ 83 w 83"/>
                <a:gd name="T9" fmla="*/ 166 h 166"/>
              </a:gdLst>
              <a:ahLst/>
              <a:cxnLst>
                <a:cxn ang="0">
                  <a:pos x="T0" y="T1"/>
                </a:cxn>
                <a:cxn ang="0">
                  <a:pos x="T2" y="T3"/>
                </a:cxn>
                <a:cxn ang="0">
                  <a:pos x="T4" y="T5"/>
                </a:cxn>
                <a:cxn ang="0">
                  <a:pos x="T6" y="T7"/>
                </a:cxn>
                <a:cxn ang="0">
                  <a:pos x="T8" y="T9"/>
                </a:cxn>
              </a:cxnLst>
              <a:rect l="0" t="0" r="r" b="b"/>
              <a:pathLst>
                <a:path w="83" h="166">
                  <a:moveTo>
                    <a:pt x="83" y="166"/>
                  </a:moveTo>
                  <a:lnTo>
                    <a:pt x="0" y="119"/>
                  </a:lnTo>
                  <a:lnTo>
                    <a:pt x="0" y="0"/>
                  </a:lnTo>
                  <a:lnTo>
                    <a:pt x="83" y="48"/>
                  </a:lnTo>
                  <a:lnTo>
                    <a:pt x="83"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1" name="Freeform 194">
              <a:extLst>
                <a:ext uri="{FF2B5EF4-FFF2-40B4-BE49-F238E27FC236}">
                  <a16:creationId xmlns:a16="http://schemas.microsoft.com/office/drawing/2014/main" xmlns="" id="{BC799B85-BB35-487D-BF26-69124536EC69}"/>
                </a:ext>
              </a:extLst>
            </p:cNvPr>
            <p:cNvSpPr>
              <a:spLocks/>
            </p:cNvSpPr>
            <p:nvPr/>
          </p:nvSpPr>
          <p:spPr bwMode="auto">
            <a:xfrm>
              <a:off x="6699251" y="3470276"/>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2" name="Freeform 195">
              <a:extLst>
                <a:ext uri="{FF2B5EF4-FFF2-40B4-BE49-F238E27FC236}">
                  <a16:creationId xmlns:a16="http://schemas.microsoft.com/office/drawing/2014/main" xmlns="" id="{88845B1D-20D7-4A88-BA9B-2769F08780A5}"/>
                </a:ext>
              </a:extLst>
            </p:cNvPr>
            <p:cNvSpPr>
              <a:spLocks/>
            </p:cNvSpPr>
            <p:nvPr/>
          </p:nvSpPr>
          <p:spPr bwMode="auto">
            <a:xfrm>
              <a:off x="6861176" y="2863851"/>
              <a:ext cx="57150" cy="222250"/>
            </a:xfrm>
            <a:custGeom>
              <a:avLst/>
              <a:gdLst>
                <a:gd name="T0" fmla="*/ 36 w 36"/>
                <a:gd name="T1" fmla="*/ 140 h 140"/>
                <a:gd name="T2" fmla="*/ 0 w 36"/>
                <a:gd name="T3" fmla="*/ 118 h 140"/>
                <a:gd name="T4" fmla="*/ 0 w 36"/>
                <a:gd name="T5" fmla="*/ 0 h 140"/>
                <a:gd name="T6" fmla="*/ 36 w 36"/>
                <a:gd name="T7" fmla="*/ 21 h 140"/>
                <a:gd name="T8" fmla="*/ 36 w 36"/>
                <a:gd name="T9" fmla="*/ 140 h 140"/>
              </a:gdLst>
              <a:ahLst/>
              <a:cxnLst>
                <a:cxn ang="0">
                  <a:pos x="T0" y="T1"/>
                </a:cxn>
                <a:cxn ang="0">
                  <a:pos x="T2" y="T3"/>
                </a:cxn>
                <a:cxn ang="0">
                  <a:pos x="T4" y="T5"/>
                </a:cxn>
                <a:cxn ang="0">
                  <a:pos x="T6" y="T7"/>
                </a:cxn>
                <a:cxn ang="0">
                  <a:pos x="T8" y="T9"/>
                </a:cxn>
              </a:cxnLst>
              <a:rect l="0" t="0" r="r" b="b"/>
              <a:pathLst>
                <a:path w="36" h="140">
                  <a:moveTo>
                    <a:pt x="36" y="140"/>
                  </a:moveTo>
                  <a:lnTo>
                    <a:pt x="0" y="118"/>
                  </a:lnTo>
                  <a:lnTo>
                    <a:pt x="0" y="0"/>
                  </a:lnTo>
                  <a:lnTo>
                    <a:pt x="36" y="21"/>
                  </a:lnTo>
                  <a:lnTo>
                    <a:pt x="36"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3" name="Freeform 196">
              <a:extLst>
                <a:ext uri="{FF2B5EF4-FFF2-40B4-BE49-F238E27FC236}">
                  <a16:creationId xmlns:a16="http://schemas.microsoft.com/office/drawing/2014/main" xmlns="" id="{C964D2FF-4A87-448A-BD93-024E583E8E7A}"/>
                </a:ext>
              </a:extLst>
            </p:cNvPr>
            <p:cNvSpPr>
              <a:spLocks/>
            </p:cNvSpPr>
            <p:nvPr/>
          </p:nvSpPr>
          <p:spPr bwMode="auto">
            <a:xfrm>
              <a:off x="6861176" y="2863851"/>
              <a:ext cx="19050" cy="187325"/>
            </a:xfrm>
            <a:custGeom>
              <a:avLst/>
              <a:gdLst>
                <a:gd name="T0" fmla="*/ 12 w 12"/>
                <a:gd name="T1" fmla="*/ 114 h 118"/>
                <a:gd name="T2" fmla="*/ 0 w 12"/>
                <a:gd name="T3" fmla="*/ 118 h 118"/>
                <a:gd name="T4" fmla="*/ 0 w 12"/>
                <a:gd name="T5" fmla="*/ 0 h 118"/>
                <a:gd name="T6" fmla="*/ 12 w 12"/>
                <a:gd name="T7" fmla="*/ 7 h 118"/>
                <a:gd name="T8" fmla="*/ 12 w 12"/>
                <a:gd name="T9" fmla="*/ 114 h 118"/>
              </a:gdLst>
              <a:ahLst/>
              <a:cxnLst>
                <a:cxn ang="0">
                  <a:pos x="T0" y="T1"/>
                </a:cxn>
                <a:cxn ang="0">
                  <a:pos x="T2" y="T3"/>
                </a:cxn>
                <a:cxn ang="0">
                  <a:pos x="T4" y="T5"/>
                </a:cxn>
                <a:cxn ang="0">
                  <a:pos x="T6" y="T7"/>
                </a:cxn>
                <a:cxn ang="0">
                  <a:pos x="T8" y="T9"/>
                </a:cxn>
              </a:cxnLst>
              <a:rect l="0" t="0" r="r" b="b"/>
              <a:pathLst>
                <a:path w="12" h="118">
                  <a:moveTo>
                    <a:pt x="12" y="114"/>
                  </a:moveTo>
                  <a:lnTo>
                    <a:pt x="0" y="118"/>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4" name="Freeform 197">
              <a:extLst>
                <a:ext uri="{FF2B5EF4-FFF2-40B4-BE49-F238E27FC236}">
                  <a16:creationId xmlns:a16="http://schemas.microsoft.com/office/drawing/2014/main" xmlns="" id="{5531E369-32FF-4421-AE60-DE52A8F4E47D}"/>
                </a:ext>
              </a:extLst>
            </p:cNvPr>
            <p:cNvSpPr>
              <a:spLocks/>
            </p:cNvSpPr>
            <p:nvPr/>
          </p:nvSpPr>
          <p:spPr bwMode="auto">
            <a:xfrm>
              <a:off x="6861176" y="3097213"/>
              <a:ext cx="57150" cy="222250"/>
            </a:xfrm>
            <a:custGeom>
              <a:avLst/>
              <a:gdLst>
                <a:gd name="T0" fmla="*/ 36 w 36"/>
                <a:gd name="T1" fmla="*/ 140 h 140"/>
                <a:gd name="T2" fmla="*/ 0 w 36"/>
                <a:gd name="T3" fmla="*/ 119 h 140"/>
                <a:gd name="T4" fmla="*/ 0 w 36"/>
                <a:gd name="T5" fmla="*/ 0 h 140"/>
                <a:gd name="T6" fmla="*/ 36 w 36"/>
                <a:gd name="T7" fmla="*/ 19 h 140"/>
                <a:gd name="T8" fmla="*/ 36 w 36"/>
                <a:gd name="T9" fmla="*/ 140 h 140"/>
              </a:gdLst>
              <a:ahLst/>
              <a:cxnLst>
                <a:cxn ang="0">
                  <a:pos x="T0" y="T1"/>
                </a:cxn>
                <a:cxn ang="0">
                  <a:pos x="T2" y="T3"/>
                </a:cxn>
                <a:cxn ang="0">
                  <a:pos x="T4" y="T5"/>
                </a:cxn>
                <a:cxn ang="0">
                  <a:pos x="T6" y="T7"/>
                </a:cxn>
                <a:cxn ang="0">
                  <a:pos x="T8" y="T9"/>
                </a:cxn>
              </a:cxnLst>
              <a:rect l="0" t="0" r="r" b="b"/>
              <a:pathLst>
                <a:path w="36" h="140">
                  <a:moveTo>
                    <a:pt x="36" y="140"/>
                  </a:moveTo>
                  <a:lnTo>
                    <a:pt x="0" y="119"/>
                  </a:lnTo>
                  <a:lnTo>
                    <a:pt x="0" y="0"/>
                  </a:lnTo>
                  <a:lnTo>
                    <a:pt x="36" y="19"/>
                  </a:lnTo>
                  <a:lnTo>
                    <a:pt x="36"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5" name="Freeform 198">
              <a:extLst>
                <a:ext uri="{FF2B5EF4-FFF2-40B4-BE49-F238E27FC236}">
                  <a16:creationId xmlns:a16="http://schemas.microsoft.com/office/drawing/2014/main" xmlns="" id="{A4E4F552-4CD4-4903-8B30-90E26CE8767C}"/>
                </a:ext>
              </a:extLst>
            </p:cNvPr>
            <p:cNvSpPr>
              <a:spLocks/>
            </p:cNvSpPr>
            <p:nvPr/>
          </p:nvSpPr>
          <p:spPr bwMode="auto">
            <a:xfrm>
              <a:off x="6861176" y="3097213"/>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6" name="Freeform 199">
              <a:extLst>
                <a:ext uri="{FF2B5EF4-FFF2-40B4-BE49-F238E27FC236}">
                  <a16:creationId xmlns:a16="http://schemas.microsoft.com/office/drawing/2014/main" xmlns="" id="{05055C78-4E8B-4C4E-A28F-87C72176552F}"/>
                </a:ext>
              </a:extLst>
            </p:cNvPr>
            <p:cNvSpPr>
              <a:spLocks/>
            </p:cNvSpPr>
            <p:nvPr/>
          </p:nvSpPr>
          <p:spPr bwMode="auto">
            <a:xfrm>
              <a:off x="6845301" y="3319463"/>
              <a:ext cx="57150" cy="222250"/>
            </a:xfrm>
            <a:custGeom>
              <a:avLst/>
              <a:gdLst>
                <a:gd name="T0" fmla="*/ 36 w 36"/>
                <a:gd name="T1" fmla="*/ 140 h 140"/>
                <a:gd name="T2" fmla="*/ 0 w 36"/>
                <a:gd name="T3" fmla="*/ 121 h 140"/>
                <a:gd name="T4" fmla="*/ 0 w 36"/>
                <a:gd name="T5" fmla="*/ 0 h 140"/>
                <a:gd name="T6" fmla="*/ 36 w 36"/>
                <a:gd name="T7" fmla="*/ 21 h 140"/>
                <a:gd name="T8" fmla="*/ 36 w 36"/>
                <a:gd name="T9" fmla="*/ 140 h 140"/>
              </a:gdLst>
              <a:ahLst/>
              <a:cxnLst>
                <a:cxn ang="0">
                  <a:pos x="T0" y="T1"/>
                </a:cxn>
                <a:cxn ang="0">
                  <a:pos x="T2" y="T3"/>
                </a:cxn>
                <a:cxn ang="0">
                  <a:pos x="T4" y="T5"/>
                </a:cxn>
                <a:cxn ang="0">
                  <a:pos x="T6" y="T7"/>
                </a:cxn>
                <a:cxn ang="0">
                  <a:pos x="T8" y="T9"/>
                </a:cxn>
              </a:cxnLst>
              <a:rect l="0" t="0" r="r" b="b"/>
              <a:pathLst>
                <a:path w="36" h="140">
                  <a:moveTo>
                    <a:pt x="36" y="140"/>
                  </a:moveTo>
                  <a:lnTo>
                    <a:pt x="0" y="121"/>
                  </a:lnTo>
                  <a:lnTo>
                    <a:pt x="0" y="0"/>
                  </a:lnTo>
                  <a:lnTo>
                    <a:pt x="36" y="21"/>
                  </a:lnTo>
                  <a:lnTo>
                    <a:pt x="36"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7" name="Freeform 200">
              <a:extLst>
                <a:ext uri="{FF2B5EF4-FFF2-40B4-BE49-F238E27FC236}">
                  <a16:creationId xmlns:a16="http://schemas.microsoft.com/office/drawing/2014/main" xmlns="" id="{74065C20-CCC5-4542-BBBF-CA2B370CAE85}"/>
                </a:ext>
              </a:extLst>
            </p:cNvPr>
            <p:cNvSpPr>
              <a:spLocks/>
            </p:cNvSpPr>
            <p:nvPr/>
          </p:nvSpPr>
          <p:spPr bwMode="auto">
            <a:xfrm>
              <a:off x="6845301" y="3319463"/>
              <a:ext cx="19050" cy="192088"/>
            </a:xfrm>
            <a:custGeom>
              <a:avLst/>
              <a:gdLst>
                <a:gd name="T0" fmla="*/ 12 w 12"/>
                <a:gd name="T1" fmla="*/ 114 h 121"/>
                <a:gd name="T2" fmla="*/ 0 w 12"/>
                <a:gd name="T3" fmla="*/ 121 h 121"/>
                <a:gd name="T4" fmla="*/ 0 w 12"/>
                <a:gd name="T5" fmla="*/ 0 h 121"/>
                <a:gd name="T6" fmla="*/ 12 w 12"/>
                <a:gd name="T7" fmla="*/ 7 h 121"/>
                <a:gd name="T8" fmla="*/ 12 w 12"/>
                <a:gd name="T9" fmla="*/ 114 h 121"/>
              </a:gdLst>
              <a:ahLst/>
              <a:cxnLst>
                <a:cxn ang="0">
                  <a:pos x="T0" y="T1"/>
                </a:cxn>
                <a:cxn ang="0">
                  <a:pos x="T2" y="T3"/>
                </a:cxn>
                <a:cxn ang="0">
                  <a:pos x="T4" y="T5"/>
                </a:cxn>
                <a:cxn ang="0">
                  <a:pos x="T6" y="T7"/>
                </a:cxn>
                <a:cxn ang="0">
                  <a:pos x="T8" y="T9"/>
                </a:cxn>
              </a:cxnLst>
              <a:rect l="0" t="0" r="r" b="b"/>
              <a:pathLst>
                <a:path w="12" h="121">
                  <a:moveTo>
                    <a:pt x="12" y="114"/>
                  </a:moveTo>
                  <a:lnTo>
                    <a:pt x="0" y="121"/>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8" name="Freeform 201">
              <a:extLst>
                <a:ext uri="{FF2B5EF4-FFF2-40B4-BE49-F238E27FC236}">
                  <a16:creationId xmlns:a16="http://schemas.microsoft.com/office/drawing/2014/main" xmlns="" id="{44A2089B-E317-4CA9-8144-6EE1D23CED1B}"/>
                </a:ext>
              </a:extLst>
            </p:cNvPr>
            <p:cNvSpPr>
              <a:spLocks/>
            </p:cNvSpPr>
            <p:nvPr/>
          </p:nvSpPr>
          <p:spPr bwMode="auto">
            <a:xfrm>
              <a:off x="6845301" y="3552826"/>
              <a:ext cx="57150" cy="223838"/>
            </a:xfrm>
            <a:custGeom>
              <a:avLst/>
              <a:gdLst>
                <a:gd name="T0" fmla="*/ 36 w 36"/>
                <a:gd name="T1" fmla="*/ 141 h 141"/>
                <a:gd name="T2" fmla="*/ 0 w 36"/>
                <a:gd name="T3" fmla="*/ 119 h 141"/>
                <a:gd name="T4" fmla="*/ 0 w 36"/>
                <a:gd name="T5" fmla="*/ 0 h 141"/>
                <a:gd name="T6" fmla="*/ 36 w 36"/>
                <a:gd name="T7" fmla="*/ 19 h 141"/>
                <a:gd name="T8" fmla="*/ 36 w 36"/>
                <a:gd name="T9" fmla="*/ 141 h 141"/>
              </a:gdLst>
              <a:ahLst/>
              <a:cxnLst>
                <a:cxn ang="0">
                  <a:pos x="T0" y="T1"/>
                </a:cxn>
                <a:cxn ang="0">
                  <a:pos x="T2" y="T3"/>
                </a:cxn>
                <a:cxn ang="0">
                  <a:pos x="T4" y="T5"/>
                </a:cxn>
                <a:cxn ang="0">
                  <a:pos x="T6" y="T7"/>
                </a:cxn>
                <a:cxn ang="0">
                  <a:pos x="T8" y="T9"/>
                </a:cxn>
              </a:cxnLst>
              <a:rect l="0" t="0" r="r" b="b"/>
              <a:pathLst>
                <a:path w="36" h="141">
                  <a:moveTo>
                    <a:pt x="36" y="141"/>
                  </a:moveTo>
                  <a:lnTo>
                    <a:pt x="0" y="119"/>
                  </a:lnTo>
                  <a:lnTo>
                    <a:pt x="0" y="0"/>
                  </a:lnTo>
                  <a:lnTo>
                    <a:pt x="36" y="19"/>
                  </a:lnTo>
                  <a:lnTo>
                    <a:pt x="36" y="141"/>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9" name="Freeform 202">
              <a:extLst>
                <a:ext uri="{FF2B5EF4-FFF2-40B4-BE49-F238E27FC236}">
                  <a16:creationId xmlns:a16="http://schemas.microsoft.com/office/drawing/2014/main" xmlns="" id="{E388A453-17FB-4116-9484-8C66E8DFC715}"/>
                </a:ext>
              </a:extLst>
            </p:cNvPr>
            <p:cNvSpPr>
              <a:spLocks/>
            </p:cNvSpPr>
            <p:nvPr/>
          </p:nvSpPr>
          <p:spPr bwMode="auto">
            <a:xfrm>
              <a:off x="6845301" y="3552826"/>
              <a:ext cx="19050" cy="188913"/>
            </a:xfrm>
            <a:custGeom>
              <a:avLst/>
              <a:gdLst>
                <a:gd name="T0" fmla="*/ 12 w 12"/>
                <a:gd name="T1" fmla="*/ 112 h 119"/>
                <a:gd name="T2" fmla="*/ 0 w 12"/>
                <a:gd name="T3" fmla="*/ 119 h 119"/>
                <a:gd name="T4" fmla="*/ 0 w 12"/>
                <a:gd name="T5" fmla="*/ 0 h 119"/>
                <a:gd name="T6" fmla="*/ 12 w 12"/>
                <a:gd name="T7" fmla="*/ 8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8"/>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0" name="Freeform 203">
              <a:extLst>
                <a:ext uri="{FF2B5EF4-FFF2-40B4-BE49-F238E27FC236}">
                  <a16:creationId xmlns:a16="http://schemas.microsoft.com/office/drawing/2014/main" xmlns="" id="{96F32C32-D353-44BB-9745-7AA4CDF1D9BB}"/>
                </a:ext>
              </a:extLst>
            </p:cNvPr>
            <p:cNvSpPr>
              <a:spLocks/>
            </p:cNvSpPr>
            <p:nvPr/>
          </p:nvSpPr>
          <p:spPr bwMode="auto">
            <a:xfrm>
              <a:off x="6699251" y="3703638"/>
              <a:ext cx="131763" cy="265113"/>
            </a:xfrm>
            <a:custGeom>
              <a:avLst/>
              <a:gdLst>
                <a:gd name="T0" fmla="*/ 83 w 83"/>
                <a:gd name="T1" fmla="*/ 167 h 167"/>
                <a:gd name="T2" fmla="*/ 0 w 83"/>
                <a:gd name="T3" fmla="*/ 122 h 167"/>
                <a:gd name="T4" fmla="*/ 0 w 83"/>
                <a:gd name="T5" fmla="*/ 0 h 167"/>
                <a:gd name="T6" fmla="*/ 83 w 83"/>
                <a:gd name="T7" fmla="*/ 48 h 167"/>
                <a:gd name="T8" fmla="*/ 83 w 83"/>
                <a:gd name="T9" fmla="*/ 167 h 167"/>
              </a:gdLst>
              <a:ahLst/>
              <a:cxnLst>
                <a:cxn ang="0">
                  <a:pos x="T0" y="T1"/>
                </a:cxn>
                <a:cxn ang="0">
                  <a:pos x="T2" y="T3"/>
                </a:cxn>
                <a:cxn ang="0">
                  <a:pos x="T4" y="T5"/>
                </a:cxn>
                <a:cxn ang="0">
                  <a:pos x="T6" y="T7"/>
                </a:cxn>
                <a:cxn ang="0">
                  <a:pos x="T8" y="T9"/>
                </a:cxn>
              </a:cxnLst>
              <a:rect l="0" t="0" r="r" b="b"/>
              <a:pathLst>
                <a:path w="83" h="167">
                  <a:moveTo>
                    <a:pt x="83" y="167"/>
                  </a:moveTo>
                  <a:lnTo>
                    <a:pt x="0" y="122"/>
                  </a:lnTo>
                  <a:lnTo>
                    <a:pt x="0" y="0"/>
                  </a:lnTo>
                  <a:lnTo>
                    <a:pt x="83" y="48"/>
                  </a:lnTo>
                  <a:lnTo>
                    <a:pt x="83" y="16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1" name="Freeform 204">
              <a:extLst>
                <a:ext uri="{FF2B5EF4-FFF2-40B4-BE49-F238E27FC236}">
                  <a16:creationId xmlns:a16="http://schemas.microsoft.com/office/drawing/2014/main" xmlns="" id="{FFF111D0-ADB3-4049-A90E-67AF6506DB24}"/>
                </a:ext>
              </a:extLst>
            </p:cNvPr>
            <p:cNvSpPr>
              <a:spLocks/>
            </p:cNvSpPr>
            <p:nvPr/>
          </p:nvSpPr>
          <p:spPr bwMode="auto">
            <a:xfrm>
              <a:off x="6699251" y="3703638"/>
              <a:ext cx="19050" cy="193675"/>
            </a:xfrm>
            <a:custGeom>
              <a:avLst/>
              <a:gdLst>
                <a:gd name="T0" fmla="*/ 12 w 12"/>
                <a:gd name="T1" fmla="*/ 114 h 122"/>
                <a:gd name="T2" fmla="*/ 0 w 12"/>
                <a:gd name="T3" fmla="*/ 122 h 122"/>
                <a:gd name="T4" fmla="*/ 0 w 12"/>
                <a:gd name="T5" fmla="*/ 0 h 122"/>
                <a:gd name="T6" fmla="*/ 12 w 12"/>
                <a:gd name="T7" fmla="*/ 8 h 122"/>
                <a:gd name="T8" fmla="*/ 12 w 12"/>
                <a:gd name="T9" fmla="*/ 114 h 122"/>
              </a:gdLst>
              <a:ahLst/>
              <a:cxnLst>
                <a:cxn ang="0">
                  <a:pos x="T0" y="T1"/>
                </a:cxn>
                <a:cxn ang="0">
                  <a:pos x="T2" y="T3"/>
                </a:cxn>
                <a:cxn ang="0">
                  <a:pos x="T4" y="T5"/>
                </a:cxn>
                <a:cxn ang="0">
                  <a:pos x="T6" y="T7"/>
                </a:cxn>
                <a:cxn ang="0">
                  <a:pos x="T8" y="T9"/>
                </a:cxn>
              </a:cxnLst>
              <a:rect l="0" t="0" r="r" b="b"/>
              <a:pathLst>
                <a:path w="12" h="122">
                  <a:moveTo>
                    <a:pt x="12" y="114"/>
                  </a:moveTo>
                  <a:lnTo>
                    <a:pt x="0" y="122"/>
                  </a:lnTo>
                  <a:lnTo>
                    <a:pt x="0" y="0"/>
                  </a:lnTo>
                  <a:lnTo>
                    <a:pt x="12" y="8"/>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grpSp>
          <p:nvGrpSpPr>
            <p:cNvPr id="202" name="Group 406">
              <a:extLst>
                <a:ext uri="{FF2B5EF4-FFF2-40B4-BE49-F238E27FC236}">
                  <a16:creationId xmlns:a16="http://schemas.microsoft.com/office/drawing/2014/main" xmlns="" id="{67FFBFA5-D508-4AD7-ABF6-7DF9C9492185}"/>
                </a:ext>
              </a:extLst>
            </p:cNvPr>
            <p:cNvGrpSpPr>
              <a:grpSpLocks/>
            </p:cNvGrpSpPr>
            <p:nvPr/>
          </p:nvGrpSpPr>
          <p:grpSpPr bwMode="auto">
            <a:xfrm>
              <a:off x="6699251" y="1770063"/>
              <a:ext cx="4651375" cy="4106863"/>
              <a:chOff x="4220" y="1115"/>
              <a:chExt cx="2930" cy="2587"/>
            </a:xfrm>
          </p:grpSpPr>
          <p:sp>
            <p:nvSpPr>
              <p:cNvPr id="257" name="Freeform 206">
                <a:extLst>
                  <a:ext uri="{FF2B5EF4-FFF2-40B4-BE49-F238E27FC236}">
                    <a16:creationId xmlns:a16="http://schemas.microsoft.com/office/drawing/2014/main" xmlns="" id="{AF0BA8DE-C1D0-4E53-98DF-E811F4A9C815}"/>
                  </a:ext>
                </a:extLst>
              </p:cNvPr>
              <p:cNvSpPr>
                <a:spLocks/>
              </p:cNvSpPr>
              <p:nvPr/>
            </p:nvSpPr>
            <p:spPr bwMode="auto">
              <a:xfrm>
                <a:off x="4312" y="2388"/>
                <a:ext cx="36" cy="138"/>
              </a:xfrm>
              <a:custGeom>
                <a:avLst/>
                <a:gdLst>
                  <a:gd name="T0" fmla="*/ 36 w 36"/>
                  <a:gd name="T1" fmla="*/ 138 h 138"/>
                  <a:gd name="T2" fmla="*/ 0 w 36"/>
                  <a:gd name="T3" fmla="*/ 119 h 138"/>
                  <a:gd name="T4" fmla="*/ 0 w 36"/>
                  <a:gd name="T5" fmla="*/ 0 h 138"/>
                  <a:gd name="T6" fmla="*/ 36 w 36"/>
                  <a:gd name="T7" fmla="*/ 19 h 138"/>
                  <a:gd name="T8" fmla="*/ 36 w 36"/>
                  <a:gd name="T9" fmla="*/ 138 h 138"/>
                </a:gdLst>
                <a:ahLst/>
                <a:cxnLst>
                  <a:cxn ang="0">
                    <a:pos x="T0" y="T1"/>
                  </a:cxn>
                  <a:cxn ang="0">
                    <a:pos x="T2" y="T3"/>
                  </a:cxn>
                  <a:cxn ang="0">
                    <a:pos x="T4" y="T5"/>
                  </a:cxn>
                  <a:cxn ang="0">
                    <a:pos x="T6" y="T7"/>
                  </a:cxn>
                  <a:cxn ang="0">
                    <a:pos x="T8" y="T9"/>
                  </a:cxn>
                </a:cxnLst>
                <a:rect l="0" t="0" r="r" b="b"/>
                <a:pathLst>
                  <a:path w="36" h="138">
                    <a:moveTo>
                      <a:pt x="36" y="138"/>
                    </a:moveTo>
                    <a:lnTo>
                      <a:pt x="0" y="119"/>
                    </a:lnTo>
                    <a:lnTo>
                      <a:pt x="0" y="0"/>
                    </a:lnTo>
                    <a:lnTo>
                      <a:pt x="36" y="19"/>
                    </a:lnTo>
                    <a:lnTo>
                      <a:pt x="36" y="13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8" name="Freeform 207">
                <a:extLst>
                  <a:ext uri="{FF2B5EF4-FFF2-40B4-BE49-F238E27FC236}">
                    <a16:creationId xmlns:a16="http://schemas.microsoft.com/office/drawing/2014/main" xmlns="" id="{EEFC3DCF-D00F-4941-94DD-E1F25E6DDB04}"/>
                  </a:ext>
                </a:extLst>
              </p:cNvPr>
              <p:cNvSpPr>
                <a:spLocks/>
              </p:cNvSpPr>
              <p:nvPr/>
            </p:nvSpPr>
            <p:spPr bwMode="auto">
              <a:xfrm>
                <a:off x="4312" y="2388"/>
                <a:ext cx="12" cy="119"/>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9" name="Freeform 208">
                <a:extLst>
                  <a:ext uri="{FF2B5EF4-FFF2-40B4-BE49-F238E27FC236}">
                    <a16:creationId xmlns:a16="http://schemas.microsoft.com/office/drawing/2014/main" xmlns="" id="{96764EC5-74F6-4627-A911-0405FDA7988E}"/>
                  </a:ext>
                </a:extLst>
              </p:cNvPr>
              <p:cNvSpPr>
                <a:spLocks/>
              </p:cNvSpPr>
              <p:nvPr/>
            </p:nvSpPr>
            <p:spPr bwMode="auto">
              <a:xfrm>
                <a:off x="4220" y="2478"/>
                <a:ext cx="83" cy="167"/>
              </a:xfrm>
              <a:custGeom>
                <a:avLst/>
                <a:gdLst>
                  <a:gd name="T0" fmla="*/ 83 w 83"/>
                  <a:gd name="T1" fmla="*/ 167 h 167"/>
                  <a:gd name="T2" fmla="*/ 0 w 83"/>
                  <a:gd name="T3" fmla="*/ 119 h 167"/>
                  <a:gd name="T4" fmla="*/ 0 w 83"/>
                  <a:gd name="T5" fmla="*/ 0 h 167"/>
                  <a:gd name="T6" fmla="*/ 83 w 83"/>
                  <a:gd name="T7" fmla="*/ 48 h 167"/>
                  <a:gd name="T8" fmla="*/ 83 w 83"/>
                  <a:gd name="T9" fmla="*/ 167 h 167"/>
                </a:gdLst>
                <a:ahLst/>
                <a:cxnLst>
                  <a:cxn ang="0">
                    <a:pos x="T0" y="T1"/>
                  </a:cxn>
                  <a:cxn ang="0">
                    <a:pos x="T2" y="T3"/>
                  </a:cxn>
                  <a:cxn ang="0">
                    <a:pos x="T4" y="T5"/>
                  </a:cxn>
                  <a:cxn ang="0">
                    <a:pos x="T6" y="T7"/>
                  </a:cxn>
                  <a:cxn ang="0">
                    <a:pos x="T8" y="T9"/>
                  </a:cxn>
                </a:cxnLst>
                <a:rect l="0" t="0" r="r" b="b"/>
                <a:pathLst>
                  <a:path w="83" h="167">
                    <a:moveTo>
                      <a:pt x="83" y="167"/>
                    </a:moveTo>
                    <a:lnTo>
                      <a:pt x="0" y="119"/>
                    </a:lnTo>
                    <a:lnTo>
                      <a:pt x="0" y="0"/>
                    </a:lnTo>
                    <a:lnTo>
                      <a:pt x="83" y="48"/>
                    </a:lnTo>
                    <a:lnTo>
                      <a:pt x="83" y="16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0" name="Freeform 209">
                <a:extLst>
                  <a:ext uri="{FF2B5EF4-FFF2-40B4-BE49-F238E27FC236}">
                    <a16:creationId xmlns:a16="http://schemas.microsoft.com/office/drawing/2014/main" xmlns="" id="{330861BF-8B07-4893-B451-B7825DE1EDB2}"/>
                  </a:ext>
                </a:extLst>
              </p:cNvPr>
              <p:cNvSpPr>
                <a:spLocks/>
              </p:cNvSpPr>
              <p:nvPr/>
            </p:nvSpPr>
            <p:spPr bwMode="auto">
              <a:xfrm>
                <a:off x="4220" y="2478"/>
                <a:ext cx="12" cy="119"/>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1" name="Freeform 210">
                <a:extLst>
                  <a:ext uri="{FF2B5EF4-FFF2-40B4-BE49-F238E27FC236}">
                    <a16:creationId xmlns:a16="http://schemas.microsoft.com/office/drawing/2014/main" xmlns="" id="{70AF1384-4685-4916-AB01-225C81CC5922}"/>
                  </a:ext>
                </a:extLst>
              </p:cNvPr>
              <p:cNvSpPr>
                <a:spLocks/>
              </p:cNvSpPr>
              <p:nvPr/>
            </p:nvSpPr>
            <p:spPr bwMode="auto">
              <a:xfrm>
                <a:off x="4312" y="2531"/>
                <a:ext cx="36" cy="140"/>
              </a:xfrm>
              <a:custGeom>
                <a:avLst/>
                <a:gdLst>
                  <a:gd name="T0" fmla="*/ 36 w 36"/>
                  <a:gd name="T1" fmla="*/ 140 h 140"/>
                  <a:gd name="T2" fmla="*/ 0 w 36"/>
                  <a:gd name="T3" fmla="*/ 121 h 140"/>
                  <a:gd name="T4" fmla="*/ 0 w 36"/>
                  <a:gd name="T5" fmla="*/ 0 h 140"/>
                  <a:gd name="T6" fmla="*/ 36 w 36"/>
                  <a:gd name="T7" fmla="*/ 21 h 140"/>
                  <a:gd name="T8" fmla="*/ 36 w 36"/>
                  <a:gd name="T9" fmla="*/ 140 h 140"/>
                </a:gdLst>
                <a:ahLst/>
                <a:cxnLst>
                  <a:cxn ang="0">
                    <a:pos x="T0" y="T1"/>
                  </a:cxn>
                  <a:cxn ang="0">
                    <a:pos x="T2" y="T3"/>
                  </a:cxn>
                  <a:cxn ang="0">
                    <a:pos x="T4" y="T5"/>
                  </a:cxn>
                  <a:cxn ang="0">
                    <a:pos x="T6" y="T7"/>
                  </a:cxn>
                  <a:cxn ang="0">
                    <a:pos x="T8" y="T9"/>
                  </a:cxn>
                </a:cxnLst>
                <a:rect l="0" t="0" r="r" b="b"/>
                <a:pathLst>
                  <a:path w="36" h="140">
                    <a:moveTo>
                      <a:pt x="36" y="140"/>
                    </a:moveTo>
                    <a:lnTo>
                      <a:pt x="0" y="121"/>
                    </a:lnTo>
                    <a:lnTo>
                      <a:pt x="0" y="0"/>
                    </a:lnTo>
                    <a:lnTo>
                      <a:pt x="36" y="21"/>
                    </a:lnTo>
                    <a:lnTo>
                      <a:pt x="36"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2" name="Freeform 211">
                <a:extLst>
                  <a:ext uri="{FF2B5EF4-FFF2-40B4-BE49-F238E27FC236}">
                    <a16:creationId xmlns:a16="http://schemas.microsoft.com/office/drawing/2014/main" xmlns="" id="{5D25BF8A-C6F2-4051-955C-A067F1E5F873}"/>
                  </a:ext>
                </a:extLst>
              </p:cNvPr>
              <p:cNvSpPr>
                <a:spLocks/>
              </p:cNvSpPr>
              <p:nvPr/>
            </p:nvSpPr>
            <p:spPr bwMode="auto">
              <a:xfrm>
                <a:off x="4312" y="2531"/>
                <a:ext cx="12" cy="121"/>
              </a:xfrm>
              <a:custGeom>
                <a:avLst/>
                <a:gdLst>
                  <a:gd name="T0" fmla="*/ 12 w 12"/>
                  <a:gd name="T1" fmla="*/ 114 h 121"/>
                  <a:gd name="T2" fmla="*/ 0 w 12"/>
                  <a:gd name="T3" fmla="*/ 121 h 121"/>
                  <a:gd name="T4" fmla="*/ 0 w 12"/>
                  <a:gd name="T5" fmla="*/ 0 h 121"/>
                  <a:gd name="T6" fmla="*/ 12 w 12"/>
                  <a:gd name="T7" fmla="*/ 7 h 121"/>
                  <a:gd name="T8" fmla="*/ 12 w 12"/>
                  <a:gd name="T9" fmla="*/ 114 h 121"/>
                </a:gdLst>
                <a:ahLst/>
                <a:cxnLst>
                  <a:cxn ang="0">
                    <a:pos x="T0" y="T1"/>
                  </a:cxn>
                  <a:cxn ang="0">
                    <a:pos x="T2" y="T3"/>
                  </a:cxn>
                  <a:cxn ang="0">
                    <a:pos x="T4" y="T5"/>
                  </a:cxn>
                  <a:cxn ang="0">
                    <a:pos x="T6" y="T7"/>
                  </a:cxn>
                  <a:cxn ang="0">
                    <a:pos x="T8" y="T9"/>
                  </a:cxn>
                </a:cxnLst>
                <a:rect l="0" t="0" r="r" b="b"/>
                <a:pathLst>
                  <a:path w="12" h="121">
                    <a:moveTo>
                      <a:pt x="12" y="114"/>
                    </a:moveTo>
                    <a:lnTo>
                      <a:pt x="0" y="121"/>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3" name="Freeform 212">
                <a:extLst>
                  <a:ext uri="{FF2B5EF4-FFF2-40B4-BE49-F238E27FC236}">
                    <a16:creationId xmlns:a16="http://schemas.microsoft.com/office/drawing/2014/main" xmlns="" id="{C4149F63-EC3E-4B8B-B965-3358DC9970C2}"/>
                  </a:ext>
                </a:extLst>
              </p:cNvPr>
              <p:cNvSpPr>
                <a:spLocks/>
              </p:cNvSpPr>
              <p:nvPr/>
            </p:nvSpPr>
            <p:spPr bwMode="auto">
              <a:xfrm>
                <a:off x="4220" y="2623"/>
                <a:ext cx="83" cy="167"/>
              </a:xfrm>
              <a:custGeom>
                <a:avLst/>
                <a:gdLst>
                  <a:gd name="T0" fmla="*/ 83 w 83"/>
                  <a:gd name="T1" fmla="*/ 167 h 167"/>
                  <a:gd name="T2" fmla="*/ 0 w 83"/>
                  <a:gd name="T3" fmla="*/ 119 h 167"/>
                  <a:gd name="T4" fmla="*/ 0 w 83"/>
                  <a:gd name="T5" fmla="*/ 0 h 167"/>
                  <a:gd name="T6" fmla="*/ 83 w 83"/>
                  <a:gd name="T7" fmla="*/ 48 h 167"/>
                  <a:gd name="T8" fmla="*/ 83 w 83"/>
                  <a:gd name="T9" fmla="*/ 167 h 167"/>
                </a:gdLst>
                <a:ahLst/>
                <a:cxnLst>
                  <a:cxn ang="0">
                    <a:pos x="T0" y="T1"/>
                  </a:cxn>
                  <a:cxn ang="0">
                    <a:pos x="T2" y="T3"/>
                  </a:cxn>
                  <a:cxn ang="0">
                    <a:pos x="T4" y="T5"/>
                  </a:cxn>
                  <a:cxn ang="0">
                    <a:pos x="T6" y="T7"/>
                  </a:cxn>
                  <a:cxn ang="0">
                    <a:pos x="T8" y="T9"/>
                  </a:cxn>
                </a:cxnLst>
                <a:rect l="0" t="0" r="r" b="b"/>
                <a:pathLst>
                  <a:path w="83" h="167">
                    <a:moveTo>
                      <a:pt x="83" y="167"/>
                    </a:moveTo>
                    <a:lnTo>
                      <a:pt x="0" y="119"/>
                    </a:lnTo>
                    <a:lnTo>
                      <a:pt x="0" y="0"/>
                    </a:lnTo>
                    <a:lnTo>
                      <a:pt x="83" y="48"/>
                    </a:lnTo>
                    <a:lnTo>
                      <a:pt x="83" y="16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4" name="Freeform 213">
                <a:extLst>
                  <a:ext uri="{FF2B5EF4-FFF2-40B4-BE49-F238E27FC236}">
                    <a16:creationId xmlns:a16="http://schemas.microsoft.com/office/drawing/2014/main" xmlns="" id="{8682D2A5-C163-4945-B258-E2A7ECB04EDC}"/>
                  </a:ext>
                </a:extLst>
              </p:cNvPr>
              <p:cNvSpPr>
                <a:spLocks/>
              </p:cNvSpPr>
              <p:nvPr/>
            </p:nvSpPr>
            <p:spPr bwMode="auto">
              <a:xfrm>
                <a:off x="4220" y="2623"/>
                <a:ext cx="12" cy="119"/>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5" name="Freeform 214">
                <a:extLst>
                  <a:ext uri="{FF2B5EF4-FFF2-40B4-BE49-F238E27FC236}">
                    <a16:creationId xmlns:a16="http://schemas.microsoft.com/office/drawing/2014/main" xmlns="" id="{226A67EB-9054-4645-927C-D059064FDB78}"/>
                  </a:ext>
                </a:extLst>
              </p:cNvPr>
              <p:cNvSpPr>
                <a:spLocks/>
              </p:cNvSpPr>
              <p:nvPr/>
            </p:nvSpPr>
            <p:spPr bwMode="auto">
              <a:xfrm>
                <a:off x="4312" y="2675"/>
                <a:ext cx="36" cy="141"/>
              </a:xfrm>
              <a:custGeom>
                <a:avLst/>
                <a:gdLst>
                  <a:gd name="T0" fmla="*/ 36 w 36"/>
                  <a:gd name="T1" fmla="*/ 141 h 141"/>
                  <a:gd name="T2" fmla="*/ 0 w 36"/>
                  <a:gd name="T3" fmla="*/ 119 h 141"/>
                  <a:gd name="T4" fmla="*/ 0 w 36"/>
                  <a:gd name="T5" fmla="*/ 0 h 141"/>
                  <a:gd name="T6" fmla="*/ 36 w 36"/>
                  <a:gd name="T7" fmla="*/ 22 h 141"/>
                  <a:gd name="T8" fmla="*/ 36 w 36"/>
                  <a:gd name="T9" fmla="*/ 141 h 141"/>
                </a:gdLst>
                <a:ahLst/>
                <a:cxnLst>
                  <a:cxn ang="0">
                    <a:pos x="T0" y="T1"/>
                  </a:cxn>
                  <a:cxn ang="0">
                    <a:pos x="T2" y="T3"/>
                  </a:cxn>
                  <a:cxn ang="0">
                    <a:pos x="T4" y="T5"/>
                  </a:cxn>
                  <a:cxn ang="0">
                    <a:pos x="T6" y="T7"/>
                  </a:cxn>
                  <a:cxn ang="0">
                    <a:pos x="T8" y="T9"/>
                  </a:cxn>
                </a:cxnLst>
                <a:rect l="0" t="0" r="r" b="b"/>
                <a:pathLst>
                  <a:path w="36" h="141">
                    <a:moveTo>
                      <a:pt x="36" y="141"/>
                    </a:moveTo>
                    <a:lnTo>
                      <a:pt x="0" y="119"/>
                    </a:lnTo>
                    <a:lnTo>
                      <a:pt x="0" y="0"/>
                    </a:lnTo>
                    <a:lnTo>
                      <a:pt x="36" y="22"/>
                    </a:lnTo>
                    <a:lnTo>
                      <a:pt x="36" y="141"/>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6" name="Freeform 215">
                <a:extLst>
                  <a:ext uri="{FF2B5EF4-FFF2-40B4-BE49-F238E27FC236}">
                    <a16:creationId xmlns:a16="http://schemas.microsoft.com/office/drawing/2014/main" xmlns="" id="{2A54ED4D-42B1-4C1E-BEB9-84F489DFA3AC}"/>
                  </a:ext>
                </a:extLst>
              </p:cNvPr>
              <p:cNvSpPr>
                <a:spLocks/>
              </p:cNvSpPr>
              <p:nvPr/>
            </p:nvSpPr>
            <p:spPr bwMode="auto">
              <a:xfrm>
                <a:off x="4312" y="2675"/>
                <a:ext cx="12" cy="119"/>
              </a:xfrm>
              <a:custGeom>
                <a:avLst/>
                <a:gdLst>
                  <a:gd name="T0" fmla="*/ 12 w 12"/>
                  <a:gd name="T1" fmla="*/ 112 h 119"/>
                  <a:gd name="T2" fmla="*/ 0 w 12"/>
                  <a:gd name="T3" fmla="*/ 119 h 119"/>
                  <a:gd name="T4" fmla="*/ 0 w 12"/>
                  <a:gd name="T5" fmla="*/ 0 h 119"/>
                  <a:gd name="T6" fmla="*/ 12 w 12"/>
                  <a:gd name="T7" fmla="*/ 8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8"/>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7" name="Freeform 216">
                <a:extLst>
                  <a:ext uri="{FF2B5EF4-FFF2-40B4-BE49-F238E27FC236}">
                    <a16:creationId xmlns:a16="http://schemas.microsoft.com/office/drawing/2014/main" xmlns="" id="{A1F4F20C-B13D-4D9C-BF28-08DB041C8EE2}"/>
                  </a:ext>
                </a:extLst>
              </p:cNvPr>
              <p:cNvSpPr>
                <a:spLocks/>
              </p:cNvSpPr>
              <p:nvPr/>
            </p:nvSpPr>
            <p:spPr bwMode="auto">
              <a:xfrm>
                <a:off x="4479" y="1842"/>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8" name="Freeform 217">
                <a:extLst>
                  <a:ext uri="{FF2B5EF4-FFF2-40B4-BE49-F238E27FC236}">
                    <a16:creationId xmlns:a16="http://schemas.microsoft.com/office/drawing/2014/main" xmlns="" id="{28F71D03-A8E1-4D0C-85F3-83DB869E1B5C}"/>
                  </a:ext>
                </a:extLst>
              </p:cNvPr>
              <p:cNvSpPr>
                <a:spLocks/>
              </p:cNvSpPr>
              <p:nvPr/>
            </p:nvSpPr>
            <p:spPr bwMode="auto">
              <a:xfrm>
                <a:off x="4479" y="1842"/>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9" name="Rectangle 218">
                <a:extLst>
                  <a:ext uri="{FF2B5EF4-FFF2-40B4-BE49-F238E27FC236}">
                    <a16:creationId xmlns:a16="http://schemas.microsoft.com/office/drawing/2014/main" xmlns="" id="{92E7C374-0925-4430-92D3-77BEBFD55143}"/>
                  </a:ext>
                </a:extLst>
              </p:cNvPr>
              <p:cNvSpPr>
                <a:spLocks noChangeArrowheads="1"/>
              </p:cNvSpPr>
              <p:nvPr/>
            </p:nvSpPr>
            <p:spPr bwMode="auto">
              <a:xfrm>
                <a:off x="4514" y="1842"/>
                <a:ext cx="12" cy="121"/>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0" name="Freeform 219">
                <a:extLst>
                  <a:ext uri="{FF2B5EF4-FFF2-40B4-BE49-F238E27FC236}">
                    <a16:creationId xmlns:a16="http://schemas.microsoft.com/office/drawing/2014/main" xmlns="" id="{9CEB3887-EBDB-400A-80A2-6C88FBABF63E}"/>
                  </a:ext>
                </a:extLst>
              </p:cNvPr>
              <p:cNvSpPr>
                <a:spLocks/>
              </p:cNvSpPr>
              <p:nvPr/>
            </p:nvSpPr>
            <p:spPr bwMode="auto">
              <a:xfrm>
                <a:off x="4479" y="2015"/>
                <a:ext cx="35" cy="140"/>
              </a:xfrm>
              <a:custGeom>
                <a:avLst/>
                <a:gdLst>
                  <a:gd name="T0" fmla="*/ 35 w 35"/>
                  <a:gd name="T1" fmla="*/ 0 h 140"/>
                  <a:gd name="T2" fmla="*/ 0 w 35"/>
                  <a:gd name="T3" fmla="*/ 19 h 140"/>
                  <a:gd name="T4" fmla="*/ 0 w 35"/>
                  <a:gd name="T5" fmla="*/ 140 h 140"/>
                  <a:gd name="T6" fmla="*/ 35 w 35"/>
                  <a:gd name="T7" fmla="*/ 119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1" name="Freeform 220">
                <a:extLst>
                  <a:ext uri="{FF2B5EF4-FFF2-40B4-BE49-F238E27FC236}">
                    <a16:creationId xmlns:a16="http://schemas.microsoft.com/office/drawing/2014/main" xmlns="" id="{53A9F87E-39CE-4791-A956-4B8F3869A070}"/>
                  </a:ext>
                </a:extLst>
              </p:cNvPr>
              <p:cNvSpPr>
                <a:spLocks/>
              </p:cNvSpPr>
              <p:nvPr/>
            </p:nvSpPr>
            <p:spPr bwMode="auto">
              <a:xfrm>
                <a:off x="4479" y="2015"/>
                <a:ext cx="35" cy="140"/>
              </a:xfrm>
              <a:custGeom>
                <a:avLst/>
                <a:gdLst>
                  <a:gd name="T0" fmla="*/ 35 w 35"/>
                  <a:gd name="T1" fmla="*/ 0 h 140"/>
                  <a:gd name="T2" fmla="*/ 0 w 35"/>
                  <a:gd name="T3" fmla="*/ 19 h 140"/>
                  <a:gd name="T4" fmla="*/ 0 w 35"/>
                  <a:gd name="T5" fmla="*/ 140 h 140"/>
                  <a:gd name="T6" fmla="*/ 35 w 35"/>
                  <a:gd name="T7" fmla="*/ 119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2" name="Rectangle 221">
                <a:extLst>
                  <a:ext uri="{FF2B5EF4-FFF2-40B4-BE49-F238E27FC236}">
                    <a16:creationId xmlns:a16="http://schemas.microsoft.com/office/drawing/2014/main" xmlns="" id="{72A108D9-5EBE-4C2B-87D2-91D49D38FEC0}"/>
                  </a:ext>
                </a:extLst>
              </p:cNvPr>
              <p:cNvSpPr>
                <a:spLocks noChangeArrowheads="1"/>
              </p:cNvSpPr>
              <p:nvPr/>
            </p:nvSpPr>
            <p:spPr bwMode="auto">
              <a:xfrm>
                <a:off x="4514" y="2015"/>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3" name="Freeform 222">
                <a:extLst>
                  <a:ext uri="{FF2B5EF4-FFF2-40B4-BE49-F238E27FC236}">
                    <a16:creationId xmlns:a16="http://schemas.microsoft.com/office/drawing/2014/main" xmlns="" id="{737060D6-C8EA-4EF3-A7EB-C6DDD0D09E8B}"/>
                  </a:ext>
                </a:extLst>
              </p:cNvPr>
              <p:cNvSpPr>
                <a:spLocks/>
              </p:cNvSpPr>
              <p:nvPr/>
            </p:nvSpPr>
            <p:spPr bwMode="auto">
              <a:xfrm>
                <a:off x="4479" y="2196"/>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4" name="Freeform 223">
                <a:extLst>
                  <a:ext uri="{FF2B5EF4-FFF2-40B4-BE49-F238E27FC236}">
                    <a16:creationId xmlns:a16="http://schemas.microsoft.com/office/drawing/2014/main" xmlns="" id="{451C00D4-3A12-4CE1-B258-30E7266B3091}"/>
                  </a:ext>
                </a:extLst>
              </p:cNvPr>
              <p:cNvSpPr>
                <a:spLocks/>
              </p:cNvSpPr>
              <p:nvPr/>
            </p:nvSpPr>
            <p:spPr bwMode="auto">
              <a:xfrm>
                <a:off x="4479" y="2196"/>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5" name="Rectangle 224">
                <a:extLst>
                  <a:ext uri="{FF2B5EF4-FFF2-40B4-BE49-F238E27FC236}">
                    <a16:creationId xmlns:a16="http://schemas.microsoft.com/office/drawing/2014/main" xmlns="" id="{3E5AECFE-0ACA-4BB5-9A6F-636CECC03C94}"/>
                  </a:ext>
                </a:extLst>
              </p:cNvPr>
              <p:cNvSpPr>
                <a:spLocks noChangeArrowheads="1"/>
              </p:cNvSpPr>
              <p:nvPr/>
            </p:nvSpPr>
            <p:spPr bwMode="auto">
              <a:xfrm>
                <a:off x="4514" y="2196"/>
                <a:ext cx="12" cy="121"/>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6" name="Freeform 225">
                <a:extLst>
                  <a:ext uri="{FF2B5EF4-FFF2-40B4-BE49-F238E27FC236}">
                    <a16:creationId xmlns:a16="http://schemas.microsoft.com/office/drawing/2014/main" xmlns="" id="{EFA73BCA-30E3-4E66-B8EB-06FAD7B4273B}"/>
                  </a:ext>
                </a:extLst>
              </p:cNvPr>
              <p:cNvSpPr>
                <a:spLocks/>
              </p:cNvSpPr>
              <p:nvPr/>
            </p:nvSpPr>
            <p:spPr bwMode="auto">
              <a:xfrm>
                <a:off x="4479" y="2379"/>
                <a:ext cx="35" cy="137"/>
              </a:xfrm>
              <a:custGeom>
                <a:avLst/>
                <a:gdLst>
                  <a:gd name="T0" fmla="*/ 35 w 35"/>
                  <a:gd name="T1" fmla="*/ 0 h 137"/>
                  <a:gd name="T2" fmla="*/ 0 w 35"/>
                  <a:gd name="T3" fmla="*/ 19 h 137"/>
                  <a:gd name="T4" fmla="*/ 0 w 35"/>
                  <a:gd name="T5" fmla="*/ 137 h 137"/>
                  <a:gd name="T6" fmla="*/ 35 w 35"/>
                  <a:gd name="T7" fmla="*/ 118 h 137"/>
                  <a:gd name="T8" fmla="*/ 35 w 35"/>
                  <a:gd name="T9" fmla="*/ 0 h 137"/>
                </a:gdLst>
                <a:ahLst/>
                <a:cxnLst>
                  <a:cxn ang="0">
                    <a:pos x="T0" y="T1"/>
                  </a:cxn>
                  <a:cxn ang="0">
                    <a:pos x="T2" y="T3"/>
                  </a:cxn>
                  <a:cxn ang="0">
                    <a:pos x="T4" y="T5"/>
                  </a:cxn>
                  <a:cxn ang="0">
                    <a:pos x="T6" y="T7"/>
                  </a:cxn>
                  <a:cxn ang="0">
                    <a:pos x="T8" y="T9"/>
                  </a:cxn>
                </a:cxnLst>
                <a:rect l="0" t="0" r="r" b="b"/>
                <a:pathLst>
                  <a:path w="35" h="137">
                    <a:moveTo>
                      <a:pt x="35" y="0"/>
                    </a:moveTo>
                    <a:lnTo>
                      <a:pt x="0" y="19"/>
                    </a:lnTo>
                    <a:lnTo>
                      <a:pt x="0" y="137"/>
                    </a:lnTo>
                    <a:lnTo>
                      <a:pt x="35" y="118"/>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7" name="Freeform 226">
                <a:extLst>
                  <a:ext uri="{FF2B5EF4-FFF2-40B4-BE49-F238E27FC236}">
                    <a16:creationId xmlns:a16="http://schemas.microsoft.com/office/drawing/2014/main" xmlns="" id="{904A0F7B-E811-40FF-BEF6-743BB5238F17}"/>
                  </a:ext>
                </a:extLst>
              </p:cNvPr>
              <p:cNvSpPr>
                <a:spLocks/>
              </p:cNvSpPr>
              <p:nvPr/>
            </p:nvSpPr>
            <p:spPr bwMode="auto">
              <a:xfrm>
                <a:off x="4479" y="2379"/>
                <a:ext cx="35" cy="137"/>
              </a:xfrm>
              <a:custGeom>
                <a:avLst/>
                <a:gdLst>
                  <a:gd name="T0" fmla="*/ 35 w 35"/>
                  <a:gd name="T1" fmla="*/ 0 h 137"/>
                  <a:gd name="T2" fmla="*/ 0 w 35"/>
                  <a:gd name="T3" fmla="*/ 19 h 137"/>
                  <a:gd name="T4" fmla="*/ 0 w 35"/>
                  <a:gd name="T5" fmla="*/ 137 h 137"/>
                  <a:gd name="T6" fmla="*/ 35 w 35"/>
                  <a:gd name="T7" fmla="*/ 118 h 137"/>
                  <a:gd name="T8" fmla="*/ 35 w 35"/>
                  <a:gd name="T9" fmla="*/ 0 h 137"/>
                </a:gdLst>
                <a:ahLst/>
                <a:cxnLst>
                  <a:cxn ang="0">
                    <a:pos x="T0" y="T1"/>
                  </a:cxn>
                  <a:cxn ang="0">
                    <a:pos x="T2" y="T3"/>
                  </a:cxn>
                  <a:cxn ang="0">
                    <a:pos x="T4" y="T5"/>
                  </a:cxn>
                  <a:cxn ang="0">
                    <a:pos x="T6" y="T7"/>
                  </a:cxn>
                  <a:cxn ang="0">
                    <a:pos x="T8" y="T9"/>
                  </a:cxn>
                </a:cxnLst>
                <a:rect l="0" t="0" r="r" b="b"/>
                <a:pathLst>
                  <a:path w="35" h="137">
                    <a:moveTo>
                      <a:pt x="35" y="0"/>
                    </a:moveTo>
                    <a:lnTo>
                      <a:pt x="0" y="19"/>
                    </a:lnTo>
                    <a:lnTo>
                      <a:pt x="0" y="137"/>
                    </a:lnTo>
                    <a:lnTo>
                      <a:pt x="35" y="118"/>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8" name="Rectangle 227">
                <a:extLst>
                  <a:ext uri="{FF2B5EF4-FFF2-40B4-BE49-F238E27FC236}">
                    <a16:creationId xmlns:a16="http://schemas.microsoft.com/office/drawing/2014/main" xmlns="" id="{B086AA63-12D8-4150-B915-56BA54D925B5}"/>
                  </a:ext>
                </a:extLst>
              </p:cNvPr>
              <p:cNvSpPr>
                <a:spLocks noChangeArrowheads="1"/>
              </p:cNvSpPr>
              <p:nvPr/>
            </p:nvSpPr>
            <p:spPr bwMode="auto">
              <a:xfrm>
                <a:off x="4514" y="2379"/>
                <a:ext cx="12" cy="118"/>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9" name="Freeform 228">
                <a:extLst>
                  <a:ext uri="{FF2B5EF4-FFF2-40B4-BE49-F238E27FC236}">
                    <a16:creationId xmlns:a16="http://schemas.microsoft.com/office/drawing/2014/main" xmlns="" id="{24FB4AB8-9C60-4750-B4E2-30C43993840B}"/>
                  </a:ext>
                </a:extLst>
              </p:cNvPr>
              <p:cNvSpPr>
                <a:spLocks/>
              </p:cNvSpPr>
              <p:nvPr/>
            </p:nvSpPr>
            <p:spPr bwMode="auto">
              <a:xfrm>
                <a:off x="4574" y="1789"/>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0" name="Freeform 229">
                <a:extLst>
                  <a:ext uri="{FF2B5EF4-FFF2-40B4-BE49-F238E27FC236}">
                    <a16:creationId xmlns:a16="http://schemas.microsoft.com/office/drawing/2014/main" xmlns="" id="{5AC4B7C9-F958-4E07-9CC5-2D163A08BA6D}"/>
                  </a:ext>
                </a:extLst>
              </p:cNvPr>
              <p:cNvSpPr>
                <a:spLocks/>
              </p:cNvSpPr>
              <p:nvPr/>
            </p:nvSpPr>
            <p:spPr bwMode="auto">
              <a:xfrm>
                <a:off x="4574" y="1789"/>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1" name="Rectangle 230">
                <a:extLst>
                  <a:ext uri="{FF2B5EF4-FFF2-40B4-BE49-F238E27FC236}">
                    <a16:creationId xmlns:a16="http://schemas.microsoft.com/office/drawing/2014/main" xmlns="" id="{650B2824-F2A7-4564-A711-EEE988CD81C3}"/>
                  </a:ext>
                </a:extLst>
              </p:cNvPr>
              <p:cNvSpPr>
                <a:spLocks noChangeArrowheads="1"/>
              </p:cNvSpPr>
              <p:nvPr/>
            </p:nvSpPr>
            <p:spPr bwMode="auto">
              <a:xfrm>
                <a:off x="4609" y="1789"/>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2" name="Freeform 231">
                <a:extLst>
                  <a:ext uri="{FF2B5EF4-FFF2-40B4-BE49-F238E27FC236}">
                    <a16:creationId xmlns:a16="http://schemas.microsoft.com/office/drawing/2014/main" xmlns="" id="{4BD60171-206E-496D-99F5-F08357C420E6}"/>
                  </a:ext>
                </a:extLst>
              </p:cNvPr>
              <p:cNvSpPr>
                <a:spLocks/>
              </p:cNvSpPr>
              <p:nvPr/>
            </p:nvSpPr>
            <p:spPr bwMode="auto">
              <a:xfrm>
                <a:off x="4574" y="1963"/>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3" name="Freeform 232">
                <a:extLst>
                  <a:ext uri="{FF2B5EF4-FFF2-40B4-BE49-F238E27FC236}">
                    <a16:creationId xmlns:a16="http://schemas.microsoft.com/office/drawing/2014/main" xmlns="" id="{84202192-E457-4578-AE35-B71CA172AB8E}"/>
                  </a:ext>
                </a:extLst>
              </p:cNvPr>
              <p:cNvSpPr>
                <a:spLocks/>
              </p:cNvSpPr>
              <p:nvPr/>
            </p:nvSpPr>
            <p:spPr bwMode="auto">
              <a:xfrm>
                <a:off x="4574" y="1963"/>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4" name="Rectangle 233">
                <a:extLst>
                  <a:ext uri="{FF2B5EF4-FFF2-40B4-BE49-F238E27FC236}">
                    <a16:creationId xmlns:a16="http://schemas.microsoft.com/office/drawing/2014/main" xmlns="" id="{46612212-2877-47B7-87E7-B74748AD3F78}"/>
                  </a:ext>
                </a:extLst>
              </p:cNvPr>
              <p:cNvSpPr>
                <a:spLocks noChangeArrowheads="1"/>
              </p:cNvSpPr>
              <p:nvPr/>
            </p:nvSpPr>
            <p:spPr bwMode="auto">
              <a:xfrm>
                <a:off x="4609" y="1963"/>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5" name="Freeform 234">
                <a:extLst>
                  <a:ext uri="{FF2B5EF4-FFF2-40B4-BE49-F238E27FC236}">
                    <a16:creationId xmlns:a16="http://schemas.microsoft.com/office/drawing/2014/main" xmlns="" id="{56111831-EB60-46F3-AC32-7CAF44C279D6}"/>
                  </a:ext>
                </a:extLst>
              </p:cNvPr>
              <p:cNvSpPr>
                <a:spLocks/>
              </p:cNvSpPr>
              <p:nvPr/>
            </p:nvSpPr>
            <p:spPr bwMode="auto">
              <a:xfrm>
                <a:off x="4574" y="2143"/>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6" name="Freeform 235">
                <a:extLst>
                  <a:ext uri="{FF2B5EF4-FFF2-40B4-BE49-F238E27FC236}">
                    <a16:creationId xmlns:a16="http://schemas.microsoft.com/office/drawing/2014/main" xmlns="" id="{8F1DFBE6-EB94-4BDF-829C-4A51BBE240C8}"/>
                  </a:ext>
                </a:extLst>
              </p:cNvPr>
              <p:cNvSpPr>
                <a:spLocks/>
              </p:cNvSpPr>
              <p:nvPr/>
            </p:nvSpPr>
            <p:spPr bwMode="auto">
              <a:xfrm>
                <a:off x="4574" y="2143"/>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7" name="Rectangle 236">
                <a:extLst>
                  <a:ext uri="{FF2B5EF4-FFF2-40B4-BE49-F238E27FC236}">
                    <a16:creationId xmlns:a16="http://schemas.microsoft.com/office/drawing/2014/main" xmlns="" id="{7B7FE7F8-551E-4F62-A546-A992DB70981E}"/>
                  </a:ext>
                </a:extLst>
              </p:cNvPr>
              <p:cNvSpPr>
                <a:spLocks noChangeArrowheads="1"/>
              </p:cNvSpPr>
              <p:nvPr/>
            </p:nvSpPr>
            <p:spPr bwMode="auto">
              <a:xfrm>
                <a:off x="4609" y="2143"/>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8" name="Freeform 237">
                <a:extLst>
                  <a:ext uri="{FF2B5EF4-FFF2-40B4-BE49-F238E27FC236}">
                    <a16:creationId xmlns:a16="http://schemas.microsoft.com/office/drawing/2014/main" xmlns="" id="{6827DB96-6FDB-4B2D-880D-FCC448746B63}"/>
                  </a:ext>
                </a:extLst>
              </p:cNvPr>
              <p:cNvSpPr>
                <a:spLocks/>
              </p:cNvSpPr>
              <p:nvPr/>
            </p:nvSpPr>
            <p:spPr bwMode="auto">
              <a:xfrm>
                <a:off x="4574" y="2324"/>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9" name="Freeform 238">
                <a:extLst>
                  <a:ext uri="{FF2B5EF4-FFF2-40B4-BE49-F238E27FC236}">
                    <a16:creationId xmlns:a16="http://schemas.microsoft.com/office/drawing/2014/main" xmlns="" id="{6A78FE66-05B5-4102-93B0-53005F30222E}"/>
                  </a:ext>
                </a:extLst>
              </p:cNvPr>
              <p:cNvSpPr>
                <a:spLocks/>
              </p:cNvSpPr>
              <p:nvPr/>
            </p:nvSpPr>
            <p:spPr bwMode="auto">
              <a:xfrm>
                <a:off x="4574" y="2324"/>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0" name="Rectangle 239">
                <a:extLst>
                  <a:ext uri="{FF2B5EF4-FFF2-40B4-BE49-F238E27FC236}">
                    <a16:creationId xmlns:a16="http://schemas.microsoft.com/office/drawing/2014/main" xmlns="" id="{EAD0186B-2894-4AB2-A9C3-CFBB05F75EA8}"/>
                  </a:ext>
                </a:extLst>
              </p:cNvPr>
              <p:cNvSpPr>
                <a:spLocks noChangeArrowheads="1"/>
              </p:cNvSpPr>
              <p:nvPr/>
            </p:nvSpPr>
            <p:spPr bwMode="auto">
              <a:xfrm>
                <a:off x="4609" y="2324"/>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1" name="Freeform 240">
                <a:extLst>
                  <a:ext uri="{FF2B5EF4-FFF2-40B4-BE49-F238E27FC236}">
                    <a16:creationId xmlns:a16="http://schemas.microsoft.com/office/drawing/2014/main" xmlns="" id="{2A994AF3-4DF1-4713-AB95-8FB882F128A0}"/>
                  </a:ext>
                </a:extLst>
              </p:cNvPr>
              <p:cNvSpPr>
                <a:spLocks/>
              </p:cNvSpPr>
              <p:nvPr/>
            </p:nvSpPr>
            <p:spPr bwMode="auto">
              <a:xfrm>
                <a:off x="4479" y="2554"/>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2" name="Freeform 241">
                <a:extLst>
                  <a:ext uri="{FF2B5EF4-FFF2-40B4-BE49-F238E27FC236}">
                    <a16:creationId xmlns:a16="http://schemas.microsoft.com/office/drawing/2014/main" xmlns="" id="{8A768BF7-4953-43AC-96BE-D7477675CCC5}"/>
                  </a:ext>
                </a:extLst>
              </p:cNvPr>
              <p:cNvSpPr>
                <a:spLocks/>
              </p:cNvSpPr>
              <p:nvPr/>
            </p:nvSpPr>
            <p:spPr bwMode="auto">
              <a:xfrm>
                <a:off x="4479" y="2554"/>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3" name="Rectangle 242">
                <a:extLst>
                  <a:ext uri="{FF2B5EF4-FFF2-40B4-BE49-F238E27FC236}">
                    <a16:creationId xmlns:a16="http://schemas.microsoft.com/office/drawing/2014/main" xmlns="" id="{F8D581D4-7676-49C7-8AE6-F85ECFD64319}"/>
                  </a:ext>
                </a:extLst>
              </p:cNvPr>
              <p:cNvSpPr>
                <a:spLocks noChangeArrowheads="1"/>
              </p:cNvSpPr>
              <p:nvPr/>
            </p:nvSpPr>
            <p:spPr bwMode="auto">
              <a:xfrm>
                <a:off x="4514" y="2554"/>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4" name="Freeform 243">
                <a:extLst>
                  <a:ext uri="{FF2B5EF4-FFF2-40B4-BE49-F238E27FC236}">
                    <a16:creationId xmlns:a16="http://schemas.microsoft.com/office/drawing/2014/main" xmlns="" id="{CD9E2CFE-1D59-432A-853D-3F2F42190E0E}"/>
                  </a:ext>
                </a:extLst>
              </p:cNvPr>
              <p:cNvSpPr>
                <a:spLocks/>
              </p:cNvSpPr>
              <p:nvPr/>
            </p:nvSpPr>
            <p:spPr bwMode="auto">
              <a:xfrm>
                <a:off x="4574" y="2502"/>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5" name="Freeform 244">
                <a:extLst>
                  <a:ext uri="{FF2B5EF4-FFF2-40B4-BE49-F238E27FC236}">
                    <a16:creationId xmlns:a16="http://schemas.microsoft.com/office/drawing/2014/main" xmlns="" id="{79C87B6E-3921-49DD-899F-E73ED721FD92}"/>
                  </a:ext>
                </a:extLst>
              </p:cNvPr>
              <p:cNvSpPr>
                <a:spLocks/>
              </p:cNvSpPr>
              <p:nvPr/>
            </p:nvSpPr>
            <p:spPr bwMode="auto">
              <a:xfrm>
                <a:off x="4574" y="2502"/>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6" name="Rectangle 245">
                <a:extLst>
                  <a:ext uri="{FF2B5EF4-FFF2-40B4-BE49-F238E27FC236}">
                    <a16:creationId xmlns:a16="http://schemas.microsoft.com/office/drawing/2014/main" xmlns="" id="{93969ADC-A942-4C5C-AC0A-DCB1CDFBB921}"/>
                  </a:ext>
                </a:extLst>
              </p:cNvPr>
              <p:cNvSpPr>
                <a:spLocks noChangeArrowheads="1"/>
              </p:cNvSpPr>
              <p:nvPr/>
            </p:nvSpPr>
            <p:spPr bwMode="auto">
              <a:xfrm>
                <a:off x="4609" y="2502"/>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7" name="Freeform 246">
                <a:extLst>
                  <a:ext uri="{FF2B5EF4-FFF2-40B4-BE49-F238E27FC236}">
                    <a16:creationId xmlns:a16="http://schemas.microsoft.com/office/drawing/2014/main" xmlns="" id="{880C9523-AEC7-4758-BDA0-46F5EBD79EB3}"/>
                  </a:ext>
                </a:extLst>
              </p:cNvPr>
              <p:cNvSpPr>
                <a:spLocks/>
              </p:cNvSpPr>
              <p:nvPr/>
            </p:nvSpPr>
            <p:spPr bwMode="auto">
              <a:xfrm>
                <a:off x="4479" y="2723"/>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8" name="Freeform 247">
                <a:extLst>
                  <a:ext uri="{FF2B5EF4-FFF2-40B4-BE49-F238E27FC236}">
                    <a16:creationId xmlns:a16="http://schemas.microsoft.com/office/drawing/2014/main" xmlns="" id="{5CF21203-648B-45B8-B71D-B76B57B3DEDA}"/>
                  </a:ext>
                </a:extLst>
              </p:cNvPr>
              <p:cNvSpPr>
                <a:spLocks/>
              </p:cNvSpPr>
              <p:nvPr/>
            </p:nvSpPr>
            <p:spPr bwMode="auto">
              <a:xfrm>
                <a:off x="4479" y="2723"/>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9" name="Freeform 248">
                <a:extLst>
                  <a:ext uri="{FF2B5EF4-FFF2-40B4-BE49-F238E27FC236}">
                    <a16:creationId xmlns:a16="http://schemas.microsoft.com/office/drawing/2014/main" xmlns="" id="{49E8849A-1820-4874-97E3-97D514333B57}"/>
                  </a:ext>
                </a:extLst>
              </p:cNvPr>
              <p:cNvSpPr>
                <a:spLocks/>
              </p:cNvSpPr>
              <p:nvPr/>
            </p:nvSpPr>
            <p:spPr bwMode="auto">
              <a:xfrm>
                <a:off x="4514" y="2723"/>
                <a:ext cx="12" cy="121"/>
              </a:xfrm>
              <a:custGeom>
                <a:avLst/>
                <a:gdLst>
                  <a:gd name="T0" fmla="*/ 0 w 12"/>
                  <a:gd name="T1" fmla="*/ 121 h 121"/>
                  <a:gd name="T2" fmla="*/ 12 w 12"/>
                  <a:gd name="T3" fmla="*/ 119 h 121"/>
                  <a:gd name="T4" fmla="*/ 12 w 12"/>
                  <a:gd name="T5" fmla="*/ 0 h 121"/>
                  <a:gd name="T6" fmla="*/ 0 w 12"/>
                  <a:gd name="T7" fmla="*/ 0 h 121"/>
                  <a:gd name="T8" fmla="*/ 0 w 12"/>
                  <a:gd name="T9" fmla="*/ 121 h 121"/>
                </a:gdLst>
                <a:ahLst/>
                <a:cxnLst>
                  <a:cxn ang="0">
                    <a:pos x="T0" y="T1"/>
                  </a:cxn>
                  <a:cxn ang="0">
                    <a:pos x="T2" y="T3"/>
                  </a:cxn>
                  <a:cxn ang="0">
                    <a:pos x="T4" y="T5"/>
                  </a:cxn>
                  <a:cxn ang="0">
                    <a:pos x="T6" y="T7"/>
                  </a:cxn>
                  <a:cxn ang="0">
                    <a:pos x="T8" y="T9"/>
                  </a:cxn>
                </a:cxnLst>
                <a:rect l="0" t="0" r="r" b="b"/>
                <a:pathLst>
                  <a:path w="12" h="121">
                    <a:moveTo>
                      <a:pt x="0" y="121"/>
                    </a:moveTo>
                    <a:lnTo>
                      <a:pt x="12" y="119"/>
                    </a:lnTo>
                    <a:lnTo>
                      <a:pt x="12" y="0"/>
                    </a:lnTo>
                    <a:lnTo>
                      <a:pt x="0" y="0"/>
                    </a:lnTo>
                    <a:lnTo>
                      <a:pt x="0" y="121"/>
                    </a:lnTo>
                    <a:close/>
                  </a:path>
                </a:pathLst>
              </a:custGeom>
              <a:solidFill>
                <a:srgbClr val="212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0" name="Freeform 249">
                <a:extLst>
                  <a:ext uri="{FF2B5EF4-FFF2-40B4-BE49-F238E27FC236}">
                    <a16:creationId xmlns:a16="http://schemas.microsoft.com/office/drawing/2014/main" xmlns="" id="{FC123E00-AB5E-4C5B-B134-5D9196065DC8}"/>
                  </a:ext>
                </a:extLst>
              </p:cNvPr>
              <p:cNvSpPr>
                <a:spLocks/>
              </p:cNvSpPr>
              <p:nvPr/>
            </p:nvSpPr>
            <p:spPr bwMode="auto">
              <a:xfrm>
                <a:off x="4574" y="2671"/>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1" name="Freeform 250">
                <a:extLst>
                  <a:ext uri="{FF2B5EF4-FFF2-40B4-BE49-F238E27FC236}">
                    <a16:creationId xmlns:a16="http://schemas.microsoft.com/office/drawing/2014/main" xmlns="" id="{73B3BCFA-581C-4B4B-9514-0DA2743EABBB}"/>
                  </a:ext>
                </a:extLst>
              </p:cNvPr>
              <p:cNvSpPr>
                <a:spLocks/>
              </p:cNvSpPr>
              <p:nvPr/>
            </p:nvSpPr>
            <p:spPr bwMode="auto">
              <a:xfrm>
                <a:off x="4574" y="2671"/>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2" name="Rectangle 251">
                <a:extLst>
                  <a:ext uri="{FF2B5EF4-FFF2-40B4-BE49-F238E27FC236}">
                    <a16:creationId xmlns:a16="http://schemas.microsoft.com/office/drawing/2014/main" xmlns="" id="{4FDB9AF2-49B1-47D3-BF0F-4D22E40D3A49}"/>
                  </a:ext>
                </a:extLst>
              </p:cNvPr>
              <p:cNvSpPr>
                <a:spLocks noChangeArrowheads="1"/>
              </p:cNvSpPr>
              <p:nvPr/>
            </p:nvSpPr>
            <p:spPr bwMode="auto">
              <a:xfrm>
                <a:off x="4609" y="2671"/>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3" name="Freeform 252">
                <a:extLst>
                  <a:ext uri="{FF2B5EF4-FFF2-40B4-BE49-F238E27FC236}">
                    <a16:creationId xmlns:a16="http://schemas.microsoft.com/office/drawing/2014/main" xmlns="" id="{174C721A-4216-4F5B-97A3-8B8C4C0A6412}"/>
                  </a:ext>
                </a:extLst>
              </p:cNvPr>
              <p:cNvSpPr>
                <a:spLocks/>
              </p:cNvSpPr>
              <p:nvPr/>
            </p:nvSpPr>
            <p:spPr bwMode="auto">
              <a:xfrm>
                <a:off x="4301" y="1115"/>
                <a:ext cx="247" cy="442"/>
              </a:xfrm>
              <a:custGeom>
                <a:avLst/>
                <a:gdLst>
                  <a:gd name="T0" fmla="*/ 87 w 104"/>
                  <a:gd name="T1" fmla="*/ 0 h 186"/>
                  <a:gd name="T2" fmla="*/ 16 w 104"/>
                  <a:gd name="T3" fmla="*/ 0 h 186"/>
                  <a:gd name="T4" fmla="*/ 0 w 104"/>
                  <a:gd name="T5" fmla="*/ 16 h 186"/>
                  <a:gd name="T6" fmla="*/ 0 w 104"/>
                  <a:gd name="T7" fmla="*/ 87 h 186"/>
                  <a:gd name="T8" fmla="*/ 16 w 104"/>
                  <a:gd name="T9" fmla="*/ 104 h 186"/>
                  <a:gd name="T10" fmla="*/ 46 w 104"/>
                  <a:gd name="T11" fmla="*/ 104 h 186"/>
                  <a:gd name="T12" fmla="*/ 50 w 104"/>
                  <a:gd name="T13" fmla="*/ 110 h 186"/>
                  <a:gd name="T14" fmla="*/ 50 w 104"/>
                  <a:gd name="T15" fmla="*/ 184 h 186"/>
                  <a:gd name="T16" fmla="*/ 52 w 104"/>
                  <a:gd name="T17" fmla="*/ 186 h 186"/>
                  <a:gd name="T18" fmla="*/ 54 w 104"/>
                  <a:gd name="T19" fmla="*/ 184 h 186"/>
                  <a:gd name="T20" fmla="*/ 54 w 104"/>
                  <a:gd name="T21" fmla="*/ 110 h 186"/>
                  <a:gd name="T22" fmla="*/ 58 w 104"/>
                  <a:gd name="T23" fmla="*/ 104 h 186"/>
                  <a:gd name="T24" fmla="*/ 87 w 104"/>
                  <a:gd name="T25" fmla="*/ 104 h 186"/>
                  <a:gd name="T26" fmla="*/ 104 w 104"/>
                  <a:gd name="T27" fmla="*/ 87 h 186"/>
                  <a:gd name="T28" fmla="*/ 104 w 104"/>
                  <a:gd name="T29" fmla="*/ 16 h 186"/>
                  <a:gd name="T30" fmla="*/ 87 w 104"/>
                  <a:gd name="T3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86">
                    <a:moveTo>
                      <a:pt x="87" y="0"/>
                    </a:moveTo>
                    <a:cubicBezTo>
                      <a:pt x="16" y="0"/>
                      <a:pt x="16" y="0"/>
                      <a:pt x="16" y="0"/>
                    </a:cubicBezTo>
                    <a:cubicBezTo>
                      <a:pt x="7" y="0"/>
                      <a:pt x="0" y="7"/>
                      <a:pt x="0" y="16"/>
                    </a:cubicBezTo>
                    <a:cubicBezTo>
                      <a:pt x="0" y="87"/>
                      <a:pt x="0" y="87"/>
                      <a:pt x="0" y="87"/>
                    </a:cubicBezTo>
                    <a:cubicBezTo>
                      <a:pt x="0" y="97"/>
                      <a:pt x="7" y="104"/>
                      <a:pt x="16" y="104"/>
                    </a:cubicBezTo>
                    <a:cubicBezTo>
                      <a:pt x="46" y="104"/>
                      <a:pt x="46" y="104"/>
                      <a:pt x="46" y="104"/>
                    </a:cubicBezTo>
                    <a:cubicBezTo>
                      <a:pt x="50" y="110"/>
                      <a:pt x="50" y="110"/>
                      <a:pt x="50" y="110"/>
                    </a:cubicBezTo>
                    <a:cubicBezTo>
                      <a:pt x="50" y="184"/>
                      <a:pt x="50" y="184"/>
                      <a:pt x="50" y="184"/>
                    </a:cubicBezTo>
                    <a:cubicBezTo>
                      <a:pt x="50" y="185"/>
                      <a:pt x="51" y="186"/>
                      <a:pt x="52" y="186"/>
                    </a:cubicBezTo>
                    <a:cubicBezTo>
                      <a:pt x="53" y="186"/>
                      <a:pt x="54" y="185"/>
                      <a:pt x="54" y="184"/>
                    </a:cubicBezTo>
                    <a:cubicBezTo>
                      <a:pt x="54" y="110"/>
                      <a:pt x="54" y="110"/>
                      <a:pt x="54" y="110"/>
                    </a:cubicBezTo>
                    <a:cubicBezTo>
                      <a:pt x="58" y="104"/>
                      <a:pt x="58" y="104"/>
                      <a:pt x="58" y="104"/>
                    </a:cubicBezTo>
                    <a:cubicBezTo>
                      <a:pt x="87" y="104"/>
                      <a:pt x="87" y="104"/>
                      <a:pt x="87" y="104"/>
                    </a:cubicBezTo>
                    <a:cubicBezTo>
                      <a:pt x="96" y="104"/>
                      <a:pt x="104" y="97"/>
                      <a:pt x="104" y="87"/>
                    </a:cubicBezTo>
                    <a:cubicBezTo>
                      <a:pt x="104" y="16"/>
                      <a:pt x="104" y="16"/>
                      <a:pt x="104" y="16"/>
                    </a:cubicBezTo>
                    <a:cubicBezTo>
                      <a:pt x="104" y="7"/>
                      <a:pt x="96" y="0"/>
                      <a:pt x="87" y="0"/>
                    </a:cubicBezTo>
                    <a:close/>
                  </a:path>
                </a:pathLst>
              </a:custGeom>
              <a:solidFill>
                <a:srgbClr val="263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4" name="Freeform 253">
                <a:extLst>
                  <a:ext uri="{FF2B5EF4-FFF2-40B4-BE49-F238E27FC236}">
                    <a16:creationId xmlns:a16="http://schemas.microsoft.com/office/drawing/2014/main" xmlns="" id="{F49B727F-44A2-4A2F-AE66-4214718861FB}"/>
                  </a:ext>
                </a:extLst>
              </p:cNvPr>
              <p:cNvSpPr>
                <a:spLocks noEditPoints="1"/>
              </p:cNvSpPr>
              <p:nvPr/>
            </p:nvSpPr>
            <p:spPr bwMode="auto">
              <a:xfrm>
                <a:off x="4372" y="1146"/>
                <a:ext cx="102" cy="164"/>
              </a:xfrm>
              <a:custGeom>
                <a:avLst/>
                <a:gdLst>
                  <a:gd name="T0" fmla="*/ 26 w 43"/>
                  <a:gd name="T1" fmla="*/ 61 h 69"/>
                  <a:gd name="T2" fmla="*/ 26 w 43"/>
                  <a:gd name="T3" fmla="*/ 69 h 69"/>
                  <a:gd name="T4" fmla="*/ 19 w 43"/>
                  <a:gd name="T5" fmla="*/ 69 h 69"/>
                  <a:gd name="T6" fmla="*/ 19 w 43"/>
                  <a:gd name="T7" fmla="*/ 61 h 69"/>
                  <a:gd name="T8" fmla="*/ 0 w 43"/>
                  <a:gd name="T9" fmla="*/ 55 h 69"/>
                  <a:gd name="T10" fmla="*/ 4 w 43"/>
                  <a:gd name="T11" fmla="*/ 46 h 69"/>
                  <a:gd name="T12" fmla="*/ 19 w 43"/>
                  <a:gd name="T13" fmla="*/ 52 h 69"/>
                  <a:gd name="T14" fmla="*/ 19 w 43"/>
                  <a:gd name="T15" fmla="*/ 39 h 69"/>
                  <a:gd name="T16" fmla="*/ 1 w 43"/>
                  <a:gd name="T17" fmla="*/ 24 h 69"/>
                  <a:gd name="T18" fmla="*/ 19 w 43"/>
                  <a:gd name="T19" fmla="*/ 8 h 69"/>
                  <a:gd name="T20" fmla="*/ 19 w 43"/>
                  <a:gd name="T21" fmla="*/ 0 h 69"/>
                  <a:gd name="T22" fmla="*/ 26 w 43"/>
                  <a:gd name="T23" fmla="*/ 0 h 69"/>
                  <a:gd name="T24" fmla="*/ 26 w 43"/>
                  <a:gd name="T25" fmla="*/ 8 h 69"/>
                  <a:gd name="T26" fmla="*/ 41 w 43"/>
                  <a:gd name="T27" fmla="*/ 12 h 69"/>
                  <a:gd name="T28" fmla="*/ 37 w 43"/>
                  <a:gd name="T29" fmla="*/ 21 h 69"/>
                  <a:gd name="T30" fmla="*/ 26 w 43"/>
                  <a:gd name="T31" fmla="*/ 18 h 69"/>
                  <a:gd name="T32" fmla="*/ 26 w 43"/>
                  <a:gd name="T33" fmla="*/ 30 h 69"/>
                  <a:gd name="T34" fmla="*/ 43 w 43"/>
                  <a:gd name="T35" fmla="*/ 45 h 69"/>
                  <a:gd name="T36" fmla="*/ 26 w 43"/>
                  <a:gd name="T37" fmla="*/ 61 h 69"/>
                  <a:gd name="T38" fmla="*/ 19 w 43"/>
                  <a:gd name="T39" fmla="*/ 28 h 69"/>
                  <a:gd name="T40" fmla="*/ 19 w 43"/>
                  <a:gd name="T41" fmla="*/ 18 h 69"/>
                  <a:gd name="T42" fmla="*/ 13 w 43"/>
                  <a:gd name="T43" fmla="*/ 23 h 69"/>
                  <a:gd name="T44" fmla="*/ 19 w 43"/>
                  <a:gd name="T45" fmla="*/ 28 h 69"/>
                  <a:gd name="T46" fmla="*/ 31 w 43"/>
                  <a:gd name="T47" fmla="*/ 46 h 69"/>
                  <a:gd name="T48" fmla="*/ 26 w 43"/>
                  <a:gd name="T49" fmla="*/ 41 h 69"/>
                  <a:gd name="T50" fmla="*/ 26 w 43"/>
                  <a:gd name="T51" fmla="*/ 51 h 69"/>
                  <a:gd name="T52" fmla="*/ 31 w 43"/>
                  <a:gd name="T53"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69">
                    <a:moveTo>
                      <a:pt x="26" y="61"/>
                    </a:moveTo>
                    <a:cubicBezTo>
                      <a:pt x="26" y="69"/>
                      <a:pt x="26" y="69"/>
                      <a:pt x="26" y="69"/>
                    </a:cubicBezTo>
                    <a:cubicBezTo>
                      <a:pt x="19" y="69"/>
                      <a:pt x="19" y="69"/>
                      <a:pt x="19" y="69"/>
                    </a:cubicBezTo>
                    <a:cubicBezTo>
                      <a:pt x="19" y="61"/>
                      <a:pt x="19" y="61"/>
                      <a:pt x="19" y="61"/>
                    </a:cubicBezTo>
                    <a:cubicBezTo>
                      <a:pt x="11" y="61"/>
                      <a:pt x="4" y="59"/>
                      <a:pt x="0" y="55"/>
                    </a:cubicBezTo>
                    <a:cubicBezTo>
                      <a:pt x="4" y="46"/>
                      <a:pt x="4" y="46"/>
                      <a:pt x="4" y="46"/>
                    </a:cubicBezTo>
                    <a:cubicBezTo>
                      <a:pt x="8" y="49"/>
                      <a:pt x="13" y="51"/>
                      <a:pt x="19" y="52"/>
                    </a:cubicBezTo>
                    <a:cubicBezTo>
                      <a:pt x="19" y="39"/>
                      <a:pt x="19" y="39"/>
                      <a:pt x="19" y="39"/>
                    </a:cubicBezTo>
                    <a:cubicBezTo>
                      <a:pt x="10" y="37"/>
                      <a:pt x="1" y="35"/>
                      <a:pt x="1" y="24"/>
                    </a:cubicBezTo>
                    <a:cubicBezTo>
                      <a:pt x="1" y="16"/>
                      <a:pt x="7" y="9"/>
                      <a:pt x="19" y="8"/>
                    </a:cubicBezTo>
                    <a:cubicBezTo>
                      <a:pt x="19" y="0"/>
                      <a:pt x="19" y="0"/>
                      <a:pt x="19" y="0"/>
                    </a:cubicBezTo>
                    <a:cubicBezTo>
                      <a:pt x="26" y="0"/>
                      <a:pt x="26" y="0"/>
                      <a:pt x="26" y="0"/>
                    </a:cubicBezTo>
                    <a:cubicBezTo>
                      <a:pt x="26" y="8"/>
                      <a:pt x="26" y="8"/>
                      <a:pt x="26" y="8"/>
                    </a:cubicBezTo>
                    <a:cubicBezTo>
                      <a:pt x="31" y="8"/>
                      <a:pt x="37" y="10"/>
                      <a:pt x="41" y="12"/>
                    </a:cubicBezTo>
                    <a:cubicBezTo>
                      <a:pt x="37" y="21"/>
                      <a:pt x="37" y="21"/>
                      <a:pt x="37" y="21"/>
                    </a:cubicBezTo>
                    <a:cubicBezTo>
                      <a:pt x="33" y="19"/>
                      <a:pt x="30" y="18"/>
                      <a:pt x="26" y="18"/>
                    </a:cubicBezTo>
                    <a:cubicBezTo>
                      <a:pt x="26" y="30"/>
                      <a:pt x="26" y="30"/>
                      <a:pt x="26" y="30"/>
                    </a:cubicBezTo>
                    <a:cubicBezTo>
                      <a:pt x="34" y="32"/>
                      <a:pt x="43" y="35"/>
                      <a:pt x="43" y="45"/>
                    </a:cubicBezTo>
                    <a:cubicBezTo>
                      <a:pt x="43" y="53"/>
                      <a:pt x="38" y="60"/>
                      <a:pt x="26" y="61"/>
                    </a:cubicBezTo>
                    <a:close/>
                    <a:moveTo>
                      <a:pt x="19" y="28"/>
                    </a:moveTo>
                    <a:cubicBezTo>
                      <a:pt x="19" y="18"/>
                      <a:pt x="19" y="18"/>
                      <a:pt x="19" y="18"/>
                    </a:cubicBezTo>
                    <a:cubicBezTo>
                      <a:pt x="15" y="19"/>
                      <a:pt x="13" y="21"/>
                      <a:pt x="13" y="23"/>
                    </a:cubicBezTo>
                    <a:cubicBezTo>
                      <a:pt x="13" y="26"/>
                      <a:pt x="15" y="27"/>
                      <a:pt x="19" y="28"/>
                    </a:cubicBezTo>
                    <a:close/>
                    <a:moveTo>
                      <a:pt x="31" y="46"/>
                    </a:moveTo>
                    <a:cubicBezTo>
                      <a:pt x="31" y="44"/>
                      <a:pt x="29" y="42"/>
                      <a:pt x="26" y="41"/>
                    </a:cubicBezTo>
                    <a:cubicBezTo>
                      <a:pt x="26" y="51"/>
                      <a:pt x="26" y="51"/>
                      <a:pt x="26" y="51"/>
                    </a:cubicBezTo>
                    <a:cubicBezTo>
                      <a:pt x="30" y="51"/>
                      <a:pt x="31" y="49"/>
                      <a:pt x="3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5" name="Freeform 254">
                <a:extLst>
                  <a:ext uri="{FF2B5EF4-FFF2-40B4-BE49-F238E27FC236}">
                    <a16:creationId xmlns:a16="http://schemas.microsoft.com/office/drawing/2014/main" xmlns="" id="{CFB42270-F5D0-4660-9AF8-A1A3D56B0399}"/>
                  </a:ext>
                </a:extLst>
              </p:cNvPr>
              <p:cNvSpPr>
                <a:spLocks/>
              </p:cNvSpPr>
              <p:nvPr/>
            </p:nvSpPr>
            <p:spPr bwMode="auto">
              <a:xfrm>
                <a:off x="4925" y="2813"/>
                <a:ext cx="378" cy="649"/>
              </a:xfrm>
              <a:custGeom>
                <a:avLst/>
                <a:gdLst>
                  <a:gd name="T0" fmla="*/ 0 w 378"/>
                  <a:gd name="T1" fmla="*/ 433 h 649"/>
                  <a:gd name="T2" fmla="*/ 378 w 378"/>
                  <a:gd name="T3" fmla="*/ 649 h 649"/>
                  <a:gd name="T4" fmla="*/ 378 w 378"/>
                  <a:gd name="T5" fmla="*/ 224 h 649"/>
                  <a:gd name="T6" fmla="*/ 0 w 378"/>
                  <a:gd name="T7" fmla="*/ 0 h 649"/>
                  <a:gd name="T8" fmla="*/ 0 w 378"/>
                  <a:gd name="T9" fmla="*/ 433 h 649"/>
                </a:gdLst>
                <a:ahLst/>
                <a:cxnLst>
                  <a:cxn ang="0">
                    <a:pos x="T0" y="T1"/>
                  </a:cxn>
                  <a:cxn ang="0">
                    <a:pos x="T2" y="T3"/>
                  </a:cxn>
                  <a:cxn ang="0">
                    <a:pos x="T4" y="T5"/>
                  </a:cxn>
                  <a:cxn ang="0">
                    <a:pos x="T6" y="T7"/>
                  </a:cxn>
                  <a:cxn ang="0">
                    <a:pos x="T8" y="T9"/>
                  </a:cxn>
                </a:cxnLst>
                <a:rect l="0" t="0" r="r" b="b"/>
                <a:pathLst>
                  <a:path w="378" h="649">
                    <a:moveTo>
                      <a:pt x="0" y="433"/>
                    </a:moveTo>
                    <a:lnTo>
                      <a:pt x="378" y="649"/>
                    </a:lnTo>
                    <a:lnTo>
                      <a:pt x="378" y="224"/>
                    </a:lnTo>
                    <a:lnTo>
                      <a:pt x="0" y="0"/>
                    </a:lnTo>
                    <a:lnTo>
                      <a:pt x="0" y="433"/>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6" name="Freeform 255">
                <a:extLst>
                  <a:ext uri="{FF2B5EF4-FFF2-40B4-BE49-F238E27FC236}">
                    <a16:creationId xmlns:a16="http://schemas.microsoft.com/office/drawing/2014/main" xmlns="" id="{C31DF343-0474-4D73-BA98-43B746348882}"/>
                  </a:ext>
                </a:extLst>
              </p:cNvPr>
              <p:cNvSpPr>
                <a:spLocks/>
              </p:cNvSpPr>
              <p:nvPr/>
            </p:nvSpPr>
            <p:spPr bwMode="auto">
              <a:xfrm>
                <a:off x="4925" y="2813"/>
                <a:ext cx="378" cy="649"/>
              </a:xfrm>
              <a:custGeom>
                <a:avLst/>
                <a:gdLst>
                  <a:gd name="T0" fmla="*/ 0 w 378"/>
                  <a:gd name="T1" fmla="*/ 433 h 649"/>
                  <a:gd name="T2" fmla="*/ 378 w 378"/>
                  <a:gd name="T3" fmla="*/ 649 h 649"/>
                  <a:gd name="T4" fmla="*/ 378 w 378"/>
                  <a:gd name="T5" fmla="*/ 224 h 649"/>
                  <a:gd name="T6" fmla="*/ 0 w 378"/>
                  <a:gd name="T7" fmla="*/ 0 h 649"/>
                  <a:gd name="T8" fmla="*/ 0 w 378"/>
                  <a:gd name="T9" fmla="*/ 433 h 649"/>
                </a:gdLst>
                <a:ahLst/>
                <a:cxnLst>
                  <a:cxn ang="0">
                    <a:pos x="T0" y="T1"/>
                  </a:cxn>
                  <a:cxn ang="0">
                    <a:pos x="T2" y="T3"/>
                  </a:cxn>
                  <a:cxn ang="0">
                    <a:pos x="T4" y="T5"/>
                  </a:cxn>
                  <a:cxn ang="0">
                    <a:pos x="T6" y="T7"/>
                  </a:cxn>
                  <a:cxn ang="0">
                    <a:pos x="T8" y="T9"/>
                  </a:cxn>
                </a:cxnLst>
                <a:rect l="0" t="0" r="r" b="b"/>
                <a:pathLst>
                  <a:path w="378" h="649">
                    <a:moveTo>
                      <a:pt x="0" y="433"/>
                    </a:moveTo>
                    <a:lnTo>
                      <a:pt x="378" y="649"/>
                    </a:lnTo>
                    <a:lnTo>
                      <a:pt x="378" y="224"/>
                    </a:lnTo>
                    <a:lnTo>
                      <a:pt x="0" y="0"/>
                    </a:lnTo>
                    <a:lnTo>
                      <a:pt x="0" y="4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7" name="Freeform 256">
                <a:extLst>
                  <a:ext uri="{FF2B5EF4-FFF2-40B4-BE49-F238E27FC236}">
                    <a16:creationId xmlns:a16="http://schemas.microsoft.com/office/drawing/2014/main" xmlns="" id="{228B21FA-2F27-4577-A636-6D14D7880079}"/>
                  </a:ext>
                </a:extLst>
              </p:cNvPr>
              <p:cNvSpPr>
                <a:spLocks/>
              </p:cNvSpPr>
              <p:nvPr/>
            </p:nvSpPr>
            <p:spPr bwMode="auto">
              <a:xfrm>
                <a:off x="5303" y="2614"/>
                <a:ext cx="741" cy="848"/>
              </a:xfrm>
              <a:custGeom>
                <a:avLst/>
                <a:gdLst>
                  <a:gd name="T0" fmla="*/ 741 w 741"/>
                  <a:gd name="T1" fmla="*/ 0 h 848"/>
                  <a:gd name="T2" fmla="*/ 0 w 741"/>
                  <a:gd name="T3" fmla="*/ 423 h 848"/>
                  <a:gd name="T4" fmla="*/ 0 w 741"/>
                  <a:gd name="T5" fmla="*/ 848 h 848"/>
                  <a:gd name="T6" fmla="*/ 741 w 741"/>
                  <a:gd name="T7" fmla="*/ 423 h 848"/>
                  <a:gd name="T8" fmla="*/ 741 w 741"/>
                  <a:gd name="T9" fmla="*/ 0 h 848"/>
                </a:gdLst>
                <a:ahLst/>
                <a:cxnLst>
                  <a:cxn ang="0">
                    <a:pos x="T0" y="T1"/>
                  </a:cxn>
                  <a:cxn ang="0">
                    <a:pos x="T2" y="T3"/>
                  </a:cxn>
                  <a:cxn ang="0">
                    <a:pos x="T4" y="T5"/>
                  </a:cxn>
                  <a:cxn ang="0">
                    <a:pos x="T6" y="T7"/>
                  </a:cxn>
                  <a:cxn ang="0">
                    <a:pos x="T8" y="T9"/>
                  </a:cxn>
                </a:cxnLst>
                <a:rect l="0" t="0" r="r" b="b"/>
                <a:pathLst>
                  <a:path w="741" h="848">
                    <a:moveTo>
                      <a:pt x="741" y="0"/>
                    </a:moveTo>
                    <a:lnTo>
                      <a:pt x="0" y="423"/>
                    </a:lnTo>
                    <a:lnTo>
                      <a:pt x="0" y="848"/>
                    </a:lnTo>
                    <a:lnTo>
                      <a:pt x="741" y="423"/>
                    </a:lnTo>
                    <a:lnTo>
                      <a:pt x="741" y="0"/>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8" name="Freeform 257">
                <a:extLst>
                  <a:ext uri="{FF2B5EF4-FFF2-40B4-BE49-F238E27FC236}">
                    <a16:creationId xmlns:a16="http://schemas.microsoft.com/office/drawing/2014/main" xmlns="" id="{79F23BD7-8BDB-42BE-AF9C-1DD0A609A320}"/>
                  </a:ext>
                </a:extLst>
              </p:cNvPr>
              <p:cNvSpPr>
                <a:spLocks/>
              </p:cNvSpPr>
              <p:nvPr/>
            </p:nvSpPr>
            <p:spPr bwMode="auto">
              <a:xfrm>
                <a:off x="5303" y="2614"/>
                <a:ext cx="741" cy="848"/>
              </a:xfrm>
              <a:custGeom>
                <a:avLst/>
                <a:gdLst>
                  <a:gd name="T0" fmla="*/ 741 w 741"/>
                  <a:gd name="T1" fmla="*/ 0 h 848"/>
                  <a:gd name="T2" fmla="*/ 0 w 741"/>
                  <a:gd name="T3" fmla="*/ 423 h 848"/>
                  <a:gd name="T4" fmla="*/ 0 w 741"/>
                  <a:gd name="T5" fmla="*/ 848 h 848"/>
                  <a:gd name="T6" fmla="*/ 741 w 741"/>
                  <a:gd name="T7" fmla="*/ 423 h 848"/>
                  <a:gd name="T8" fmla="*/ 741 w 741"/>
                  <a:gd name="T9" fmla="*/ 0 h 848"/>
                </a:gdLst>
                <a:ahLst/>
                <a:cxnLst>
                  <a:cxn ang="0">
                    <a:pos x="T0" y="T1"/>
                  </a:cxn>
                  <a:cxn ang="0">
                    <a:pos x="T2" y="T3"/>
                  </a:cxn>
                  <a:cxn ang="0">
                    <a:pos x="T4" y="T5"/>
                  </a:cxn>
                  <a:cxn ang="0">
                    <a:pos x="T6" y="T7"/>
                  </a:cxn>
                  <a:cxn ang="0">
                    <a:pos x="T8" y="T9"/>
                  </a:cxn>
                </a:cxnLst>
                <a:rect l="0" t="0" r="r" b="b"/>
                <a:pathLst>
                  <a:path w="741" h="848">
                    <a:moveTo>
                      <a:pt x="741" y="0"/>
                    </a:moveTo>
                    <a:lnTo>
                      <a:pt x="0" y="423"/>
                    </a:lnTo>
                    <a:lnTo>
                      <a:pt x="0" y="848"/>
                    </a:lnTo>
                    <a:lnTo>
                      <a:pt x="741" y="423"/>
                    </a:lnTo>
                    <a:lnTo>
                      <a:pt x="7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9" name="Freeform 258">
                <a:extLst>
                  <a:ext uri="{FF2B5EF4-FFF2-40B4-BE49-F238E27FC236}">
                    <a16:creationId xmlns:a16="http://schemas.microsoft.com/office/drawing/2014/main" xmlns="" id="{49DAB605-1B7A-4143-BFF9-FC06C9CF388C}"/>
                  </a:ext>
                </a:extLst>
              </p:cNvPr>
              <p:cNvSpPr>
                <a:spLocks/>
              </p:cNvSpPr>
              <p:nvPr/>
            </p:nvSpPr>
            <p:spPr bwMode="auto">
              <a:xfrm>
                <a:off x="4925" y="2398"/>
                <a:ext cx="1119" cy="639"/>
              </a:xfrm>
              <a:custGeom>
                <a:avLst/>
                <a:gdLst>
                  <a:gd name="T0" fmla="*/ 0 w 1119"/>
                  <a:gd name="T1" fmla="*/ 415 h 639"/>
                  <a:gd name="T2" fmla="*/ 743 w 1119"/>
                  <a:gd name="T3" fmla="*/ 0 h 639"/>
                  <a:gd name="T4" fmla="*/ 1119 w 1119"/>
                  <a:gd name="T5" fmla="*/ 216 h 639"/>
                  <a:gd name="T6" fmla="*/ 378 w 1119"/>
                  <a:gd name="T7" fmla="*/ 639 h 639"/>
                  <a:gd name="T8" fmla="*/ 12 w 1119"/>
                  <a:gd name="T9" fmla="*/ 425 h 639"/>
                  <a:gd name="T10" fmla="*/ 0 w 1119"/>
                  <a:gd name="T11" fmla="*/ 415 h 639"/>
                </a:gdLst>
                <a:ahLst/>
                <a:cxnLst>
                  <a:cxn ang="0">
                    <a:pos x="T0" y="T1"/>
                  </a:cxn>
                  <a:cxn ang="0">
                    <a:pos x="T2" y="T3"/>
                  </a:cxn>
                  <a:cxn ang="0">
                    <a:pos x="T4" y="T5"/>
                  </a:cxn>
                  <a:cxn ang="0">
                    <a:pos x="T6" y="T7"/>
                  </a:cxn>
                  <a:cxn ang="0">
                    <a:pos x="T8" y="T9"/>
                  </a:cxn>
                  <a:cxn ang="0">
                    <a:pos x="T10" y="T11"/>
                  </a:cxn>
                </a:cxnLst>
                <a:rect l="0" t="0" r="r" b="b"/>
                <a:pathLst>
                  <a:path w="1119" h="639">
                    <a:moveTo>
                      <a:pt x="0" y="415"/>
                    </a:moveTo>
                    <a:lnTo>
                      <a:pt x="743" y="0"/>
                    </a:lnTo>
                    <a:lnTo>
                      <a:pt x="1119" y="216"/>
                    </a:lnTo>
                    <a:lnTo>
                      <a:pt x="378" y="639"/>
                    </a:lnTo>
                    <a:lnTo>
                      <a:pt x="12" y="425"/>
                    </a:lnTo>
                    <a:lnTo>
                      <a:pt x="0" y="415"/>
                    </a:lnTo>
                    <a:close/>
                  </a:path>
                </a:pathLst>
              </a:custGeom>
              <a:solidFill>
                <a:srgbClr val="D8E1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0" name="Freeform 259">
                <a:extLst>
                  <a:ext uri="{FF2B5EF4-FFF2-40B4-BE49-F238E27FC236}">
                    <a16:creationId xmlns:a16="http://schemas.microsoft.com/office/drawing/2014/main" xmlns="" id="{ABAB7B11-B705-4946-8639-5BA790BADB13}"/>
                  </a:ext>
                </a:extLst>
              </p:cNvPr>
              <p:cNvSpPr>
                <a:spLocks/>
              </p:cNvSpPr>
              <p:nvPr/>
            </p:nvSpPr>
            <p:spPr bwMode="auto">
              <a:xfrm>
                <a:off x="4925" y="2398"/>
                <a:ext cx="1119" cy="639"/>
              </a:xfrm>
              <a:custGeom>
                <a:avLst/>
                <a:gdLst>
                  <a:gd name="T0" fmla="*/ 0 w 1119"/>
                  <a:gd name="T1" fmla="*/ 415 h 639"/>
                  <a:gd name="T2" fmla="*/ 743 w 1119"/>
                  <a:gd name="T3" fmla="*/ 0 h 639"/>
                  <a:gd name="T4" fmla="*/ 1119 w 1119"/>
                  <a:gd name="T5" fmla="*/ 216 h 639"/>
                  <a:gd name="T6" fmla="*/ 378 w 1119"/>
                  <a:gd name="T7" fmla="*/ 639 h 639"/>
                  <a:gd name="T8" fmla="*/ 12 w 1119"/>
                  <a:gd name="T9" fmla="*/ 425 h 639"/>
                  <a:gd name="T10" fmla="*/ 0 w 1119"/>
                  <a:gd name="T11" fmla="*/ 415 h 639"/>
                </a:gdLst>
                <a:ahLst/>
                <a:cxnLst>
                  <a:cxn ang="0">
                    <a:pos x="T0" y="T1"/>
                  </a:cxn>
                  <a:cxn ang="0">
                    <a:pos x="T2" y="T3"/>
                  </a:cxn>
                  <a:cxn ang="0">
                    <a:pos x="T4" y="T5"/>
                  </a:cxn>
                  <a:cxn ang="0">
                    <a:pos x="T6" y="T7"/>
                  </a:cxn>
                  <a:cxn ang="0">
                    <a:pos x="T8" y="T9"/>
                  </a:cxn>
                  <a:cxn ang="0">
                    <a:pos x="T10" y="T11"/>
                  </a:cxn>
                </a:cxnLst>
                <a:rect l="0" t="0" r="r" b="b"/>
                <a:pathLst>
                  <a:path w="1119" h="639">
                    <a:moveTo>
                      <a:pt x="0" y="415"/>
                    </a:moveTo>
                    <a:lnTo>
                      <a:pt x="743" y="0"/>
                    </a:lnTo>
                    <a:lnTo>
                      <a:pt x="1119" y="216"/>
                    </a:lnTo>
                    <a:lnTo>
                      <a:pt x="378" y="639"/>
                    </a:lnTo>
                    <a:lnTo>
                      <a:pt x="12" y="425"/>
                    </a:lnTo>
                    <a:lnTo>
                      <a:pt x="0" y="4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1" name="Freeform 260">
                <a:extLst>
                  <a:ext uri="{FF2B5EF4-FFF2-40B4-BE49-F238E27FC236}">
                    <a16:creationId xmlns:a16="http://schemas.microsoft.com/office/drawing/2014/main" xmlns="" id="{6321D50D-2042-4338-B6E5-58E0A4DEA439}"/>
                  </a:ext>
                </a:extLst>
              </p:cNvPr>
              <p:cNvSpPr>
                <a:spLocks/>
              </p:cNvSpPr>
              <p:nvPr/>
            </p:nvSpPr>
            <p:spPr bwMode="auto">
              <a:xfrm>
                <a:off x="5357" y="3034"/>
                <a:ext cx="38" cy="152"/>
              </a:xfrm>
              <a:custGeom>
                <a:avLst/>
                <a:gdLst>
                  <a:gd name="T0" fmla="*/ 38 w 38"/>
                  <a:gd name="T1" fmla="*/ 0 h 152"/>
                  <a:gd name="T2" fmla="*/ 0 w 38"/>
                  <a:gd name="T3" fmla="*/ 24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4"/>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2" name="Freeform 261">
                <a:extLst>
                  <a:ext uri="{FF2B5EF4-FFF2-40B4-BE49-F238E27FC236}">
                    <a16:creationId xmlns:a16="http://schemas.microsoft.com/office/drawing/2014/main" xmlns="" id="{999E6EAA-D453-4E6B-AF4A-D9D1BBAE0C2F}"/>
                  </a:ext>
                </a:extLst>
              </p:cNvPr>
              <p:cNvSpPr>
                <a:spLocks/>
              </p:cNvSpPr>
              <p:nvPr/>
            </p:nvSpPr>
            <p:spPr bwMode="auto">
              <a:xfrm>
                <a:off x="5357" y="3034"/>
                <a:ext cx="38" cy="152"/>
              </a:xfrm>
              <a:custGeom>
                <a:avLst/>
                <a:gdLst>
                  <a:gd name="T0" fmla="*/ 38 w 38"/>
                  <a:gd name="T1" fmla="*/ 0 h 152"/>
                  <a:gd name="T2" fmla="*/ 0 w 38"/>
                  <a:gd name="T3" fmla="*/ 24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4"/>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3" name="Rectangle 262">
                <a:extLst>
                  <a:ext uri="{FF2B5EF4-FFF2-40B4-BE49-F238E27FC236}">
                    <a16:creationId xmlns:a16="http://schemas.microsoft.com/office/drawing/2014/main" xmlns="" id="{2ECB240B-A434-45FD-BB67-C058979B21B3}"/>
                  </a:ext>
                </a:extLst>
              </p:cNvPr>
              <p:cNvSpPr>
                <a:spLocks noChangeArrowheads="1"/>
              </p:cNvSpPr>
              <p:nvPr/>
            </p:nvSpPr>
            <p:spPr bwMode="auto">
              <a:xfrm>
                <a:off x="5395" y="3034"/>
                <a:ext cx="15"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4" name="Freeform 263">
                <a:extLst>
                  <a:ext uri="{FF2B5EF4-FFF2-40B4-BE49-F238E27FC236}">
                    <a16:creationId xmlns:a16="http://schemas.microsoft.com/office/drawing/2014/main" xmlns="" id="{68D0A70A-B9D2-4120-8954-9029D45FAD2D}"/>
                  </a:ext>
                </a:extLst>
              </p:cNvPr>
              <p:cNvSpPr>
                <a:spLocks/>
              </p:cNvSpPr>
              <p:nvPr/>
            </p:nvSpPr>
            <p:spPr bwMode="auto">
              <a:xfrm>
                <a:off x="5357" y="3231"/>
                <a:ext cx="38" cy="155"/>
              </a:xfrm>
              <a:custGeom>
                <a:avLst/>
                <a:gdLst>
                  <a:gd name="T0" fmla="*/ 38 w 38"/>
                  <a:gd name="T1" fmla="*/ 0 h 155"/>
                  <a:gd name="T2" fmla="*/ 0 w 38"/>
                  <a:gd name="T3" fmla="*/ 24 h 155"/>
                  <a:gd name="T4" fmla="*/ 0 w 38"/>
                  <a:gd name="T5" fmla="*/ 155 h 155"/>
                  <a:gd name="T6" fmla="*/ 38 w 38"/>
                  <a:gd name="T7" fmla="*/ 131 h 155"/>
                  <a:gd name="T8" fmla="*/ 38 w 38"/>
                  <a:gd name="T9" fmla="*/ 0 h 155"/>
                </a:gdLst>
                <a:ahLst/>
                <a:cxnLst>
                  <a:cxn ang="0">
                    <a:pos x="T0" y="T1"/>
                  </a:cxn>
                  <a:cxn ang="0">
                    <a:pos x="T2" y="T3"/>
                  </a:cxn>
                  <a:cxn ang="0">
                    <a:pos x="T4" y="T5"/>
                  </a:cxn>
                  <a:cxn ang="0">
                    <a:pos x="T6" y="T7"/>
                  </a:cxn>
                  <a:cxn ang="0">
                    <a:pos x="T8" y="T9"/>
                  </a:cxn>
                </a:cxnLst>
                <a:rect l="0" t="0" r="r" b="b"/>
                <a:pathLst>
                  <a:path w="38" h="155">
                    <a:moveTo>
                      <a:pt x="38" y="0"/>
                    </a:moveTo>
                    <a:lnTo>
                      <a:pt x="0" y="24"/>
                    </a:lnTo>
                    <a:lnTo>
                      <a:pt x="0" y="155"/>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5" name="Freeform 264">
                <a:extLst>
                  <a:ext uri="{FF2B5EF4-FFF2-40B4-BE49-F238E27FC236}">
                    <a16:creationId xmlns:a16="http://schemas.microsoft.com/office/drawing/2014/main" xmlns="" id="{641EA357-5D09-4CF9-9BE6-8C6019EB9BBD}"/>
                  </a:ext>
                </a:extLst>
              </p:cNvPr>
              <p:cNvSpPr>
                <a:spLocks/>
              </p:cNvSpPr>
              <p:nvPr/>
            </p:nvSpPr>
            <p:spPr bwMode="auto">
              <a:xfrm>
                <a:off x="5357" y="3231"/>
                <a:ext cx="38" cy="155"/>
              </a:xfrm>
              <a:custGeom>
                <a:avLst/>
                <a:gdLst>
                  <a:gd name="T0" fmla="*/ 38 w 38"/>
                  <a:gd name="T1" fmla="*/ 0 h 155"/>
                  <a:gd name="T2" fmla="*/ 0 w 38"/>
                  <a:gd name="T3" fmla="*/ 24 h 155"/>
                  <a:gd name="T4" fmla="*/ 0 w 38"/>
                  <a:gd name="T5" fmla="*/ 155 h 155"/>
                  <a:gd name="T6" fmla="*/ 38 w 38"/>
                  <a:gd name="T7" fmla="*/ 131 h 155"/>
                  <a:gd name="T8" fmla="*/ 38 w 38"/>
                  <a:gd name="T9" fmla="*/ 0 h 155"/>
                </a:gdLst>
                <a:ahLst/>
                <a:cxnLst>
                  <a:cxn ang="0">
                    <a:pos x="T0" y="T1"/>
                  </a:cxn>
                  <a:cxn ang="0">
                    <a:pos x="T2" y="T3"/>
                  </a:cxn>
                  <a:cxn ang="0">
                    <a:pos x="T4" y="T5"/>
                  </a:cxn>
                  <a:cxn ang="0">
                    <a:pos x="T6" y="T7"/>
                  </a:cxn>
                  <a:cxn ang="0">
                    <a:pos x="T8" y="T9"/>
                  </a:cxn>
                </a:cxnLst>
                <a:rect l="0" t="0" r="r" b="b"/>
                <a:pathLst>
                  <a:path w="38" h="155">
                    <a:moveTo>
                      <a:pt x="38" y="0"/>
                    </a:moveTo>
                    <a:lnTo>
                      <a:pt x="0" y="24"/>
                    </a:lnTo>
                    <a:lnTo>
                      <a:pt x="0" y="155"/>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6" name="Rectangle 265">
                <a:extLst>
                  <a:ext uri="{FF2B5EF4-FFF2-40B4-BE49-F238E27FC236}">
                    <a16:creationId xmlns:a16="http://schemas.microsoft.com/office/drawing/2014/main" xmlns="" id="{2FE4EFBB-48A8-4E26-BF37-D7DB95F1F90E}"/>
                  </a:ext>
                </a:extLst>
              </p:cNvPr>
              <p:cNvSpPr>
                <a:spLocks noChangeArrowheads="1"/>
              </p:cNvSpPr>
              <p:nvPr/>
            </p:nvSpPr>
            <p:spPr bwMode="auto">
              <a:xfrm>
                <a:off x="5395" y="3231"/>
                <a:ext cx="15"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7" name="Freeform 266">
                <a:extLst>
                  <a:ext uri="{FF2B5EF4-FFF2-40B4-BE49-F238E27FC236}">
                    <a16:creationId xmlns:a16="http://schemas.microsoft.com/office/drawing/2014/main" xmlns="" id="{3AA8DFBF-078B-4D6A-99D6-9C9A808AA900}"/>
                  </a:ext>
                </a:extLst>
              </p:cNvPr>
              <p:cNvSpPr>
                <a:spLocks/>
              </p:cNvSpPr>
              <p:nvPr/>
            </p:nvSpPr>
            <p:spPr bwMode="auto">
              <a:xfrm>
                <a:off x="5431" y="2991"/>
                <a:ext cx="38" cy="155"/>
              </a:xfrm>
              <a:custGeom>
                <a:avLst/>
                <a:gdLst>
                  <a:gd name="T0" fmla="*/ 38 w 38"/>
                  <a:gd name="T1" fmla="*/ 0 h 155"/>
                  <a:gd name="T2" fmla="*/ 0 w 38"/>
                  <a:gd name="T3" fmla="*/ 24 h 155"/>
                  <a:gd name="T4" fmla="*/ 0 w 38"/>
                  <a:gd name="T5" fmla="*/ 155 h 155"/>
                  <a:gd name="T6" fmla="*/ 38 w 38"/>
                  <a:gd name="T7" fmla="*/ 131 h 155"/>
                  <a:gd name="T8" fmla="*/ 38 w 38"/>
                  <a:gd name="T9" fmla="*/ 0 h 155"/>
                </a:gdLst>
                <a:ahLst/>
                <a:cxnLst>
                  <a:cxn ang="0">
                    <a:pos x="T0" y="T1"/>
                  </a:cxn>
                  <a:cxn ang="0">
                    <a:pos x="T2" y="T3"/>
                  </a:cxn>
                  <a:cxn ang="0">
                    <a:pos x="T4" y="T5"/>
                  </a:cxn>
                  <a:cxn ang="0">
                    <a:pos x="T6" y="T7"/>
                  </a:cxn>
                  <a:cxn ang="0">
                    <a:pos x="T8" y="T9"/>
                  </a:cxn>
                </a:cxnLst>
                <a:rect l="0" t="0" r="r" b="b"/>
                <a:pathLst>
                  <a:path w="38" h="155">
                    <a:moveTo>
                      <a:pt x="38" y="0"/>
                    </a:moveTo>
                    <a:lnTo>
                      <a:pt x="0" y="24"/>
                    </a:lnTo>
                    <a:lnTo>
                      <a:pt x="0" y="155"/>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8" name="Freeform 267">
                <a:extLst>
                  <a:ext uri="{FF2B5EF4-FFF2-40B4-BE49-F238E27FC236}">
                    <a16:creationId xmlns:a16="http://schemas.microsoft.com/office/drawing/2014/main" xmlns="" id="{D81E69E2-C55D-4D05-8425-B317C108AC62}"/>
                  </a:ext>
                </a:extLst>
              </p:cNvPr>
              <p:cNvSpPr>
                <a:spLocks/>
              </p:cNvSpPr>
              <p:nvPr/>
            </p:nvSpPr>
            <p:spPr bwMode="auto">
              <a:xfrm>
                <a:off x="5431" y="2991"/>
                <a:ext cx="38" cy="155"/>
              </a:xfrm>
              <a:custGeom>
                <a:avLst/>
                <a:gdLst>
                  <a:gd name="T0" fmla="*/ 38 w 38"/>
                  <a:gd name="T1" fmla="*/ 0 h 155"/>
                  <a:gd name="T2" fmla="*/ 0 w 38"/>
                  <a:gd name="T3" fmla="*/ 24 h 155"/>
                  <a:gd name="T4" fmla="*/ 0 w 38"/>
                  <a:gd name="T5" fmla="*/ 155 h 155"/>
                  <a:gd name="T6" fmla="*/ 38 w 38"/>
                  <a:gd name="T7" fmla="*/ 131 h 155"/>
                  <a:gd name="T8" fmla="*/ 38 w 38"/>
                  <a:gd name="T9" fmla="*/ 0 h 155"/>
                </a:gdLst>
                <a:ahLst/>
                <a:cxnLst>
                  <a:cxn ang="0">
                    <a:pos x="T0" y="T1"/>
                  </a:cxn>
                  <a:cxn ang="0">
                    <a:pos x="T2" y="T3"/>
                  </a:cxn>
                  <a:cxn ang="0">
                    <a:pos x="T4" y="T5"/>
                  </a:cxn>
                  <a:cxn ang="0">
                    <a:pos x="T6" y="T7"/>
                  </a:cxn>
                  <a:cxn ang="0">
                    <a:pos x="T8" y="T9"/>
                  </a:cxn>
                </a:cxnLst>
                <a:rect l="0" t="0" r="r" b="b"/>
                <a:pathLst>
                  <a:path w="38" h="155">
                    <a:moveTo>
                      <a:pt x="38" y="0"/>
                    </a:moveTo>
                    <a:lnTo>
                      <a:pt x="0" y="24"/>
                    </a:lnTo>
                    <a:lnTo>
                      <a:pt x="0" y="155"/>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9" name="Rectangle 268">
                <a:extLst>
                  <a:ext uri="{FF2B5EF4-FFF2-40B4-BE49-F238E27FC236}">
                    <a16:creationId xmlns:a16="http://schemas.microsoft.com/office/drawing/2014/main" xmlns="" id="{627C4BFA-3BDA-4A35-B2AA-940288A63344}"/>
                  </a:ext>
                </a:extLst>
              </p:cNvPr>
              <p:cNvSpPr>
                <a:spLocks noChangeArrowheads="1"/>
              </p:cNvSpPr>
              <p:nvPr/>
            </p:nvSpPr>
            <p:spPr bwMode="auto">
              <a:xfrm>
                <a:off x="5469" y="2991"/>
                <a:ext cx="14"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0" name="Freeform 269">
                <a:extLst>
                  <a:ext uri="{FF2B5EF4-FFF2-40B4-BE49-F238E27FC236}">
                    <a16:creationId xmlns:a16="http://schemas.microsoft.com/office/drawing/2014/main" xmlns="" id="{EFCC3395-ECC6-4E9C-9FFF-06F0588ADBAD}"/>
                  </a:ext>
                </a:extLst>
              </p:cNvPr>
              <p:cNvSpPr>
                <a:spLocks/>
              </p:cNvSpPr>
              <p:nvPr/>
            </p:nvSpPr>
            <p:spPr bwMode="auto">
              <a:xfrm>
                <a:off x="5431" y="3191"/>
                <a:ext cx="38" cy="152"/>
              </a:xfrm>
              <a:custGeom>
                <a:avLst/>
                <a:gdLst>
                  <a:gd name="T0" fmla="*/ 38 w 38"/>
                  <a:gd name="T1" fmla="*/ 0 h 152"/>
                  <a:gd name="T2" fmla="*/ 0 w 38"/>
                  <a:gd name="T3" fmla="*/ 21 h 152"/>
                  <a:gd name="T4" fmla="*/ 0 w 38"/>
                  <a:gd name="T5" fmla="*/ 152 h 152"/>
                  <a:gd name="T6" fmla="*/ 38 w 38"/>
                  <a:gd name="T7" fmla="*/ 128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28"/>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1" name="Freeform 270">
                <a:extLst>
                  <a:ext uri="{FF2B5EF4-FFF2-40B4-BE49-F238E27FC236}">
                    <a16:creationId xmlns:a16="http://schemas.microsoft.com/office/drawing/2014/main" xmlns="" id="{8F20684A-3836-4BDF-A670-DE60B096AF78}"/>
                  </a:ext>
                </a:extLst>
              </p:cNvPr>
              <p:cNvSpPr>
                <a:spLocks/>
              </p:cNvSpPr>
              <p:nvPr/>
            </p:nvSpPr>
            <p:spPr bwMode="auto">
              <a:xfrm>
                <a:off x="5431" y="3191"/>
                <a:ext cx="38" cy="152"/>
              </a:xfrm>
              <a:custGeom>
                <a:avLst/>
                <a:gdLst>
                  <a:gd name="T0" fmla="*/ 38 w 38"/>
                  <a:gd name="T1" fmla="*/ 0 h 152"/>
                  <a:gd name="T2" fmla="*/ 0 w 38"/>
                  <a:gd name="T3" fmla="*/ 21 h 152"/>
                  <a:gd name="T4" fmla="*/ 0 w 38"/>
                  <a:gd name="T5" fmla="*/ 152 h 152"/>
                  <a:gd name="T6" fmla="*/ 38 w 38"/>
                  <a:gd name="T7" fmla="*/ 128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28"/>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2" name="Freeform 271">
                <a:extLst>
                  <a:ext uri="{FF2B5EF4-FFF2-40B4-BE49-F238E27FC236}">
                    <a16:creationId xmlns:a16="http://schemas.microsoft.com/office/drawing/2014/main" xmlns="" id="{69D6D415-E9DE-41B4-8340-06E59573FF1D}"/>
                  </a:ext>
                </a:extLst>
              </p:cNvPr>
              <p:cNvSpPr>
                <a:spLocks/>
              </p:cNvSpPr>
              <p:nvPr/>
            </p:nvSpPr>
            <p:spPr bwMode="auto">
              <a:xfrm>
                <a:off x="5469" y="3189"/>
                <a:ext cx="14" cy="130"/>
              </a:xfrm>
              <a:custGeom>
                <a:avLst/>
                <a:gdLst>
                  <a:gd name="T0" fmla="*/ 0 w 14"/>
                  <a:gd name="T1" fmla="*/ 130 h 130"/>
                  <a:gd name="T2" fmla="*/ 14 w 14"/>
                  <a:gd name="T3" fmla="*/ 130 h 130"/>
                  <a:gd name="T4" fmla="*/ 14 w 14"/>
                  <a:gd name="T5" fmla="*/ 0 h 130"/>
                  <a:gd name="T6" fmla="*/ 0 w 14"/>
                  <a:gd name="T7" fmla="*/ 2 h 130"/>
                  <a:gd name="T8" fmla="*/ 0 w 14"/>
                  <a:gd name="T9" fmla="*/ 130 h 130"/>
                </a:gdLst>
                <a:ahLst/>
                <a:cxnLst>
                  <a:cxn ang="0">
                    <a:pos x="T0" y="T1"/>
                  </a:cxn>
                  <a:cxn ang="0">
                    <a:pos x="T2" y="T3"/>
                  </a:cxn>
                  <a:cxn ang="0">
                    <a:pos x="T4" y="T5"/>
                  </a:cxn>
                  <a:cxn ang="0">
                    <a:pos x="T6" y="T7"/>
                  </a:cxn>
                  <a:cxn ang="0">
                    <a:pos x="T8" y="T9"/>
                  </a:cxn>
                </a:cxnLst>
                <a:rect l="0" t="0" r="r" b="b"/>
                <a:pathLst>
                  <a:path w="14" h="130">
                    <a:moveTo>
                      <a:pt x="0" y="130"/>
                    </a:moveTo>
                    <a:lnTo>
                      <a:pt x="14" y="130"/>
                    </a:lnTo>
                    <a:lnTo>
                      <a:pt x="14" y="0"/>
                    </a:lnTo>
                    <a:lnTo>
                      <a:pt x="0" y="2"/>
                    </a:lnTo>
                    <a:lnTo>
                      <a:pt x="0" y="130"/>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3" name="Freeform 272">
                <a:extLst>
                  <a:ext uri="{FF2B5EF4-FFF2-40B4-BE49-F238E27FC236}">
                    <a16:creationId xmlns:a16="http://schemas.microsoft.com/office/drawing/2014/main" xmlns="" id="{E8BA94CE-7F49-4772-96B1-E7C828DCAE6D}"/>
                  </a:ext>
                </a:extLst>
              </p:cNvPr>
              <p:cNvSpPr>
                <a:spLocks/>
              </p:cNvSpPr>
              <p:nvPr/>
            </p:nvSpPr>
            <p:spPr bwMode="auto">
              <a:xfrm>
                <a:off x="5505" y="2949"/>
                <a:ext cx="38" cy="154"/>
              </a:xfrm>
              <a:custGeom>
                <a:avLst/>
                <a:gdLst>
                  <a:gd name="T0" fmla="*/ 38 w 38"/>
                  <a:gd name="T1" fmla="*/ 0 h 154"/>
                  <a:gd name="T2" fmla="*/ 0 w 38"/>
                  <a:gd name="T3" fmla="*/ 23 h 154"/>
                  <a:gd name="T4" fmla="*/ 0 w 38"/>
                  <a:gd name="T5" fmla="*/ 154 h 154"/>
                  <a:gd name="T6" fmla="*/ 38 w 38"/>
                  <a:gd name="T7" fmla="*/ 130 h 154"/>
                  <a:gd name="T8" fmla="*/ 38 w 38"/>
                  <a:gd name="T9" fmla="*/ 0 h 154"/>
                </a:gdLst>
                <a:ahLst/>
                <a:cxnLst>
                  <a:cxn ang="0">
                    <a:pos x="T0" y="T1"/>
                  </a:cxn>
                  <a:cxn ang="0">
                    <a:pos x="T2" y="T3"/>
                  </a:cxn>
                  <a:cxn ang="0">
                    <a:pos x="T4" y="T5"/>
                  </a:cxn>
                  <a:cxn ang="0">
                    <a:pos x="T6" y="T7"/>
                  </a:cxn>
                  <a:cxn ang="0">
                    <a:pos x="T8" y="T9"/>
                  </a:cxn>
                </a:cxnLst>
                <a:rect l="0" t="0" r="r" b="b"/>
                <a:pathLst>
                  <a:path w="38" h="154">
                    <a:moveTo>
                      <a:pt x="38" y="0"/>
                    </a:moveTo>
                    <a:lnTo>
                      <a:pt x="0" y="23"/>
                    </a:lnTo>
                    <a:lnTo>
                      <a:pt x="0" y="154"/>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4" name="Freeform 273">
                <a:extLst>
                  <a:ext uri="{FF2B5EF4-FFF2-40B4-BE49-F238E27FC236}">
                    <a16:creationId xmlns:a16="http://schemas.microsoft.com/office/drawing/2014/main" xmlns="" id="{3775F250-AF93-4BA9-929D-1CE193244DC7}"/>
                  </a:ext>
                </a:extLst>
              </p:cNvPr>
              <p:cNvSpPr>
                <a:spLocks/>
              </p:cNvSpPr>
              <p:nvPr/>
            </p:nvSpPr>
            <p:spPr bwMode="auto">
              <a:xfrm>
                <a:off x="5505" y="2949"/>
                <a:ext cx="38" cy="154"/>
              </a:xfrm>
              <a:custGeom>
                <a:avLst/>
                <a:gdLst>
                  <a:gd name="T0" fmla="*/ 38 w 38"/>
                  <a:gd name="T1" fmla="*/ 0 h 154"/>
                  <a:gd name="T2" fmla="*/ 0 w 38"/>
                  <a:gd name="T3" fmla="*/ 23 h 154"/>
                  <a:gd name="T4" fmla="*/ 0 w 38"/>
                  <a:gd name="T5" fmla="*/ 154 h 154"/>
                  <a:gd name="T6" fmla="*/ 38 w 38"/>
                  <a:gd name="T7" fmla="*/ 130 h 154"/>
                  <a:gd name="T8" fmla="*/ 38 w 38"/>
                  <a:gd name="T9" fmla="*/ 0 h 154"/>
                </a:gdLst>
                <a:ahLst/>
                <a:cxnLst>
                  <a:cxn ang="0">
                    <a:pos x="T0" y="T1"/>
                  </a:cxn>
                  <a:cxn ang="0">
                    <a:pos x="T2" y="T3"/>
                  </a:cxn>
                  <a:cxn ang="0">
                    <a:pos x="T4" y="T5"/>
                  </a:cxn>
                  <a:cxn ang="0">
                    <a:pos x="T6" y="T7"/>
                  </a:cxn>
                  <a:cxn ang="0">
                    <a:pos x="T8" y="T9"/>
                  </a:cxn>
                </a:cxnLst>
                <a:rect l="0" t="0" r="r" b="b"/>
                <a:pathLst>
                  <a:path w="38" h="154">
                    <a:moveTo>
                      <a:pt x="38" y="0"/>
                    </a:moveTo>
                    <a:lnTo>
                      <a:pt x="0" y="23"/>
                    </a:lnTo>
                    <a:lnTo>
                      <a:pt x="0" y="154"/>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5" name="Rectangle 274">
                <a:extLst>
                  <a:ext uri="{FF2B5EF4-FFF2-40B4-BE49-F238E27FC236}">
                    <a16:creationId xmlns:a16="http://schemas.microsoft.com/office/drawing/2014/main" xmlns="" id="{F907CF6F-F1C1-4A39-B4AC-7FC51774F50F}"/>
                  </a:ext>
                </a:extLst>
              </p:cNvPr>
              <p:cNvSpPr>
                <a:spLocks noChangeArrowheads="1"/>
              </p:cNvSpPr>
              <p:nvPr/>
            </p:nvSpPr>
            <p:spPr bwMode="auto">
              <a:xfrm>
                <a:off x="5543" y="2949"/>
                <a:ext cx="14" cy="13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6" name="Freeform 275">
                <a:extLst>
                  <a:ext uri="{FF2B5EF4-FFF2-40B4-BE49-F238E27FC236}">
                    <a16:creationId xmlns:a16="http://schemas.microsoft.com/office/drawing/2014/main" xmlns="" id="{71A2715F-A09E-4AB9-A610-A60521C8291E}"/>
                  </a:ext>
                </a:extLst>
              </p:cNvPr>
              <p:cNvSpPr>
                <a:spLocks/>
              </p:cNvSpPr>
              <p:nvPr/>
            </p:nvSpPr>
            <p:spPr bwMode="auto">
              <a:xfrm>
                <a:off x="5505" y="3148"/>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7" name="Freeform 276">
                <a:extLst>
                  <a:ext uri="{FF2B5EF4-FFF2-40B4-BE49-F238E27FC236}">
                    <a16:creationId xmlns:a16="http://schemas.microsoft.com/office/drawing/2014/main" xmlns="" id="{879181D7-5D50-44F5-874C-F049F1BDC053}"/>
                  </a:ext>
                </a:extLst>
              </p:cNvPr>
              <p:cNvSpPr>
                <a:spLocks/>
              </p:cNvSpPr>
              <p:nvPr/>
            </p:nvSpPr>
            <p:spPr bwMode="auto">
              <a:xfrm>
                <a:off x="5505" y="3148"/>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8" name="Freeform 277">
                <a:extLst>
                  <a:ext uri="{FF2B5EF4-FFF2-40B4-BE49-F238E27FC236}">
                    <a16:creationId xmlns:a16="http://schemas.microsoft.com/office/drawing/2014/main" xmlns="" id="{4E50ACAB-D428-490C-A637-81CA91190E6C}"/>
                  </a:ext>
                </a:extLst>
              </p:cNvPr>
              <p:cNvSpPr>
                <a:spLocks/>
              </p:cNvSpPr>
              <p:nvPr/>
            </p:nvSpPr>
            <p:spPr bwMode="auto">
              <a:xfrm>
                <a:off x="5543" y="3148"/>
                <a:ext cx="14" cy="131"/>
              </a:xfrm>
              <a:custGeom>
                <a:avLst/>
                <a:gdLst>
                  <a:gd name="T0" fmla="*/ 0 w 14"/>
                  <a:gd name="T1" fmla="*/ 131 h 131"/>
                  <a:gd name="T2" fmla="*/ 14 w 14"/>
                  <a:gd name="T3" fmla="*/ 129 h 131"/>
                  <a:gd name="T4" fmla="*/ 14 w 14"/>
                  <a:gd name="T5" fmla="*/ 0 h 131"/>
                  <a:gd name="T6" fmla="*/ 0 w 14"/>
                  <a:gd name="T7" fmla="*/ 0 h 131"/>
                  <a:gd name="T8" fmla="*/ 0 w 14"/>
                  <a:gd name="T9" fmla="*/ 131 h 131"/>
                </a:gdLst>
                <a:ahLst/>
                <a:cxnLst>
                  <a:cxn ang="0">
                    <a:pos x="T0" y="T1"/>
                  </a:cxn>
                  <a:cxn ang="0">
                    <a:pos x="T2" y="T3"/>
                  </a:cxn>
                  <a:cxn ang="0">
                    <a:pos x="T4" y="T5"/>
                  </a:cxn>
                  <a:cxn ang="0">
                    <a:pos x="T6" y="T7"/>
                  </a:cxn>
                  <a:cxn ang="0">
                    <a:pos x="T8" y="T9"/>
                  </a:cxn>
                </a:cxnLst>
                <a:rect l="0" t="0" r="r" b="b"/>
                <a:pathLst>
                  <a:path w="14" h="131">
                    <a:moveTo>
                      <a:pt x="0" y="131"/>
                    </a:moveTo>
                    <a:lnTo>
                      <a:pt x="14" y="129"/>
                    </a:lnTo>
                    <a:lnTo>
                      <a:pt x="14" y="0"/>
                    </a:lnTo>
                    <a:lnTo>
                      <a:pt x="0" y="0"/>
                    </a:lnTo>
                    <a:lnTo>
                      <a:pt x="0" y="131"/>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9" name="Freeform 278">
                <a:extLst>
                  <a:ext uri="{FF2B5EF4-FFF2-40B4-BE49-F238E27FC236}">
                    <a16:creationId xmlns:a16="http://schemas.microsoft.com/office/drawing/2014/main" xmlns="" id="{60D4C18E-ADB7-4948-AC7B-BF29CC199613}"/>
                  </a:ext>
                </a:extLst>
              </p:cNvPr>
              <p:cNvSpPr>
                <a:spLocks/>
              </p:cNvSpPr>
              <p:nvPr/>
            </p:nvSpPr>
            <p:spPr bwMode="auto">
              <a:xfrm>
                <a:off x="5578" y="2908"/>
                <a:ext cx="38" cy="152"/>
              </a:xfrm>
              <a:custGeom>
                <a:avLst/>
                <a:gdLst>
                  <a:gd name="T0" fmla="*/ 38 w 38"/>
                  <a:gd name="T1" fmla="*/ 0 h 152"/>
                  <a:gd name="T2" fmla="*/ 0 w 38"/>
                  <a:gd name="T3" fmla="*/ 22 h 152"/>
                  <a:gd name="T4" fmla="*/ 0 w 38"/>
                  <a:gd name="T5" fmla="*/ 152 h 152"/>
                  <a:gd name="T6" fmla="*/ 38 w 38"/>
                  <a:gd name="T7" fmla="*/ 129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29"/>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0" name="Freeform 279">
                <a:extLst>
                  <a:ext uri="{FF2B5EF4-FFF2-40B4-BE49-F238E27FC236}">
                    <a16:creationId xmlns:a16="http://schemas.microsoft.com/office/drawing/2014/main" xmlns="" id="{EC07BB12-8E80-4068-B641-EE5A6D8EB018}"/>
                  </a:ext>
                </a:extLst>
              </p:cNvPr>
              <p:cNvSpPr>
                <a:spLocks/>
              </p:cNvSpPr>
              <p:nvPr/>
            </p:nvSpPr>
            <p:spPr bwMode="auto">
              <a:xfrm>
                <a:off x="5578" y="2908"/>
                <a:ext cx="38" cy="152"/>
              </a:xfrm>
              <a:custGeom>
                <a:avLst/>
                <a:gdLst>
                  <a:gd name="T0" fmla="*/ 38 w 38"/>
                  <a:gd name="T1" fmla="*/ 0 h 152"/>
                  <a:gd name="T2" fmla="*/ 0 w 38"/>
                  <a:gd name="T3" fmla="*/ 22 h 152"/>
                  <a:gd name="T4" fmla="*/ 0 w 38"/>
                  <a:gd name="T5" fmla="*/ 152 h 152"/>
                  <a:gd name="T6" fmla="*/ 38 w 38"/>
                  <a:gd name="T7" fmla="*/ 129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29"/>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1" name="Freeform 280">
                <a:extLst>
                  <a:ext uri="{FF2B5EF4-FFF2-40B4-BE49-F238E27FC236}">
                    <a16:creationId xmlns:a16="http://schemas.microsoft.com/office/drawing/2014/main" xmlns="" id="{422B9716-8A8C-41C8-9FA6-ED1D0FCF2E5F}"/>
                  </a:ext>
                </a:extLst>
              </p:cNvPr>
              <p:cNvSpPr>
                <a:spLocks/>
              </p:cNvSpPr>
              <p:nvPr/>
            </p:nvSpPr>
            <p:spPr bwMode="auto">
              <a:xfrm>
                <a:off x="5616" y="2906"/>
                <a:ext cx="14" cy="131"/>
              </a:xfrm>
              <a:custGeom>
                <a:avLst/>
                <a:gdLst>
                  <a:gd name="T0" fmla="*/ 0 w 14"/>
                  <a:gd name="T1" fmla="*/ 131 h 131"/>
                  <a:gd name="T2" fmla="*/ 14 w 14"/>
                  <a:gd name="T3" fmla="*/ 131 h 131"/>
                  <a:gd name="T4" fmla="*/ 14 w 14"/>
                  <a:gd name="T5" fmla="*/ 0 h 131"/>
                  <a:gd name="T6" fmla="*/ 0 w 14"/>
                  <a:gd name="T7" fmla="*/ 2 h 131"/>
                  <a:gd name="T8" fmla="*/ 0 w 14"/>
                  <a:gd name="T9" fmla="*/ 131 h 131"/>
                </a:gdLst>
                <a:ahLst/>
                <a:cxnLst>
                  <a:cxn ang="0">
                    <a:pos x="T0" y="T1"/>
                  </a:cxn>
                  <a:cxn ang="0">
                    <a:pos x="T2" y="T3"/>
                  </a:cxn>
                  <a:cxn ang="0">
                    <a:pos x="T4" y="T5"/>
                  </a:cxn>
                  <a:cxn ang="0">
                    <a:pos x="T6" y="T7"/>
                  </a:cxn>
                  <a:cxn ang="0">
                    <a:pos x="T8" y="T9"/>
                  </a:cxn>
                </a:cxnLst>
                <a:rect l="0" t="0" r="r" b="b"/>
                <a:pathLst>
                  <a:path w="14" h="131">
                    <a:moveTo>
                      <a:pt x="0" y="131"/>
                    </a:moveTo>
                    <a:lnTo>
                      <a:pt x="14" y="131"/>
                    </a:lnTo>
                    <a:lnTo>
                      <a:pt x="14" y="0"/>
                    </a:lnTo>
                    <a:lnTo>
                      <a:pt x="0" y="2"/>
                    </a:lnTo>
                    <a:lnTo>
                      <a:pt x="0" y="131"/>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2" name="Freeform 281">
                <a:extLst>
                  <a:ext uri="{FF2B5EF4-FFF2-40B4-BE49-F238E27FC236}">
                    <a16:creationId xmlns:a16="http://schemas.microsoft.com/office/drawing/2014/main" xmlns="" id="{48C6AEA6-8584-4C09-82C0-21F5FE470514}"/>
                  </a:ext>
                </a:extLst>
              </p:cNvPr>
              <p:cNvSpPr>
                <a:spLocks/>
              </p:cNvSpPr>
              <p:nvPr/>
            </p:nvSpPr>
            <p:spPr bwMode="auto">
              <a:xfrm>
                <a:off x="5578" y="3105"/>
                <a:ext cx="38" cy="153"/>
              </a:xfrm>
              <a:custGeom>
                <a:avLst/>
                <a:gdLst>
                  <a:gd name="T0" fmla="*/ 38 w 38"/>
                  <a:gd name="T1" fmla="*/ 0 h 153"/>
                  <a:gd name="T2" fmla="*/ 0 w 38"/>
                  <a:gd name="T3" fmla="*/ 22 h 153"/>
                  <a:gd name="T4" fmla="*/ 0 w 38"/>
                  <a:gd name="T5" fmla="*/ 153 h 153"/>
                  <a:gd name="T6" fmla="*/ 38 w 38"/>
                  <a:gd name="T7" fmla="*/ 131 h 153"/>
                  <a:gd name="T8" fmla="*/ 38 w 38"/>
                  <a:gd name="T9" fmla="*/ 0 h 153"/>
                </a:gdLst>
                <a:ahLst/>
                <a:cxnLst>
                  <a:cxn ang="0">
                    <a:pos x="T0" y="T1"/>
                  </a:cxn>
                  <a:cxn ang="0">
                    <a:pos x="T2" y="T3"/>
                  </a:cxn>
                  <a:cxn ang="0">
                    <a:pos x="T4" y="T5"/>
                  </a:cxn>
                  <a:cxn ang="0">
                    <a:pos x="T6" y="T7"/>
                  </a:cxn>
                  <a:cxn ang="0">
                    <a:pos x="T8" y="T9"/>
                  </a:cxn>
                </a:cxnLst>
                <a:rect l="0" t="0" r="r" b="b"/>
                <a:pathLst>
                  <a:path w="38" h="153">
                    <a:moveTo>
                      <a:pt x="38" y="0"/>
                    </a:moveTo>
                    <a:lnTo>
                      <a:pt x="0" y="22"/>
                    </a:lnTo>
                    <a:lnTo>
                      <a:pt x="0" y="153"/>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3" name="Freeform 282">
                <a:extLst>
                  <a:ext uri="{FF2B5EF4-FFF2-40B4-BE49-F238E27FC236}">
                    <a16:creationId xmlns:a16="http://schemas.microsoft.com/office/drawing/2014/main" xmlns="" id="{EC9B0B1C-E29A-41C8-B6C4-E97DE6294CE1}"/>
                  </a:ext>
                </a:extLst>
              </p:cNvPr>
              <p:cNvSpPr>
                <a:spLocks/>
              </p:cNvSpPr>
              <p:nvPr/>
            </p:nvSpPr>
            <p:spPr bwMode="auto">
              <a:xfrm>
                <a:off x="5578" y="3105"/>
                <a:ext cx="38" cy="153"/>
              </a:xfrm>
              <a:custGeom>
                <a:avLst/>
                <a:gdLst>
                  <a:gd name="T0" fmla="*/ 38 w 38"/>
                  <a:gd name="T1" fmla="*/ 0 h 153"/>
                  <a:gd name="T2" fmla="*/ 0 w 38"/>
                  <a:gd name="T3" fmla="*/ 22 h 153"/>
                  <a:gd name="T4" fmla="*/ 0 w 38"/>
                  <a:gd name="T5" fmla="*/ 153 h 153"/>
                  <a:gd name="T6" fmla="*/ 38 w 38"/>
                  <a:gd name="T7" fmla="*/ 131 h 153"/>
                  <a:gd name="T8" fmla="*/ 38 w 38"/>
                  <a:gd name="T9" fmla="*/ 0 h 153"/>
                </a:gdLst>
                <a:ahLst/>
                <a:cxnLst>
                  <a:cxn ang="0">
                    <a:pos x="T0" y="T1"/>
                  </a:cxn>
                  <a:cxn ang="0">
                    <a:pos x="T2" y="T3"/>
                  </a:cxn>
                  <a:cxn ang="0">
                    <a:pos x="T4" y="T5"/>
                  </a:cxn>
                  <a:cxn ang="0">
                    <a:pos x="T6" y="T7"/>
                  </a:cxn>
                  <a:cxn ang="0">
                    <a:pos x="T8" y="T9"/>
                  </a:cxn>
                </a:cxnLst>
                <a:rect l="0" t="0" r="r" b="b"/>
                <a:pathLst>
                  <a:path w="38" h="153">
                    <a:moveTo>
                      <a:pt x="38" y="0"/>
                    </a:moveTo>
                    <a:lnTo>
                      <a:pt x="0" y="22"/>
                    </a:lnTo>
                    <a:lnTo>
                      <a:pt x="0" y="153"/>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4" name="Freeform 283">
                <a:extLst>
                  <a:ext uri="{FF2B5EF4-FFF2-40B4-BE49-F238E27FC236}">
                    <a16:creationId xmlns:a16="http://schemas.microsoft.com/office/drawing/2014/main" xmlns="" id="{8DA5DE1F-2C38-42FD-9E98-7417F129C28F}"/>
                  </a:ext>
                </a:extLst>
              </p:cNvPr>
              <p:cNvSpPr>
                <a:spLocks/>
              </p:cNvSpPr>
              <p:nvPr/>
            </p:nvSpPr>
            <p:spPr bwMode="auto">
              <a:xfrm>
                <a:off x="5616" y="3105"/>
                <a:ext cx="14" cy="131"/>
              </a:xfrm>
              <a:custGeom>
                <a:avLst/>
                <a:gdLst>
                  <a:gd name="T0" fmla="*/ 0 w 14"/>
                  <a:gd name="T1" fmla="*/ 131 h 131"/>
                  <a:gd name="T2" fmla="*/ 14 w 14"/>
                  <a:gd name="T3" fmla="*/ 129 h 131"/>
                  <a:gd name="T4" fmla="*/ 14 w 14"/>
                  <a:gd name="T5" fmla="*/ 0 h 131"/>
                  <a:gd name="T6" fmla="*/ 0 w 14"/>
                  <a:gd name="T7" fmla="*/ 0 h 131"/>
                  <a:gd name="T8" fmla="*/ 0 w 14"/>
                  <a:gd name="T9" fmla="*/ 131 h 131"/>
                </a:gdLst>
                <a:ahLst/>
                <a:cxnLst>
                  <a:cxn ang="0">
                    <a:pos x="T0" y="T1"/>
                  </a:cxn>
                  <a:cxn ang="0">
                    <a:pos x="T2" y="T3"/>
                  </a:cxn>
                  <a:cxn ang="0">
                    <a:pos x="T4" y="T5"/>
                  </a:cxn>
                  <a:cxn ang="0">
                    <a:pos x="T6" y="T7"/>
                  </a:cxn>
                  <a:cxn ang="0">
                    <a:pos x="T8" y="T9"/>
                  </a:cxn>
                </a:cxnLst>
                <a:rect l="0" t="0" r="r" b="b"/>
                <a:pathLst>
                  <a:path w="14" h="131">
                    <a:moveTo>
                      <a:pt x="0" y="131"/>
                    </a:moveTo>
                    <a:lnTo>
                      <a:pt x="14" y="129"/>
                    </a:lnTo>
                    <a:lnTo>
                      <a:pt x="14" y="0"/>
                    </a:lnTo>
                    <a:lnTo>
                      <a:pt x="0" y="0"/>
                    </a:lnTo>
                    <a:lnTo>
                      <a:pt x="0" y="131"/>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5" name="Freeform 284">
                <a:extLst>
                  <a:ext uri="{FF2B5EF4-FFF2-40B4-BE49-F238E27FC236}">
                    <a16:creationId xmlns:a16="http://schemas.microsoft.com/office/drawing/2014/main" xmlns="" id="{3E33F85E-3B27-4D0A-9B78-8155F3C049E6}"/>
                  </a:ext>
                </a:extLst>
              </p:cNvPr>
              <p:cNvSpPr>
                <a:spLocks/>
              </p:cNvSpPr>
              <p:nvPr/>
            </p:nvSpPr>
            <p:spPr bwMode="auto">
              <a:xfrm>
                <a:off x="5652" y="2866"/>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6" name="Freeform 285">
                <a:extLst>
                  <a:ext uri="{FF2B5EF4-FFF2-40B4-BE49-F238E27FC236}">
                    <a16:creationId xmlns:a16="http://schemas.microsoft.com/office/drawing/2014/main" xmlns="" id="{521FBE52-8845-47A1-ACD9-CE90B017A187}"/>
                  </a:ext>
                </a:extLst>
              </p:cNvPr>
              <p:cNvSpPr>
                <a:spLocks/>
              </p:cNvSpPr>
              <p:nvPr/>
            </p:nvSpPr>
            <p:spPr bwMode="auto">
              <a:xfrm>
                <a:off x="5652" y="2866"/>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7" name="Freeform 286">
                <a:extLst>
                  <a:ext uri="{FF2B5EF4-FFF2-40B4-BE49-F238E27FC236}">
                    <a16:creationId xmlns:a16="http://schemas.microsoft.com/office/drawing/2014/main" xmlns="" id="{CF849BF1-1786-4E71-AE1F-381B75639BFB}"/>
                  </a:ext>
                </a:extLst>
              </p:cNvPr>
              <p:cNvSpPr>
                <a:spLocks/>
              </p:cNvSpPr>
              <p:nvPr/>
            </p:nvSpPr>
            <p:spPr bwMode="auto">
              <a:xfrm>
                <a:off x="5690" y="2866"/>
                <a:ext cx="12" cy="130"/>
              </a:xfrm>
              <a:custGeom>
                <a:avLst/>
                <a:gdLst>
                  <a:gd name="T0" fmla="*/ 0 w 12"/>
                  <a:gd name="T1" fmla="*/ 130 h 130"/>
                  <a:gd name="T2" fmla="*/ 12 w 12"/>
                  <a:gd name="T3" fmla="*/ 128 h 130"/>
                  <a:gd name="T4" fmla="*/ 12 w 12"/>
                  <a:gd name="T5" fmla="*/ 0 h 130"/>
                  <a:gd name="T6" fmla="*/ 0 w 12"/>
                  <a:gd name="T7" fmla="*/ 0 h 130"/>
                  <a:gd name="T8" fmla="*/ 0 w 12"/>
                  <a:gd name="T9" fmla="*/ 130 h 130"/>
                </a:gdLst>
                <a:ahLst/>
                <a:cxnLst>
                  <a:cxn ang="0">
                    <a:pos x="T0" y="T1"/>
                  </a:cxn>
                  <a:cxn ang="0">
                    <a:pos x="T2" y="T3"/>
                  </a:cxn>
                  <a:cxn ang="0">
                    <a:pos x="T4" y="T5"/>
                  </a:cxn>
                  <a:cxn ang="0">
                    <a:pos x="T6" y="T7"/>
                  </a:cxn>
                  <a:cxn ang="0">
                    <a:pos x="T8" y="T9"/>
                  </a:cxn>
                </a:cxnLst>
                <a:rect l="0" t="0" r="r" b="b"/>
                <a:pathLst>
                  <a:path w="12" h="130">
                    <a:moveTo>
                      <a:pt x="0" y="130"/>
                    </a:moveTo>
                    <a:lnTo>
                      <a:pt x="12" y="128"/>
                    </a:lnTo>
                    <a:lnTo>
                      <a:pt x="12" y="0"/>
                    </a:lnTo>
                    <a:lnTo>
                      <a:pt x="0" y="0"/>
                    </a:lnTo>
                    <a:lnTo>
                      <a:pt x="0" y="130"/>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8" name="Freeform 287">
                <a:extLst>
                  <a:ext uri="{FF2B5EF4-FFF2-40B4-BE49-F238E27FC236}">
                    <a16:creationId xmlns:a16="http://schemas.microsoft.com/office/drawing/2014/main" xmlns="" id="{79192B92-A6B9-43BA-A846-C5D272E40864}"/>
                  </a:ext>
                </a:extLst>
              </p:cNvPr>
              <p:cNvSpPr>
                <a:spLocks/>
              </p:cNvSpPr>
              <p:nvPr/>
            </p:nvSpPr>
            <p:spPr bwMode="auto">
              <a:xfrm>
                <a:off x="5652" y="3063"/>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9" name="Freeform 288">
                <a:extLst>
                  <a:ext uri="{FF2B5EF4-FFF2-40B4-BE49-F238E27FC236}">
                    <a16:creationId xmlns:a16="http://schemas.microsoft.com/office/drawing/2014/main" xmlns="" id="{7E08D4BD-C0A9-4C84-8D56-7160B044B61D}"/>
                  </a:ext>
                </a:extLst>
              </p:cNvPr>
              <p:cNvSpPr>
                <a:spLocks/>
              </p:cNvSpPr>
              <p:nvPr/>
            </p:nvSpPr>
            <p:spPr bwMode="auto">
              <a:xfrm>
                <a:off x="5652" y="3063"/>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0" name="Rectangle 289">
                <a:extLst>
                  <a:ext uri="{FF2B5EF4-FFF2-40B4-BE49-F238E27FC236}">
                    <a16:creationId xmlns:a16="http://schemas.microsoft.com/office/drawing/2014/main" xmlns="" id="{DBC8FED9-102D-40D5-B6FD-FBCCAB802514}"/>
                  </a:ext>
                </a:extLst>
              </p:cNvPr>
              <p:cNvSpPr>
                <a:spLocks noChangeArrowheads="1"/>
              </p:cNvSpPr>
              <p:nvPr/>
            </p:nvSpPr>
            <p:spPr bwMode="auto">
              <a:xfrm>
                <a:off x="5690" y="3063"/>
                <a:ext cx="12" cy="13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1" name="Freeform 290">
                <a:extLst>
                  <a:ext uri="{FF2B5EF4-FFF2-40B4-BE49-F238E27FC236}">
                    <a16:creationId xmlns:a16="http://schemas.microsoft.com/office/drawing/2014/main" xmlns="" id="{883E620C-3210-46E5-92B1-52A100AD7469}"/>
                  </a:ext>
                </a:extLst>
              </p:cNvPr>
              <p:cNvSpPr>
                <a:spLocks/>
              </p:cNvSpPr>
              <p:nvPr/>
            </p:nvSpPr>
            <p:spPr bwMode="auto">
              <a:xfrm>
                <a:off x="5725" y="2823"/>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2" name="Freeform 291">
                <a:extLst>
                  <a:ext uri="{FF2B5EF4-FFF2-40B4-BE49-F238E27FC236}">
                    <a16:creationId xmlns:a16="http://schemas.microsoft.com/office/drawing/2014/main" xmlns="" id="{CBFD8892-2BAC-49D0-9575-B5B3427406FA}"/>
                  </a:ext>
                </a:extLst>
              </p:cNvPr>
              <p:cNvSpPr>
                <a:spLocks/>
              </p:cNvSpPr>
              <p:nvPr/>
            </p:nvSpPr>
            <p:spPr bwMode="auto">
              <a:xfrm>
                <a:off x="5725" y="2823"/>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3" name="Freeform 292">
                <a:extLst>
                  <a:ext uri="{FF2B5EF4-FFF2-40B4-BE49-F238E27FC236}">
                    <a16:creationId xmlns:a16="http://schemas.microsoft.com/office/drawing/2014/main" xmlns="" id="{A84990FD-9F56-4D0B-A761-3313F197ABBE}"/>
                  </a:ext>
                </a:extLst>
              </p:cNvPr>
              <p:cNvSpPr>
                <a:spLocks/>
              </p:cNvSpPr>
              <p:nvPr/>
            </p:nvSpPr>
            <p:spPr bwMode="auto">
              <a:xfrm>
                <a:off x="5763" y="2823"/>
                <a:ext cx="12" cy="130"/>
              </a:xfrm>
              <a:custGeom>
                <a:avLst/>
                <a:gdLst>
                  <a:gd name="T0" fmla="*/ 0 w 12"/>
                  <a:gd name="T1" fmla="*/ 130 h 130"/>
                  <a:gd name="T2" fmla="*/ 12 w 12"/>
                  <a:gd name="T3" fmla="*/ 128 h 130"/>
                  <a:gd name="T4" fmla="*/ 12 w 12"/>
                  <a:gd name="T5" fmla="*/ 0 h 130"/>
                  <a:gd name="T6" fmla="*/ 0 w 12"/>
                  <a:gd name="T7" fmla="*/ 0 h 130"/>
                  <a:gd name="T8" fmla="*/ 0 w 12"/>
                  <a:gd name="T9" fmla="*/ 130 h 130"/>
                </a:gdLst>
                <a:ahLst/>
                <a:cxnLst>
                  <a:cxn ang="0">
                    <a:pos x="T0" y="T1"/>
                  </a:cxn>
                  <a:cxn ang="0">
                    <a:pos x="T2" y="T3"/>
                  </a:cxn>
                  <a:cxn ang="0">
                    <a:pos x="T4" y="T5"/>
                  </a:cxn>
                  <a:cxn ang="0">
                    <a:pos x="T6" y="T7"/>
                  </a:cxn>
                  <a:cxn ang="0">
                    <a:pos x="T8" y="T9"/>
                  </a:cxn>
                </a:cxnLst>
                <a:rect l="0" t="0" r="r" b="b"/>
                <a:pathLst>
                  <a:path w="12" h="130">
                    <a:moveTo>
                      <a:pt x="0" y="130"/>
                    </a:moveTo>
                    <a:lnTo>
                      <a:pt x="12" y="128"/>
                    </a:lnTo>
                    <a:lnTo>
                      <a:pt x="12" y="0"/>
                    </a:lnTo>
                    <a:lnTo>
                      <a:pt x="0" y="0"/>
                    </a:lnTo>
                    <a:lnTo>
                      <a:pt x="0" y="130"/>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4" name="Freeform 293">
                <a:extLst>
                  <a:ext uri="{FF2B5EF4-FFF2-40B4-BE49-F238E27FC236}">
                    <a16:creationId xmlns:a16="http://schemas.microsoft.com/office/drawing/2014/main" xmlns="" id="{497B37D0-5971-45C0-9FCC-3239FBC3685B}"/>
                  </a:ext>
                </a:extLst>
              </p:cNvPr>
              <p:cNvSpPr>
                <a:spLocks/>
              </p:cNvSpPr>
              <p:nvPr/>
            </p:nvSpPr>
            <p:spPr bwMode="auto">
              <a:xfrm>
                <a:off x="5725" y="3020"/>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5" name="Freeform 294">
                <a:extLst>
                  <a:ext uri="{FF2B5EF4-FFF2-40B4-BE49-F238E27FC236}">
                    <a16:creationId xmlns:a16="http://schemas.microsoft.com/office/drawing/2014/main" xmlns="" id="{CE07DEE7-D693-4F19-8E60-8BC90A91874C}"/>
                  </a:ext>
                </a:extLst>
              </p:cNvPr>
              <p:cNvSpPr>
                <a:spLocks/>
              </p:cNvSpPr>
              <p:nvPr/>
            </p:nvSpPr>
            <p:spPr bwMode="auto">
              <a:xfrm>
                <a:off x="5725" y="3020"/>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6" name="Rectangle 295">
                <a:extLst>
                  <a:ext uri="{FF2B5EF4-FFF2-40B4-BE49-F238E27FC236}">
                    <a16:creationId xmlns:a16="http://schemas.microsoft.com/office/drawing/2014/main" xmlns="" id="{CE9A4816-E160-47A2-AFB6-3A84358F4328}"/>
                  </a:ext>
                </a:extLst>
              </p:cNvPr>
              <p:cNvSpPr>
                <a:spLocks noChangeArrowheads="1"/>
              </p:cNvSpPr>
              <p:nvPr/>
            </p:nvSpPr>
            <p:spPr bwMode="auto">
              <a:xfrm>
                <a:off x="5763" y="3020"/>
                <a:ext cx="12"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7" name="Freeform 296">
                <a:extLst>
                  <a:ext uri="{FF2B5EF4-FFF2-40B4-BE49-F238E27FC236}">
                    <a16:creationId xmlns:a16="http://schemas.microsoft.com/office/drawing/2014/main" xmlns="" id="{94385151-4C24-4F63-B690-3EF5BFC4AE97}"/>
                  </a:ext>
                </a:extLst>
              </p:cNvPr>
              <p:cNvSpPr>
                <a:spLocks/>
              </p:cNvSpPr>
              <p:nvPr/>
            </p:nvSpPr>
            <p:spPr bwMode="auto">
              <a:xfrm>
                <a:off x="5799" y="2780"/>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8" name="Freeform 297">
                <a:extLst>
                  <a:ext uri="{FF2B5EF4-FFF2-40B4-BE49-F238E27FC236}">
                    <a16:creationId xmlns:a16="http://schemas.microsoft.com/office/drawing/2014/main" xmlns="" id="{FBBDEB5E-B9DF-4109-88BB-6A7863F68E56}"/>
                  </a:ext>
                </a:extLst>
              </p:cNvPr>
              <p:cNvSpPr>
                <a:spLocks/>
              </p:cNvSpPr>
              <p:nvPr/>
            </p:nvSpPr>
            <p:spPr bwMode="auto">
              <a:xfrm>
                <a:off x="5799" y="2780"/>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9" name="Rectangle 298">
                <a:extLst>
                  <a:ext uri="{FF2B5EF4-FFF2-40B4-BE49-F238E27FC236}">
                    <a16:creationId xmlns:a16="http://schemas.microsoft.com/office/drawing/2014/main" xmlns="" id="{AF64780C-2DE8-4785-B24C-FB072071685D}"/>
                  </a:ext>
                </a:extLst>
              </p:cNvPr>
              <p:cNvSpPr>
                <a:spLocks noChangeArrowheads="1"/>
              </p:cNvSpPr>
              <p:nvPr/>
            </p:nvSpPr>
            <p:spPr bwMode="auto">
              <a:xfrm>
                <a:off x="5837" y="2780"/>
                <a:ext cx="12"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0" name="Freeform 299">
                <a:extLst>
                  <a:ext uri="{FF2B5EF4-FFF2-40B4-BE49-F238E27FC236}">
                    <a16:creationId xmlns:a16="http://schemas.microsoft.com/office/drawing/2014/main" xmlns="" id="{3355823E-8AF4-4EC7-897C-BB796356F709}"/>
                  </a:ext>
                </a:extLst>
              </p:cNvPr>
              <p:cNvSpPr>
                <a:spLocks/>
              </p:cNvSpPr>
              <p:nvPr/>
            </p:nvSpPr>
            <p:spPr bwMode="auto">
              <a:xfrm>
                <a:off x="5799" y="2977"/>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1" name="Freeform 300">
                <a:extLst>
                  <a:ext uri="{FF2B5EF4-FFF2-40B4-BE49-F238E27FC236}">
                    <a16:creationId xmlns:a16="http://schemas.microsoft.com/office/drawing/2014/main" xmlns="" id="{FFBA0DB9-AF0F-419E-A18C-7E018DFC27C4}"/>
                  </a:ext>
                </a:extLst>
              </p:cNvPr>
              <p:cNvSpPr>
                <a:spLocks/>
              </p:cNvSpPr>
              <p:nvPr/>
            </p:nvSpPr>
            <p:spPr bwMode="auto">
              <a:xfrm>
                <a:off x="5799" y="2977"/>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2" name="Rectangle 301">
                <a:extLst>
                  <a:ext uri="{FF2B5EF4-FFF2-40B4-BE49-F238E27FC236}">
                    <a16:creationId xmlns:a16="http://schemas.microsoft.com/office/drawing/2014/main" xmlns="" id="{C48CC6D2-F569-4945-A10C-D96EEFDCC5C1}"/>
                  </a:ext>
                </a:extLst>
              </p:cNvPr>
              <p:cNvSpPr>
                <a:spLocks noChangeArrowheads="1"/>
              </p:cNvSpPr>
              <p:nvPr/>
            </p:nvSpPr>
            <p:spPr bwMode="auto">
              <a:xfrm>
                <a:off x="5837" y="2977"/>
                <a:ext cx="12"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3" name="Freeform 302">
                <a:extLst>
                  <a:ext uri="{FF2B5EF4-FFF2-40B4-BE49-F238E27FC236}">
                    <a16:creationId xmlns:a16="http://schemas.microsoft.com/office/drawing/2014/main" xmlns="" id="{A8FE46E2-6608-4C67-B508-99F8D55B2F9A}"/>
                  </a:ext>
                </a:extLst>
              </p:cNvPr>
              <p:cNvSpPr>
                <a:spLocks/>
              </p:cNvSpPr>
              <p:nvPr/>
            </p:nvSpPr>
            <p:spPr bwMode="auto">
              <a:xfrm>
                <a:off x="5873" y="2737"/>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4" name="Freeform 303">
                <a:extLst>
                  <a:ext uri="{FF2B5EF4-FFF2-40B4-BE49-F238E27FC236}">
                    <a16:creationId xmlns:a16="http://schemas.microsoft.com/office/drawing/2014/main" xmlns="" id="{5F6390B1-86FB-4BB4-9539-ED1D0A34B87F}"/>
                  </a:ext>
                </a:extLst>
              </p:cNvPr>
              <p:cNvSpPr>
                <a:spLocks/>
              </p:cNvSpPr>
              <p:nvPr/>
            </p:nvSpPr>
            <p:spPr bwMode="auto">
              <a:xfrm>
                <a:off x="5873" y="2737"/>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5" name="Rectangle 304">
                <a:extLst>
                  <a:ext uri="{FF2B5EF4-FFF2-40B4-BE49-F238E27FC236}">
                    <a16:creationId xmlns:a16="http://schemas.microsoft.com/office/drawing/2014/main" xmlns="" id="{B3D11EB9-4BFD-44FF-B248-1012D7A3D06A}"/>
                  </a:ext>
                </a:extLst>
              </p:cNvPr>
              <p:cNvSpPr>
                <a:spLocks noChangeArrowheads="1"/>
              </p:cNvSpPr>
              <p:nvPr/>
            </p:nvSpPr>
            <p:spPr bwMode="auto">
              <a:xfrm>
                <a:off x="5911" y="2737"/>
                <a:ext cx="12"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6" name="Freeform 305">
                <a:extLst>
                  <a:ext uri="{FF2B5EF4-FFF2-40B4-BE49-F238E27FC236}">
                    <a16:creationId xmlns:a16="http://schemas.microsoft.com/office/drawing/2014/main" xmlns="" id="{B5CFA3EB-5525-4B91-B288-C63561356EAD}"/>
                  </a:ext>
                </a:extLst>
              </p:cNvPr>
              <p:cNvSpPr>
                <a:spLocks/>
              </p:cNvSpPr>
              <p:nvPr/>
            </p:nvSpPr>
            <p:spPr bwMode="auto">
              <a:xfrm>
                <a:off x="5873" y="2934"/>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7" name="Freeform 306">
                <a:extLst>
                  <a:ext uri="{FF2B5EF4-FFF2-40B4-BE49-F238E27FC236}">
                    <a16:creationId xmlns:a16="http://schemas.microsoft.com/office/drawing/2014/main" xmlns="" id="{250170DF-AF4D-4CA2-9D9E-E35F3BD1A0EE}"/>
                  </a:ext>
                </a:extLst>
              </p:cNvPr>
              <p:cNvSpPr>
                <a:spLocks/>
              </p:cNvSpPr>
              <p:nvPr/>
            </p:nvSpPr>
            <p:spPr bwMode="auto">
              <a:xfrm>
                <a:off x="5873" y="2934"/>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8" name="Rectangle 307">
                <a:extLst>
                  <a:ext uri="{FF2B5EF4-FFF2-40B4-BE49-F238E27FC236}">
                    <a16:creationId xmlns:a16="http://schemas.microsoft.com/office/drawing/2014/main" xmlns="" id="{C46BCA61-FE89-4368-83FB-5866592A846A}"/>
                  </a:ext>
                </a:extLst>
              </p:cNvPr>
              <p:cNvSpPr>
                <a:spLocks noChangeArrowheads="1"/>
              </p:cNvSpPr>
              <p:nvPr/>
            </p:nvSpPr>
            <p:spPr bwMode="auto">
              <a:xfrm>
                <a:off x="5911" y="2934"/>
                <a:ext cx="12"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9" name="Freeform 308">
                <a:extLst>
                  <a:ext uri="{FF2B5EF4-FFF2-40B4-BE49-F238E27FC236}">
                    <a16:creationId xmlns:a16="http://schemas.microsoft.com/office/drawing/2014/main" xmlns="" id="{946A15A0-2F2C-47CC-8B2E-475CD3B9E480}"/>
                  </a:ext>
                </a:extLst>
              </p:cNvPr>
              <p:cNvSpPr>
                <a:spLocks/>
              </p:cNvSpPr>
              <p:nvPr/>
            </p:nvSpPr>
            <p:spPr bwMode="auto">
              <a:xfrm>
                <a:off x="5946" y="2695"/>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0" name="Freeform 309">
                <a:extLst>
                  <a:ext uri="{FF2B5EF4-FFF2-40B4-BE49-F238E27FC236}">
                    <a16:creationId xmlns:a16="http://schemas.microsoft.com/office/drawing/2014/main" xmlns="" id="{D42AF19D-23E5-485C-AD44-E2395AE2F253}"/>
                  </a:ext>
                </a:extLst>
              </p:cNvPr>
              <p:cNvSpPr>
                <a:spLocks/>
              </p:cNvSpPr>
              <p:nvPr/>
            </p:nvSpPr>
            <p:spPr bwMode="auto">
              <a:xfrm>
                <a:off x="5946" y="2695"/>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1" name="Rectangle 310">
                <a:extLst>
                  <a:ext uri="{FF2B5EF4-FFF2-40B4-BE49-F238E27FC236}">
                    <a16:creationId xmlns:a16="http://schemas.microsoft.com/office/drawing/2014/main" xmlns="" id="{686F8882-8067-440C-BE17-007081198F74}"/>
                  </a:ext>
                </a:extLst>
              </p:cNvPr>
              <p:cNvSpPr>
                <a:spLocks noChangeArrowheads="1"/>
              </p:cNvSpPr>
              <p:nvPr/>
            </p:nvSpPr>
            <p:spPr bwMode="auto">
              <a:xfrm>
                <a:off x="5984" y="2695"/>
                <a:ext cx="12" cy="13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2" name="Freeform 311">
                <a:extLst>
                  <a:ext uri="{FF2B5EF4-FFF2-40B4-BE49-F238E27FC236}">
                    <a16:creationId xmlns:a16="http://schemas.microsoft.com/office/drawing/2014/main" xmlns="" id="{03C0A524-4A1E-43ED-BF0B-D5BFC2540CAB}"/>
                  </a:ext>
                </a:extLst>
              </p:cNvPr>
              <p:cNvSpPr>
                <a:spLocks/>
              </p:cNvSpPr>
              <p:nvPr/>
            </p:nvSpPr>
            <p:spPr bwMode="auto">
              <a:xfrm>
                <a:off x="5946" y="2892"/>
                <a:ext cx="38" cy="152"/>
              </a:xfrm>
              <a:custGeom>
                <a:avLst/>
                <a:gdLst>
                  <a:gd name="T0" fmla="*/ 38 w 38"/>
                  <a:gd name="T1" fmla="*/ 0 h 152"/>
                  <a:gd name="T2" fmla="*/ 0 w 38"/>
                  <a:gd name="T3" fmla="*/ 23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3"/>
                    </a:lnTo>
                    <a:lnTo>
                      <a:pt x="0" y="152"/>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3" name="Freeform 312">
                <a:extLst>
                  <a:ext uri="{FF2B5EF4-FFF2-40B4-BE49-F238E27FC236}">
                    <a16:creationId xmlns:a16="http://schemas.microsoft.com/office/drawing/2014/main" xmlns="" id="{4919CE6B-2FAA-4AFB-8E63-6CDCCAC9D69A}"/>
                  </a:ext>
                </a:extLst>
              </p:cNvPr>
              <p:cNvSpPr>
                <a:spLocks/>
              </p:cNvSpPr>
              <p:nvPr/>
            </p:nvSpPr>
            <p:spPr bwMode="auto">
              <a:xfrm>
                <a:off x="5946" y="2892"/>
                <a:ext cx="38" cy="152"/>
              </a:xfrm>
              <a:custGeom>
                <a:avLst/>
                <a:gdLst>
                  <a:gd name="T0" fmla="*/ 38 w 38"/>
                  <a:gd name="T1" fmla="*/ 0 h 152"/>
                  <a:gd name="T2" fmla="*/ 0 w 38"/>
                  <a:gd name="T3" fmla="*/ 23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3"/>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4" name="Rectangle 313">
                <a:extLst>
                  <a:ext uri="{FF2B5EF4-FFF2-40B4-BE49-F238E27FC236}">
                    <a16:creationId xmlns:a16="http://schemas.microsoft.com/office/drawing/2014/main" xmlns="" id="{E32BEA0A-453A-4246-933D-A721E5C8D6A7}"/>
                  </a:ext>
                </a:extLst>
              </p:cNvPr>
              <p:cNvSpPr>
                <a:spLocks noChangeArrowheads="1"/>
              </p:cNvSpPr>
              <p:nvPr/>
            </p:nvSpPr>
            <p:spPr bwMode="auto">
              <a:xfrm>
                <a:off x="5984" y="2892"/>
                <a:ext cx="12" cy="13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5" name="Freeform 314">
                <a:extLst>
                  <a:ext uri="{FF2B5EF4-FFF2-40B4-BE49-F238E27FC236}">
                    <a16:creationId xmlns:a16="http://schemas.microsoft.com/office/drawing/2014/main" xmlns="" id="{E280BF25-3445-4D73-9790-2C193744DA11}"/>
                  </a:ext>
                </a:extLst>
              </p:cNvPr>
              <p:cNvSpPr>
                <a:spLocks/>
              </p:cNvSpPr>
              <p:nvPr/>
            </p:nvSpPr>
            <p:spPr bwMode="auto">
              <a:xfrm>
                <a:off x="5576" y="2578"/>
                <a:ext cx="128" cy="93"/>
              </a:xfrm>
              <a:custGeom>
                <a:avLst/>
                <a:gdLst>
                  <a:gd name="T0" fmla="*/ 128 w 128"/>
                  <a:gd name="T1" fmla="*/ 76 h 93"/>
                  <a:gd name="T2" fmla="*/ 0 w 128"/>
                  <a:gd name="T3" fmla="*/ 0 h 93"/>
                  <a:gd name="T4" fmla="*/ 0 w 128"/>
                  <a:gd name="T5" fmla="*/ 17 h 93"/>
                  <a:gd name="T6" fmla="*/ 128 w 128"/>
                  <a:gd name="T7" fmla="*/ 93 h 93"/>
                  <a:gd name="T8" fmla="*/ 128 w 128"/>
                  <a:gd name="T9" fmla="*/ 76 h 93"/>
                </a:gdLst>
                <a:ahLst/>
                <a:cxnLst>
                  <a:cxn ang="0">
                    <a:pos x="T0" y="T1"/>
                  </a:cxn>
                  <a:cxn ang="0">
                    <a:pos x="T2" y="T3"/>
                  </a:cxn>
                  <a:cxn ang="0">
                    <a:pos x="T4" y="T5"/>
                  </a:cxn>
                  <a:cxn ang="0">
                    <a:pos x="T6" y="T7"/>
                  </a:cxn>
                  <a:cxn ang="0">
                    <a:pos x="T8" y="T9"/>
                  </a:cxn>
                </a:cxnLst>
                <a:rect l="0" t="0" r="r" b="b"/>
                <a:pathLst>
                  <a:path w="128" h="93">
                    <a:moveTo>
                      <a:pt x="128" y="76"/>
                    </a:moveTo>
                    <a:lnTo>
                      <a:pt x="0" y="0"/>
                    </a:lnTo>
                    <a:lnTo>
                      <a:pt x="0" y="17"/>
                    </a:lnTo>
                    <a:lnTo>
                      <a:pt x="128" y="93"/>
                    </a:lnTo>
                    <a:lnTo>
                      <a:pt x="128" y="7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6" name="Freeform 315">
                <a:extLst>
                  <a:ext uri="{FF2B5EF4-FFF2-40B4-BE49-F238E27FC236}">
                    <a16:creationId xmlns:a16="http://schemas.microsoft.com/office/drawing/2014/main" xmlns="" id="{D5B14690-076C-4FEB-B3DE-A1CCA40C593B}"/>
                  </a:ext>
                </a:extLst>
              </p:cNvPr>
              <p:cNvSpPr>
                <a:spLocks/>
              </p:cNvSpPr>
              <p:nvPr/>
            </p:nvSpPr>
            <p:spPr bwMode="auto">
              <a:xfrm>
                <a:off x="5576" y="2504"/>
                <a:ext cx="263" cy="150"/>
              </a:xfrm>
              <a:custGeom>
                <a:avLst/>
                <a:gdLst>
                  <a:gd name="T0" fmla="*/ 0 w 263"/>
                  <a:gd name="T1" fmla="*/ 74 h 150"/>
                  <a:gd name="T2" fmla="*/ 128 w 263"/>
                  <a:gd name="T3" fmla="*/ 0 h 150"/>
                  <a:gd name="T4" fmla="*/ 263 w 263"/>
                  <a:gd name="T5" fmla="*/ 76 h 150"/>
                  <a:gd name="T6" fmla="*/ 128 w 263"/>
                  <a:gd name="T7" fmla="*/ 150 h 150"/>
                  <a:gd name="T8" fmla="*/ 0 w 263"/>
                  <a:gd name="T9" fmla="*/ 74 h 150"/>
                </a:gdLst>
                <a:ahLst/>
                <a:cxnLst>
                  <a:cxn ang="0">
                    <a:pos x="T0" y="T1"/>
                  </a:cxn>
                  <a:cxn ang="0">
                    <a:pos x="T2" y="T3"/>
                  </a:cxn>
                  <a:cxn ang="0">
                    <a:pos x="T4" y="T5"/>
                  </a:cxn>
                  <a:cxn ang="0">
                    <a:pos x="T6" y="T7"/>
                  </a:cxn>
                  <a:cxn ang="0">
                    <a:pos x="T8" y="T9"/>
                  </a:cxn>
                </a:cxnLst>
                <a:rect l="0" t="0" r="r" b="b"/>
                <a:pathLst>
                  <a:path w="263" h="150">
                    <a:moveTo>
                      <a:pt x="0" y="74"/>
                    </a:moveTo>
                    <a:lnTo>
                      <a:pt x="128" y="0"/>
                    </a:lnTo>
                    <a:lnTo>
                      <a:pt x="263" y="76"/>
                    </a:lnTo>
                    <a:lnTo>
                      <a:pt x="128" y="150"/>
                    </a:lnTo>
                    <a:lnTo>
                      <a:pt x="0" y="7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7" name="Freeform 316">
                <a:extLst>
                  <a:ext uri="{FF2B5EF4-FFF2-40B4-BE49-F238E27FC236}">
                    <a16:creationId xmlns:a16="http://schemas.microsoft.com/office/drawing/2014/main" xmlns="" id="{C0144A8F-8B20-447D-8D43-3DEA3955867C}"/>
                  </a:ext>
                </a:extLst>
              </p:cNvPr>
              <p:cNvSpPr>
                <a:spLocks/>
              </p:cNvSpPr>
              <p:nvPr/>
            </p:nvSpPr>
            <p:spPr bwMode="auto">
              <a:xfrm>
                <a:off x="5704" y="2580"/>
                <a:ext cx="135" cy="91"/>
              </a:xfrm>
              <a:custGeom>
                <a:avLst/>
                <a:gdLst>
                  <a:gd name="T0" fmla="*/ 0 w 135"/>
                  <a:gd name="T1" fmla="*/ 74 h 91"/>
                  <a:gd name="T2" fmla="*/ 135 w 135"/>
                  <a:gd name="T3" fmla="*/ 0 h 91"/>
                  <a:gd name="T4" fmla="*/ 135 w 135"/>
                  <a:gd name="T5" fmla="*/ 15 h 91"/>
                  <a:gd name="T6" fmla="*/ 0 w 135"/>
                  <a:gd name="T7" fmla="*/ 91 h 91"/>
                  <a:gd name="T8" fmla="*/ 0 w 135"/>
                  <a:gd name="T9" fmla="*/ 74 h 91"/>
                </a:gdLst>
                <a:ahLst/>
                <a:cxnLst>
                  <a:cxn ang="0">
                    <a:pos x="T0" y="T1"/>
                  </a:cxn>
                  <a:cxn ang="0">
                    <a:pos x="T2" y="T3"/>
                  </a:cxn>
                  <a:cxn ang="0">
                    <a:pos x="T4" y="T5"/>
                  </a:cxn>
                  <a:cxn ang="0">
                    <a:pos x="T6" y="T7"/>
                  </a:cxn>
                  <a:cxn ang="0">
                    <a:pos x="T8" y="T9"/>
                  </a:cxn>
                </a:cxnLst>
                <a:rect l="0" t="0" r="r" b="b"/>
                <a:pathLst>
                  <a:path w="135" h="91">
                    <a:moveTo>
                      <a:pt x="0" y="74"/>
                    </a:moveTo>
                    <a:lnTo>
                      <a:pt x="135" y="0"/>
                    </a:lnTo>
                    <a:lnTo>
                      <a:pt x="135" y="15"/>
                    </a:lnTo>
                    <a:lnTo>
                      <a:pt x="0" y="91"/>
                    </a:lnTo>
                    <a:lnTo>
                      <a:pt x="0" y="7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8" name="Freeform 317">
                <a:extLst>
                  <a:ext uri="{FF2B5EF4-FFF2-40B4-BE49-F238E27FC236}">
                    <a16:creationId xmlns:a16="http://schemas.microsoft.com/office/drawing/2014/main" xmlns="" id="{80E7F16F-8699-4A61-8F4E-B6C97446665C}"/>
                  </a:ext>
                </a:extLst>
              </p:cNvPr>
              <p:cNvSpPr>
                <a:spLocks/>
              </p:cNvSpPr>
              <p:nvPr/>
            </p:nvSpPr>
            <p:spPr bwMode="auto">
              <a:xfrm>
                <a:off x="5386" y="2683"/>
                <a:ext cx="128" cy="92"/>
              </a:xfrm>
              <a:custGeom>
                <a:avLst/>
                <a:gdLst>
                  <a:gd name="T0" fmla="*/ 128 w 128"/>
                  <a:gd name="T1" fmla="*/ 76 h 92"/>
                  <a:gd name="T2" fmla="*/ 0 w 128"/>
                  <a:gd name="T3" fmla="*/ 0 h 92"/>
                  <a:gd name="T4" fmla="*/ 0 w 128"/>
                  <a:gd name="T5" fmla="*/ 19 h 92"/>
                  <a:gd name="T6" fmla="*/ 128 w 128"/>
                  <a:gd name="T7" fmla="*/ 92 h 92"/>
                  <a:gd name="T8" fmla="*/ 128 w 128"/>
                  <a:gd name="T9" fmla="*/ 76 h 92"/>
                </a:gdLst>
                <a:ahLst/>
                <a:cxnLst>
                  <a:cxn ang="0">
                    <a:pos x="T0" y="T1"/>
                  </a:cxn>
                  <a:cxn ang="0">
                    <a:pos x="T2" y="T3"/>
                  </a:cxn>
                  <a:cxn ang="0">
                    <a:pos x="T4" y="T5"/>
                  </a:cxn>
                  <a:cxn ang="0">
                    <a:pos x="T6" y="T7"/>
                  </a:cxn>
                  <a:cxn ang="0">
                    <a:pos x="T8" y="T9"/>
                  </a:cxn>
                </a:cxnLst>
                <a:rect l="0" t="0" r="r" b="b"/>
                <a:pathLst>
                  <a:path w="128" h="92">
                    <a:moveTo>
                      <a:pt x="128" y="76"/>
                    </a:moveTo>
                    <a:lnTo>
                      <a:pt x="0" y="0"/>
                    </a:lnTo>
                    <a:lnTo>
                      <a:pt x="0" y="19"/>
                    </a:lnTo>
                    <a:lnTo>
                      <a:pt x="128" y="92"/>
                    </a:lnTo>
                    <a:lnTo>
                      <a:pt x="128" y="7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9" name="Freeform 318">
                <a:extLst>
                  <a:ext uri="{FF2B5EF4-FFF2-40B4-BE49-F238E27FC236}">
                    <a16:creationId xmlns:a16="http://schemas.microsoft.com/office/drawing/2014/main" xmlns="" id="{C3A1F50A-336F-4F63-9ACF-8C1A394E7720}"/>
                  </a:ext>
                </a:extLst>
              </p:cNvPr>
              <p:cNvSpPr>
                <a:spLocks/>
              </p:cNvSpPr>
              <p:nvPr/>
            </p:nvSpPr>
            <p:spPr bwMode="auto">
              <a:xfrm>
                <a:off x="5386" y="2609"/>
                <a:ext cx="263" cy="150"/>
              </a:xfrm>
              <a:custGeom>
                <a:avLst/>
                <a:gdLst>
                  <a:gd name="T0" fmla="*/ 0 w 263"/>
                  <a:gd name="T1" fmla="*/ 74 h 150"/>
                  <a:gd name="T2" fmla="*/ 128 w 263"/>
                  <a:gd name="T3" fmla="*/ 0 h 150"/>
                  <a:gd name="T4" fmla="*/ 263 w 263"/>
                  <a:gd name="T5" fmla="*/ 78 h 150"/>
                  <a:gd name="T6" fmla="*/ 128 w 263"/>
                  <a:gd name="T7" fmla="*/ 150 h 150"/>
                  <a:gd name="T8" fmla="*/ 0 w 263"/>
                  <a:gd name="T9" fmla="*/ 74 h 150"/>
                </a:gdLst>
                <a:ahLst/>
                <a:cxnLst>
                  <a:cxn ang="0">
                    <a:pos x="T0" y="T1"/>
                  </a:cxn>
                  <a:cxn ang="0">
                    <a:pos x="T2" y="T3"/>
                  </a:cxn>
                  <a:cxn ang="0">
                    <a:pos x="T4" y="T5"/>
                  </a:cxn>
                  <a:cxn ang="0">
                    <a:pos x="T6" y="T7"/>
                  </a:cxn>
                  <a:cxn ang="0">
                    <a:pos x="T8" y="T9"/>
                  </a:cxn>
                </a:cxnLst>
                <a:rect l="0" t="0" r="r" b="b"/>
                <a:pathLst>
                  <a:path w="263" h="150">
                    <a:moveTo>
                      <a:pt x="0" y="74"/>
                    </a:moveTo>
                    <a:lnTo>
                      <a:pt x="128" y="0"/>
                    </a:lnTo>
                    <a:lnTo>
                      <a:pt x="263" y="78"/>
                    </a:lnTo>
                    <a:lnTo>
                      <a:pt x="128" y="150"/>
                    </a:lnTo>
                    <a:lnTo>
                      <a:pt x="0" y="7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0" name="Freeform 319">
                <a:extLst>
                  <a:ext uri="{FF2B5EF4-FFF2-40B4-BE49-F238E27FC236}">
                    <a16:creationId xmlns:a16="http://schemas.microsoft.com/office/drawing/2014/main" xmlns="" id="{08D09C31-4C91-40D3-867B-7448F1CF5BFB}"/>
                  </a:ext>
                </a:extLst>
              </p:cNvPr>
              <p:cNvSpPr>
                <a:spLocks/>
              </p:cNvSpPr>
              <p:nvPr/>
            </p:nvSpPr>
            <p:spPr bwMode="auto">
              <a:xfrm>
                <a:off x="5514" y="2687"/>
                <a:ext cx="135" cy="88"/>
              </a:xfrm>
              <a:custGeom>
                <a:avLst/>
                <a:gdLst>
                  <a:gd name="T0" fmla="*/ 0 w 135"/>
                  <a:gd name="T1" fmla="*/ 72 h 88"/>
                  <a:gd name="T2" fmla="*/ 135 w 135"/>
                  <a:gd name="T3" fmla="*/ 0 h 88"/>
                  <a:gd name="T4" fmla="*/ 135 w 135"/>
                  <a:gd name="T5" fmla="*/ 12 h 88"/>
                  <a:gd name="T6" fmla="*/ 0 w 135"/>
                  <a:gd name="T7" fmla="*/ 88 h 88"/>
                  <a:gd name="T8" fmla="*/ 0 w 135"/>
                  <a:gd name="T9" fmla="*/ 72 h 88"/>
                </a:gdLst>
                <a:ahLst/>
                <a:cxnLst>
                  <a:cxn ang="0">
                    <a:pos x="T0" y="T1"/>
                  </a:cxn>
                  <a:cxn ang="0">
                    <a:pos x="T2" y="T3"/>
                  </a:cxn>
                  <a:cxn ang="0">
                    <a:pos x="T4" y="T5"/>
                  </a:cxn>
                  <a:cxn ang="0">
                    <a:pos x="T6" y="T7"/>
                  </a:cxn>
                  <a:cxn ang="0">
                    <a:pos x="T8" y="T9"/>
                  </a:cxn>
                </a:cxnLst>
                <a:rect l="0" t="0" r="r" b="b"/>
                <a:pathLst>
                  <a:path w="135" h="88">
                    <a:moveTo>
                      <a:pt x="0" y="72"/>
                    </a:moveTo>
                    <a:lnTo>
                      <a:pt x="135" y="0"/>
                    </a:lnTo>
                    <a:lnTo>
                      <a:pt x="135" y="12"/>
                    </a:lnTo>
                    <a:lnTo>
                      <a:pt x="0" y="88"/>
                    </a:lnTo>
                    <a:lnTo>
                      <a:pt x="0" y="72"/>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1" name="Freeform 320">
                <a:extLst>
                  <a:ext uri="{FF2B5EF4-FFF2-40B4-BE49-F238E27FC236}">
                    <a16:creationId xmlns:a16="http://schemas.microsoft.com/office/drawing/2014/main" xmlns="" id="{8523FEAC-50A8-406C-91DC-7882999C95D5}"/>
                  </a:ext>
                </a:extLst>
              </p:cNvPr>
              <p:cNvSpPr>
                <a:spLocks/>
              </p:cNvSpPr>
              <p:nvPr/>
            </p:nvSpPr>
            <p:spPr bwMode="auto">
              <a:xfrm>
                <a:off x="5193" y="2792"/>
                <a:ext cx="129" cy="93"/>
              </a:xfrm>
              <a:custGeom>
                <a:avLst/>
                <a:gdLst>
                  <a:gd name="T0" fmla="*/ 129 w 129"/>
                  <a:gd name="T1" fmla="*/ 76 h 93"/>
                  <a:gd name="T2" fmla="*/ 0 w 129"/>
                  <a:gd name="T3" fmla="*/ 0 h 93"/>
                  <a:gd name="T4" fmla="*/ 0 w 129"/>
                  <a:gd name="T5" fmla="*/ 19 h 93"/>
                  <a:gd name="T6" fmla="*/ 129 w 129"/>
                  <a:gd name="T7" fmla="*/ 93 h 93"/>
                  <a:gd name="T8" fmla="*/ 129 w 129"/>
                  <a:gd name="T9" fmla="*/ 76 h 93"/>
                </a:gdLst>
                <a:ahLst/>
                <a:cxnLst>
                  <a:cxn ang="0">
                    <a:pos x="T0" y="T1"/>
                  </a:cxn>
                  <a:cxn ang="0">
                    <a:pos x="T2" y="T3"/>
                  </a:cxn>
                  <a:cxn ang="0">
                    <a:pos x="T4" y="T5"/>
                  </a:cxn>
                  <a:cxn ang="0">
                    <a:pos x="T6" y="T7"/>
                  </a:cxn>
                  <a:cxn ang="0">
                    <a:pos x="T8" y="T9"/>
                  </a:cxn>
                </a:cxnLst>
                <a:rect l="0" t="0" r="r" b="b"/>
                <a:pathLst>
                  <a:path w="129" h="93">
                    <a:moveTo>
                      <a:pt x="129" y="76"/>
                    </a:moveTo>
                    <a:lnTo>
                      <a:pt x="0" y="0"/>
                    </a:lnTo>
                    <a:lnTo>
                      <a:pt x="0" y="19"/>
                    </a:lnTo>
                    <a:lnTo>
                      <a:pt x="129" y="93"/>
                    </a:lnTo>
                    <a:lnTo>
                      <a:pt x="129" y="7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2" name="Freeform 321">
                <a:extLst>
                  <a:ext uri="{FF2B5EF4-FFF2-40B4-BE49-F238E27FC236}">
                    <a16:creationId xmlns:a16="http://schemas.microsoft.com/office/drawing/2014/main" xmlns="" id="{A4B99C28-87D7-408F-8BD8-5339C49E628B}"/>
                  </a:ext>
                </a:extLst>
              </p:cNvPr>
              <p:cNvSpPr>
                <a:spLocks/>
              </p:cNvSpPr>
              <p:nvPr/>
            </p:nvSpPr>
            <p:spPr bwMode="auto">
              <a:xfrm>
                <a:off x="5193" y="2718"/>
                <a:ext cx="264" cy="150"/>
              </a:xfrm>
              <a:custGeom>
                <a:avLst/>
                <a:gdLst>
                  <a:gd name="T0" fmla="*/ 0 w 264"/>
                  <a:gd name="T1" fmla="*/ 74 h 150"/>
                  <a:gd name="T2" fmla="*/ 129 w 264"/>
                  <a:gd name="T3" fmla="*/ 0 h 150"/>
                  <a:gd name="T4" fmla="*/ 264 w 264"/>
                  <a:gd name="T5" fmla="*/ 79 h 150"/>
                  <a:gd name="T6" fmla="*/ 129 w 264"/>
                  <a:gd name="T7" fmla="*/ 150 h 150"/>
                  <a:gd name="T8" fmla="*/ 0 w 264"/>
                  <a:gd name="T9" fmla="*/ 74 h 150"/>
                </a:gdLst>
                <a:ahLst/>
                <a:cxnLst>
                  <a:cxn ang="0">
                    <a:pos x="T0" y="T1"/>
                  </a:cxn>
                  <a:cxn ang="0">
                    <a:pos x="T2" y="T3"/>
                  </a:cxn>
                  <a:cxn ang="0">
                    <a:pos x="T4" y="T5"/>
                  </a:cxn>
                  <a:cxn ang="0">
                    <a:pos x="T6" y="T7"/>
                  </a:cxn>
                  <a:cxn ang="0">
                    <a:pos x="T8" y="T9"/>
                  </a:cxn>
                </a:cxnLst>
                <a:rect l="0" t="0" r="r" b="b"/>
                <a:pathLst>
                  <a:path w="264" h="150">
                    <a:moveTo>
                      <a:pt x="0" y="74"/>
                    </a:moveTo>
                    <a:lnTo>
                      <a:pt x="129" y="0"/>
                    </a:lnTo>
                    <a:lnTo>
                      <a:pt x="264" y="79"/>
                    </a:lnTo>
                    <a:lnTo>
                      <a:pt x="129" y="150"/>
                    </a:lnTo>
                    <a:lnTo>
                      <a:pt x="0" y="7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3" name="Freeform 322">
                <a:extLst>
                  <a:ext uri="{FF2B5EF4-FFF2-40B4-BE49-F238E27FC236}">
                    <a16:creationId xmlns:a16="http://schemas.microsoft.com/office/drawing/2014/main" xmlns="" id="{377CD4A7-8B13-4D53-B896-0BDB85AD3061}"/>
                  </a:ext>
                </a:extLst>
              </p:cNvPr>
              <p:cNvSpPr>
                <a:spLocks/>
              </p:cNvSpPr>
              <p:nvPr/>
            </p:nvSpPr>
            <p:spPr bwMode="auto">
              <a:xfrm>
                <a:off x="5322" y="2797"/>
                <a:ext cx="135" cy="88"/>
              </a:xfrm>
              <a:custGeom>
                <a:avLst/>
                <a:gdLst>
                  <a:gd name="T0" fmla="*/ 0 w 135"/>
                  <a:gd name="T1" fmla="*/ 71 h 88"/>
                  <a:gd name="T2" fmla="*/ 135 w 135"/>
                  <a:gd name="T3" fmla="*/ 0 h 88"/>
                  <a:gd name="T4" fmla="*/ 135 w 135"/>
                  <a:gd name="T5" fmla="*/ 12 h 88"/>
                  <a:gd name="T6" fmla="*/ 0 w 135"/>
                  <a:gd name="T7" fmla="*/ 88 h 88"/>
                  <a:gd name="T8" fmla="*/ 0 w 135"/>
                  <a:gd name="T9" fmla="*/ 71 h 88"/>
                </a:gdLst>
                <a:ahLst/>
                <a:cxnLst>
                  <a:cxn ang="0">
                    <a:pos x="T0" y="T1"/>
                  </a:cxn>
                  <a:cxn ang="0">
                    <a:pos x="T2" y="T3"/>
                  </a:cxn>
                  <a:cxn ang="0">
                    <a:pos x="T4" y="T5"/>
                  </a:cxn>
                  <a:cxn ang="0">
                    <a:pos x="T6" y="T7"/>
                  </a:cxn>
                  <a:cxn ang="0">
                    <a:pos x="T8" y="T9"/>
                  </a:cxn>
                </a:cxnLst>
                <a:rect l="0" t="0" r="r" b="b"/>
                <a:pathLst>
                  <a:path w="135" h="88">
                    <a:moveTo>
                      <a:pt x="0" y="71"/>
                    </a:moveTo>
                    <a:lnTo>
                      <a:pt x="135" y="0"/>
                    </a:lnTo>
                    <a:lnTo>
                      <a:pt x="135" y="12"/>
                    </a:lnTo>
                    <a:lnTo>
                      <a:pt x="0" y="88"/>
                    </a:lnTo>
                    <a:lnTo>
                      <a:pt x="0" y="7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4" name="Freeform 323">
                <a:extLst>
                  <a:ext uri="{FF2B5EF4-FFF2-40B4-BE49-F238E27FC236}">
                    <a16:creationId xmlns:a16="http://schemas.microsoft.com/office/drawing/2014/main" xmlns="" id="{C90FCBD8-AE1D-4B82-8F50-1BD046E2C770}"/>
                  </a:ext>
                </a:extLst>
              </p:cNvPr>
              <p:cNvSpPr>
                <a:spLocks/>
              </p:cNvSpPr>
              <p:nvPr/>
            </p:nvSpPr>
            <p:spPr bwMode="auto">
              <a:xfrm>
                <a:off x="5372" y="2229"/>
                <a:ext cx="249" cy="442"/>
              </a:xfrm>
              <a:custGeom>
                <a:avLst/>
                <a:gdLst>
                  <a:gd name="T0" fmla="*/ 88 w 105"/>
                  <a:gd name="T1" fmla="*/ 0 h 186"/>
                  <a:gd name="T2" fmla="*/ 17 w 105"/>
                  <a:gd name="T3" fmla="*/ 0 h 186"/>
                  <a:gd name="T4" fmla="*/ 0 w 105"/>
                  <a:gd name="T5" fmla="*/ 16 h 186"/>
                  <a:gd name="T6" fmla="*/ 0 w 105"/>
                  <a:gd name="T7" fmla="*/ 87 h 186"/>
                  <a:gd name="T8" fmla="*/ 17 w 105"/>
                  <a:gd name="T9" fmla="*/ 104 h 186"/>
                  <a:gd name="T10" fmla="*/ 46 w 105"/>
                  <a:gd name="T11" fmla="*/ 104 h 186"/>
                  <a:gd name="T12" fmla="*/ 50 w 105"/>
                  <a:gd name="T13" fmla="*/ 110 h 186"/>
                  <a:gd name="T14" fmla="*/ 50 w 105"/>
                  <a:gd name="T15" fmla="*/ 184 h 186"/>
                  <a:gd name="T16" fmla="*/ 52 w 105"/>
                  <a:gd name="T17" fmla="*/ 186 h 186"/>
                  <a:gd name="T18" fmla="*/ 54 w 105"/>
                  <a:gd name="T19" fmla="*/ 184 h 186"/>
                  <a:gd name="T20" fmla="*/ 54 w 105"/>
                  <a:gd name="T21" fmla="*/ 110 h 186"/>
                  <a:gd name="T22" fmla="*/ 59 w 105"/>
                  <a:gd name="T23" fmla="*/ 104 h 186"/>
                  <a:gd name="T24" fmla="*/ 88 w 105"/>
                  <a:gd name="T25" fmla="*/ 104 h 186"/>
                  <a:gd name="T26" fmla="*/ 105 w 105"/>
                  <a:gd name="T27" fmla="*/ 87 h 186"/>
                  <a:gd name="T28" fmla="*/ 105 w 105"/>
                  <a:gd name="T29" fmla="*/ 16 h 186"/>
                  <a:gd name="T30" fmla="*/ 88 w 105"/>
                  <a:gd name="T3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6">
                    <a:moveTo>
                      <a:pt x="88" y="0"/>
                    </a:moveTo>
                    <a:cubicBezTo>
                      <a:pt x="17" y="0"/>
                      <a:pt x="17" y="0"/>
                      <a:pt x="17" y="0"/>
                    </a:cubicBezTo>
                    <a:cubicBezTo>
                      <a:pt x="8" y="0"/>
                      <a:pt x="0" y="7"/>
                      <a:pt x="0" y="16"/>
                    </a:cubicBezTo>
                    <a:cubicBezTo>
                      <a:pt x="0" y="87"/>
                      <a:pt x="0" y="87"/>
                      <a:pt x="0" y="87"/>
                    </a:cubicBezTo>
                    <a:cubicBezTo>
                      <a:pt x="0" y="96"/>
                      <a:pt x="8" y="104"/>
                      <a:pt x="17" y="104"/>
                    </a:cubicBezTo>
                    <a:cubicBezTo>
                      <a:pt x="46" y="104"/>
                      <a:pt x="46" y="104"/>
                      <a:pt x="46" y="104"/>
                    </a:cubicBezTo>
                    <a:cubicBezTo>
                      <a:pt x="50" y="110"/>
                      <a:pt x="50" y="110"/>
                      <a:pt x="50" y="110"/>
                    </a:cubicBezTo>
                    <a:cubicBezTo>
                      <a:pt x="50" y="184"/>
                      <a:pt x="50" y="184"/>
                      <a:pt x="50" y="184"/>
                    </a:cubicBezTo>
                    <a:cubicBezTo>
                      <a:pt x="50" y="185"/>
                      <a:pt x="51" y="186"/>
                      <a:pt x="52" y="186"/>
                    </a:cubicBezTo>
                    <a:cubicBezTo>
                      <a:pt x="54" y="186"/>
                      <a:pt x="54" y="185"/>
                      <a:pt x="54" y="184"/>
                    </a:cubicBezTo>
                    <a:cubicBezTo>
                      <a:pt x="54" y="110"/>
                      <a:pt x="54" y="110"/>
                      <a:pt x="54" y="110"/>
                    </a:cubicBezTo>
                    <a:cubicBezTo>
                      <a:pt x="59" y="104"/>
                      <a:pt x="59" y="104"/>
                      <a:pt x="59" y="104"/>
                    </a:cubicBezTo>
                    <a:cubicBezTo>
                      <a:pt x="88" y="104"/>
                      <a:pt x="88" y="104"/>
                      <a:pt x="88" y="104"/>
                    </a:cubicBezTo>
                    <a:cubicBezTo>
                      <a:pt x="97" y="104"/>
                      <a:pt x="105" y="96"/>
                      <a:pt x="105" y="87"/>
                    </a:cubicBezTo>
                    <a:cubicBezTo>
                      <a:pt x="105" y="16"/>
                      <a:pt x="105" y="16"/>
                      <a:pt x="105" y="16"/>
                    </a:cubicBezTo>
                    <a:cubicBezTo>
                      <a:pt x="105" y="7"/>
                      <a:pt x="97" y="0"/>
                      <a:pt x="88" y="0"/>
                    </a:cubicBezTo>
                    <a:close/>
                  </a:path>
                </a:pathLst>
              </a:custGeom>
              <a:solidFill>
                <a:srgbClr val="263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5" name="Freeform 324">
                <a:extLst>
                  <a:ext uri="{FF2B5EF4-FFF2-40B4-BE49-F238E27FC236}">
                    <a16:creationId xmlns:a16="http://schemas.microsoft.com/office/drawing/2014/main" xmlns="" id="{3F0977A1-6938-440C-A627-1FD678F64FED}"/>
                  </a:ext>
                </a:extLst>
              </p:cNvPr>
              <p:cNvSpPr>
                <a:spLocks noEditPoints="1"/>
              </p:cNvSpPr>
              <p:nvPr/>
            </p:nvSpPr>
            <p:spPr bwMode="auto">
              <a:xfrm>
                <a:off x="5405" y="2286"/>
                <a:ext cx="159" cy="140"/>
              </a:xfrm>
              <a:custGeom>
                <a:avLst/>
                <a:gdLst>
                  <a:gd name="T0" fmla="*/ 22 w 67"/>
                  <a:gd name="T1" fmla="*/ 40 h 59"/>
                  <a:gd name="T2" fmla="*/ 22 w 67"/>
                  <a:gd name="T3" fmla="*/ 39 h 59"/>
                  <a:gd name="T4" fmla="*/ 22 w 67"/>
                  <a:gd name="T5" fmla="*/ 40 h 59"/>
                  <a:gd name="T6" fmla="*/ 57 w 67"/>
                  <a:gd name="T7" fmla="*/ 40 h 59"/>
                  <a:gd name="T8" fmla="*/ 59 w 67"/>
                  <a:gd name="T9" fmla="*/ 38 h 59"/>
                  <a:gd name="T10" fmla="*/ 67 w 67"/>
                  <a:gd name="T11" fmla="*/ 11 h 59"/>
                  <a:gd name="T12" fmla="*/ 66 w 67"/>
                  <a:gd name="T13" fmla="*/ 9 h 59"/>
                  <a:gd name="T14" fmla="*/ 64 w 67"/>
                  <a:gd name="T15" fmla="*/ 8 h 59"/>
                  <a:gd name="T16" fmla="*/ 18 w 67"/>
                  <a:gd name="T17" fmla="*/ 8 h 59"/>
                  <a:gd name="T18" fmla="*/ 17 w 67"/>
                  <a:gd name="T19" fmla="*/ 2 h 59"/>
                  <a:gd name="T20" fmla="*/ 14 w 67"/>
                  <a:gd name="T21" fmla="*/ 0 h 59"/>
                  <a:gd name="T22" fmla="*/ 3 w 67"/>
                  <a:gd name="T23" fmla="*/ 0 h 59"/>
                  <a:gd name="T24" fmla="*/ 0 w 67"/>
                  <a:gd name="T25" fmla="*/ 3 h 59"/>
                  <a:gd name="T26" fmla="*/ 3 w 67"/>
                  <a:gd name="T27" fmla="*/ 6 h 59"/>
                  <a:gd name="T28" fmla="*/ 12 w 67"/>
                  <a:gd name="T29" fmla="*/ 6 h 59"/>
                  <a:gd name="T30" fmla="*/ 19 w 67"/>
                  <a:gd name="T31" fmla="*/ 36 h 59"/>
                  <a:gd name="T32" fmla="*/ 15 w 67"/>
                  <a:gd name="T33" fmla="*/ 41 h 59"/>
                  <a:gd name="T34" fmla="*/ 22 w 67"/>
                  <a:gd name="T35" fmla="*/ 48 h 59"/>
                  <a:gd name="T36" fmla="*/ 19 w 67"/>
                  <a:gd name="T37" fmla="*/ 53 h 59"/>
                  <a:gd name="T38" fmla="*/ 26 w 67"/>
                  <a:gd name="T39" fmla="*/ 59 h 59"/>
                  <a:gd name="T40" fmla="*/ 32 w 67"/>
                  <a:gd name="T41" fmla="*/ 53 h 59"/>
                  <a:gd name="T42" fmla="*/ 30 w 67"/>
                  <a:gd name="T43" fmla="*/ 48 h 59"/>
                  <a:gd name="T44" fmla="*/ 49 w 67"/>
                  <a:gd name="T45" fmla="*/ 48 h 59"/>
                  <a:gd name="T46" fmla="*/ 46 w 67"/>
                  <a:gd name="T47" fmla="*/ 53 h 59"/>
                  <a:gd name="T48" fmla="*/ 53 w 67"/>
                  <a:gd name="T49" fmla="*/ 59 h 59"/>
                  <a:gd name="T50" fmla="*/ 59 w 67"/>
                  <a:gd name="T51" fmla="*/ 53 h 59"/>
                  <a:gd name="T52" fmla="*/ 57 w 67"/>
                  <a:gd name="T53" fmla="*/ 48 h 59"/>
                  <a:gd name="T54" fmla="*/ 59 w 67"/>
                  <a:gd name="T55" fmla="*/ 45 h 59"/>
                  <a:gd name="T56" fmla="*/ 57 w 67"/>
                  <a:gd name="T57" fmla="*/ 43 h 59"/>
                  <a:gd name="T58" fmla="*/ 22 w 67"/>
                  <a:gd name="T59" fmla="*/ 43 h 59"/>
                  <a:gd name="T60" fmla="*/ 21 w 67"/>
                  <a:gd name="T61" fmla="*/ 41 h 59"/>
                  <a:gd name="T62" fmla="*/ 22 w 67"/>
                  <a:gd name="T63" fmla="*/ 40 h 59"/>
                  <a:gd name="T64" fmla="*/ 53 w 67"/>
                  <a:gd name="T65" fmla="*/ 54 h 59"/>
                  <a:gd name="T66" fmla="*/ 52 w 67"/>
                  <a:gd name="T67" fmla="*/ 53 h 59"/>
                  <a:gd name="T68" fmla="*/ 53 w 67"/>
                  <a:gd name="T69" fmla="*/ 52 h 59"/>
                  <a:gd name="T70" fmla="*/ 54 w 67"/>
                  <a:gd name="T71" fmla="*/ 53 h 59"/>
                  <a:gd name="T72" fmla="*/ 53 w 67"/>
                  <a:gd name="T73" fmla="*/ 54 h 59"/>
                  <a:gd name="T74" fmla="*/ 26 w 67"/>
                  <a:gd name="T75" fmla="*/ 52 h 59"/>
                  <a:gd name="T76" fmla="*/ 27 w 67"/>
                  <a:gd name="T77" fmla="*/ 53 h 59"/>
                  <a:gd name="T78" fmla="*/ 26 w 67"/>
                  <a:gd name="T79" fmla="*/ 54 h 59"/>
                  <a:gd name="T80" fmla="*/ 25 w 67"/>
                  <a:gd name="T81" fmla="*/ 53 h 59"/>
                  <a:gd name="T82" fmla="*/ 26 w 67"/>
                  <a:gd name="T83" fmla="*/ 52 h 59"/>
                  <a:gd name="T84" fmla="*/ 19 w 67"/>
                  <a:gd name="T85" fmla="*/ 13 h 59"/>
                  <a:gd name="T86" fmla="*/ 61 w 67"/>
                  <a:gd name="T87" fmla="*/ 13 h 59"/>
                  <a:gd name="T88" fmla="*/ 55 w 67"/>
                  <a:gd name="T89" fmla="*/ 35 h 59"/>
                  <a:gd name="T90" fmla="*/ 24 w 67"/>
                  <a:gd name="T91" fmla="*/ 35 h 59"/>
                  <a:gd name="T92" fmla="*/ 19 w 67"/>
                  <a:gd name="T93"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59">
                    <a:moveTo>
                      <a:pt x="22" y="40"/>
                    </a:moveTo>
                    <a:cubicBezTo>
                      <a:pt x="22" y="39"/>
                      <a:pt x="22" y="39"/>
                      <a:pt x="22" y="39"/>
                    </a:cubicBezTo>
                    <a:cubicBezTo>
                      <a:pt x="22" y="40"/>
                      <a:pt x="22" y="40"/>
                      <a:pt x="22" y="40"/>
                    </a:cubicBezTo>
                    <a:cubicBezTo>
                      <a:pt x="57" y="40"/>
                      <a:pt x="57" y="40"/>
                      <a:pt x="57" y="40"/>
                    </a:cubicBezTo>
                    <a:cubicBezTo>
                      <a:pt x="58" y="40"/>
                      <a:pt x="59" y="39"/>
                      <a:pt x="59" y="38"/>
                    </a:cubicBezTo>
                    <a:cubicBezTo>
                      <a:pt x="67" y="11"/>
                      <a:pt x="67" y="11"/>
                      <a:pt x="67" y="11"/>
                    </a:cubicBezTo>
                    <a:cubicBezTo>
                      <a:pt x="67" y="11"/>
                      <a:pt x="67" y="10"/>
                      <a:pt x="66" y="9"/>
                    </a:cubicBezTo>
                    <a:cubicBezTo>
                      <a:pt x="66" y="8"/>
                      <a:pt x="65" y="8"/>
                      <a:pt x="64" y="8"/>
                    </a:cubicBezTo>
                    <a:cubicBezTo>
                      <a:pt x="18" y="8"/>
                      <a:pt x="18" y="8"/>
                      <a:pt x="18" y="8"/>
                    </a:cubicBezTo>
                    <a:cubicBezTo>
                      <a:pt x="17" y="2"/>
                      <a:pt x="17" y="2"/>
                      <a:pt x="17" y="2"/>
                    </a:cubicBezTo>
                    <a:cubicBezTo>
                      <a:pt x="17" y="1"/>
                      <a:pt x="16" y="0"/>
                      <a:pt x="14" y="0"/>
                    </a:cubicBezTo>
                    <a:cubicBezTo>
                      <a:pt x="3" y="0"/>
                      <a:pt x="3" y="0"/>
                      <a:pt x="3" y="0"/>
                    </a:cubicBezTo>
                    <a:cubicBezTo>
                      <a:pt x="1" y="0"/>
                      <a:pt x="0" y="2"/>
                      <a:pt x="0" y="3"/>
                    </a:cubicBezTo>
                    <a:cubicBezTo>
                      <a:pt x="0" y="5"/>
                      <a:pt x="1" y="6"/>
                      <a:pt x="3" y="6"/>
                    </a:cubicBezTo>
                    <a:cubicBezTo>
                      <a:pt x="12" y="6"/>
                      <a:pt x="12" y="6"/>
                      <a:pt x="12" y="6"/>
                    </a:cubicBezTo>
                    <a:cubicBezTo>
                      <a:pt x="19" y="36"/>
                      <a:pt x="19" y="36"/>
                      <a:pt x="19" y="36"/>
                    </a:cubicBezTo>
                    <a:cubicBezTo>
                      <a:pt x="17" y="37"/>
                      <a:pt x="15" y="39"/>
                      <a:pt x="15" y="41"/>
                    </a:cubicBezTo>
                    <a:cubicBezTo>
                      <a:pt x="15" y="45"/>
                      <a:pt x="18" y="48"/>
                      <a:pt x="22" y="48"/>
                    </a:cubicBezTo>
                    <a:cubicBezTo>
                      <a:pt x="20" y="49"/>
                      <a:pt x="19" y="51"/>
                      <a:pt x="19" y="53"/>
                    </a:cubicBezTo>
                    <a:cubicBezTo>
                      <a:pt x="19" y="56"/>
                      <a:pt x="22" y="59"/>
                      <a:pt x="26" y="59"/>
                    </a:cubicBezTo>
                    <a:cubicBezTo>
                      <a:pt x="29" y="59"/>
                      <a:pt x="32" y="56"/>
                      <a:pt x="32" y="53"/>
                    </a:cubicBezTo>
                    <a:cubicBezTo>
                      <a:pt x="32" y="51"/>
                      <a:pt x="31" y="49"/>
                      <a:pt x="30" y="48"/>
                    </a:cubicBezTo>
                    <a:cubicBezTo>
                      <a:pt x="49" y="48"/>
                      <a:pt x="49" y="48"/>
                      <a:pt x="49" y="48"/>
                    </a:cubicBezTo>
                    <a:cubicBezTo>
                      <a:pt x="47" y="49"/>
                      <a:pt x="46" y="51"/>
                      <a:pt x="46" y="53"/>
                    </a:cubicBezTo>
                    <a:cubicBezTo>
                      <a:pt x="46" y="56"/>
                      <a:pt x="49" y="59"/>
                      <a:pt x="53" y="59"/>
                    </a:cubicBezTo>
                    <a:cubicBezTo>
                      <a:pt x="56" y="59"/>
                      <a:pt x="59" y="56"/>
                      <a:pt x="59" y="53"/>
                    </a:cubicBezTo>
                    <a:cubicBezTo>
                      <a:pt x="59" y="51"/>
                      <a:pt x="58" y="49"/>
                      <a:pt x="57" y="48"/>
                    </a:cubicBezTo>
                    <a:cubicBezTo>
                      <a:pt x="58" y="48"/>
                      <a:pt x="59" y="47"/>
                      <a:pt x="59" y="45"/>
                    </a:cubicBezTo>
                    <a:cubicBezTo>
                      <a:pt x="59" y="44"/>
                      <a:pt x="58" y="43"/>
                      <a:pt x="57" y="43"/>
                    </a:cubicBezTo>
                    <a:cubicBezTo>
                      <a:pt x="22" y="43"/>
                      <a:pt x="22" y="43"/>
                      <a:pt x="22" y="43"/>
                    </a:cubicBezTo>
                    <a:cubicBezTo>
                      <a:pt x="21" y="43"/>
                      <a:pt x="21" y="42"/>
                      <a:pt x="21" y="41"/>
                    </a:cubicBezTo>
                    <a:cubicBezTo>
                      <a:pt x="21" y="41"/>
                      <a:pt x="21" y="40"/>
                      <a:pt x="22" y="40"/>
                    </a:cubicBezTo>
                    <a:close/>
                    <a:moveTo>
                      <a:pt x="53" y="54"/>
                    </a:moveTo>
                    <a:cubicBezTo>
                      <a:pt x="52" y="54"/>
                      <a:pt x="52" y="53"/>
                      <a:pt x="52" y="53"/>
                    </a:cubicBezTo>
                    <a:cubicBezTo>
                      <a:pt x="52" y="52"/>
                      <a:pt x="52" y="52"/>
                      <a:pt x="53" y="52"/>
                    </a:cubicBezTo>
                    <a:cubicBezTo>
                      <a:pt x="53" y="52"/>
                      <a:pt x="54" y="52"/>
                      <a:pt x="54" y="53"/>
                    </a:cubicBezTo>
                    <a:cubicBezTo>
                      <a:pt x="54" y="53"/>
                      <a:pt x="53" y="54"/>
                      <a:pt x="53" y="54"/>
                    </a:cubicBezTo>
                    <a:close/>
                    <a:moveTo>
                      <a:pt x="26" y="52"/>
                    </a:moveTo>
                    <a:cubicBezTo>
                      <a:pt x="26" y="52"/>
                      <a:pt x="27" y="52"/>
                      <a:pt x="27" y="53"/>
                    </a:cubicBezTo>
                    <a:cubicBezTo>
                      <a:pt x="27" y="53"/>
                      <a:pt x="26" y="54"/>
                      <a:pt x="26" y="54"/>
                    </a:cubicBezTo>
                    <a:cubicBezTo>
                      <a:pt x="25" y="54"/>
                      <a:pt x="25" y="53"/>
                      <a:pt x="25" y="53"/>
                    </a:cubicBezTo>
                    <a:cubicBezTo>
                      <a:pt x="25" y="52"/>
                      <a:pt x="25" y="52"/>
                      <a:pt x="26" y="52"/>
                    </a:cubicBezTo>
                    <a:close/>
                    <a:moveTo>
                      <a:pt x="19" y="13"/>
                    </a:moveTo>
                    <a:cubicBezTo>
                      <a:pt x="61" y="13"/>
                      <a:pt x="61" y="13"/>
                      <a:pt x="61" y="13"/>
                    </a:cubicBezTo>
                    <a:cubicBezTo>
                      <a:pt x="55" y="35"/>
                      <a:pt x="55" y="35"/>
                      <a:pt x="55" y="35"/>
                    </a:cubicBezTo>
                    <a:cubicBezTo>
                      <a:pt x="24" y="35"/>
                      <a:pt x="24" y="35"/>
                      <a:pt x="24" y="35"/>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6" name="Freeform 325">
                <a:extLst>
                  <a:ext uri="{FF2B5EF4-FFF2-40B4-BE49-F238E27FC236}">
                    <a16:creationId xmlns:a16="http://schemas.microsoft.com/office/drawing/2014/main" xmlns="" id="{4FD90470-7170-42C4-82C2-7035DD4E3792}"/>
                  </a:ext>
                </a:extLst>
              </p:cNvPr>
              <p:cNvSpPr>
                <a:spLocks/>
              </p:cNvSpPr>
              <p:nvPr/>
            </p:nvSpPr>
            <p:spPr bwMode="auto">
              <a:xfrm>
                <a:off x="6590" y="2671"/>
                <a:ext cx="560" cy="309"/>
              </a:xfrm>
              <a:custGeom>
                <a:avLst/>
                <a:gdLst>
                  <a:gd name="T0" fmla="*/ 0 w 560"/>
                  <a:gd name="T1" fmla="*/ 244 h 309"/>
                  <a:gd name="T2" fmla="*/ 446 w 560"/>
                  <a:gd name="T3" fmla="*/ 0 h 309"/>
                  <a:gd name="T4" fmla="*/ 560 w 560"/>
                  <a:gd name="T5" fmla="*/ 59 h 309"/>
                  <a:gd name="T6" fmla="*/ 116 w 560"/>
                  <a:gd name="T7" fmla="*/ 309 h 309"/>
                  <a:gd name="T8" fmla="*/ 0 w 560"/>
                  <a:gd name="T9" fmla="*/ 244 h 309"/>
                </a:gdLst>
                <a:ahLst/>
                <a:cxnLst>
                  <a:cxn ang="0">
                    <a:pos x="T0" y="T1"/>
                  </a:cxn>
                  <a:cxn ang="0">
                    <a:pos x="T2" y="T3"/>
                  </a:cxn>
                  <a:cxn ang="0">
                    <a:pos x="T4" y="T5"/>
                  </a:cxn>
                  <a:cxn ang="0">
                    <a:pos x="T6" y="T7"/>
                  </a:cxn>
                  <a:cxn ang="0">
                    <a:pos x="T8" y="T9"/>
                  </a:cxn>
                </a:cxnLst>
                <a:rect l="0" t="0" r="r" b="b"/>
                <a:pathLst>
                  <a:path w="560" h="309">
                    <a:moveTo>
                      <a:pt x="0" y="244"/>
                    </a:moveTo>
                    <a:lnTo>
                      <a:pt x="446" y="0"/>
                    </a:lnTo>
                    <a:lnTo>
                      <a:pt x="560" y="59"/>
                    </a:lnTo>
                    <a:lnTo>
                      <a:pt x="116" y="309"/>
                    </a:lnTo>
                    <a:lnTo>
                      <a:pt x="0" y="24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7" name="Rectangle 326">
                <a:extLst>
                  <a:ext uri="{FF2B5EF4-FFF2-40B4-BE49-F238E27FC236}">
                    <a16:creationId xmlns:a16="http://schemas.microsoft.com/office/drawing/2014/main" xmlns="" id="{415A99F3-B991-43DC-9A3C-1313B40355E0}"/>
                  </a:ext>
                </a:extLst>
              </p:cNvPr>
              <p:cNvSpPr>
                <a:spLocks noChangeArrowheads="1"/>
              </p:cNvSpPr>
              <p:nvPr/>
            </p:nvSpPr>
            <p:spPr bwMode="auto">
              <a:xfrm>
                <a:off x="7001" y="2711"/>
                <a:ext cx="7" cy="5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8" name="Oval 327">
                <a:extLst>
                  <a:ext uri="{FF2B5EF4-FFF2-40B4-BE49-F238E27FC236}">
                    <a16:creationId xmlns:a16="http://schemas.microsoft.com/office/drawing/2014/main" xmlns="" id="{DFF67EEA-5477-4CC0-876A-A030C696E154}"/>
                  </a:ext>
                </a:extLst>
              </p:cNvPr>
              <p:cNvSpPr>
                <a:spLocks noChangeArrowheads="1"/>
              </p:cNvSpPr>
              <p:nvPr/>
            </p:nvSpPr>
            <p:spPr bwMode="auto">
              <a:xfrm>
                <a:off x="6965" y="2640"/>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9" name="Rectangle 328">
                <a:extLst>
                  <a:ext uri="{FF2B5EF4-FFF2-40B4-BE49-F238E27FC236}">
                    <a16:creationId xmlns:a16="http://schemas.microsoft.com/office/drawing/2014/main" xmlns="" id="{F40D16A9-2E88-4E6F-8AF4-A6B4818F430F}"/>
                  </a:ext>
                </a:extLst>
              </p:cNvPr>
              <p:cNvSpPr>
                <a:spLocks noChangeArrowheads="1"/>
              </p:cNvSpPr>
              <p:nvPr/>
            </p:nvSpPr>
            <p:spPr bwMode="auto">
              <a:xfrm>
                <a:off x="6910" y="2756"/>
                <a:ext cx="8" cy="5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0" name="Oval 329">
                <a:extLst>
                  <a:ext uri="{FF2B5EF4-FFF2-40B4-BE49-F238E27FC236}">
                    <a16:creationId xmlns:a16="http://schemas.microsoft.com/office/drawing/2014/main" xmlns="" id="{5E9BB242-640F-46C6-8883-FD68F9530923}"/>
                  </a:ext>
                </a:extLst>
              </p:cNvPr>
              <p:cNvSpPr>
                <a:spLocks noChangeArrowheads="1"/>
              </p:cNvSpPr>
              <p:nvPr/>
            </p:nvSpPr>
            <p:spPr bwMode="auto">
              <a:xfrm>
                <a:off x="6875" y="2685"/>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1" name="Rectangle 330">
                <a:extLst>
                  <a:ext uri="{FF2B5EF4-FFF2-40B4-BE49-F238E27FC236}">
                    <a16:creationId xmlns:a16="http://schemas.microsoft.com/office/drawing/2014/main" xmlns="" id="{E7B5BCD9-7D2F-4E3B-9ED1-C721A61AF2D2}"/>
                  </a:ext>
                </a:extLst>
              </p:cNvPr>
              <p:cNvSpPr>
                <a:spLocks noChangeArrowheads="1"/>
              </p:cNvSpPr>
              <p:nvPr/>
            </p:nvSpPr>
            <p:spPr bwMode="auto">
              <a:xfrm>
                <a:off x="6820" y="2811"/>
                <a:ext cx="10" cy="47"/>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2" name="Oval 331">
                <a:extLst>
                  <a:ext uri="{FF2B5EF4-FFF2-40B4-BE49-F238E27FC236}">
                    <a16:creationId xmlns:a16="http://schemas.microsoft.com/office/drawing/2014/main" xmlns="" id="{22D97EBD-C7A3-4A5E-B259-4C1E753C99D1}"/>
                  </a:ext>
                </a:extLst>
              </p:cNvPr>
              <p:cNvSpPr>
                <a:spLocks noChangeArrowheads="1"/>
              </p:cNvSpPr>
              <p:nvPr/>
            </p:nvSpPr>
            <p:spPr bwMode="auto">
              <a:xfrm>
                <a:off x="6785" y="2740"/>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3" name="Rectangle 332">
                <a:extLst>
                  <a:ext uri="{FF2B5EF4-FFF2-40B4-BE49-F238E27FC236}">
                    <a16:creationId xmlns:a16="http://schemas.microsoft.com/office/drawing/2014/main" xmlns="" id="{181D9377-B15C-475F-A793-76274211A96B}"/>
                  </a:ext>
                </a:extLst>
              </p:cNvPr>
              <p:cNvSpPr>
                <a:spLocks noChangeArrowheads="1"/>
              </p:cNvSpPr>
              <p:nvPr/>
            </p:nvSpPr>
            <p:spPr bwMode="auto">
              <a:xfrm>
                <a:off x="6732" y="2863"/>
                <a:ext cx="10" cy="48"/>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4" name="Oval 333">
                <a:extLst>
                  <a:ext uri="{FF2B5EF4-FFF2-40B4-BE49-F238E27FC236}">
                    <a16:creationId xmlns:a16="http://schemas.microsoft.com/office/drawing/2014/main" xmlns="" id="{E4930AEA-2145-4E5A-A494-11DA7CF876F8}"/>
                  </a:ext>
                </a:extLst>
              </p:cNvPr>
              <p:cNvSpPr>
                <a:spLocks noChangeArrowheads="1"/>
              </p:cNvSpPr>
              <p:nvPr/>
            </p:nvSpPr>
            <p:spPr bwMode="auto">
              <a:xfrm>
                <a:off x="6699" y="2792"/>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5" name="Freeform 334">
                <a:extLst>
                  <a:ext uri="{FF2B5EF4-FFF2-40B4-BE49-F238E27FC236}">
                    <a16:creationId xmlns:a16="http://schemas.microsoft.com/office/drawing/2014/main" xmlns="" id="{E85DD1E8-1AAC-4CE1-9E2E-146417E6E863}"/>
                  </a:ext>
                </a:extLst>
              </p:cNvPr>
              <p:cNvSpPr>
                <a:spLocks/>
              </p:cNvSpPr>
              <p:nvPr/>
            </p:nvSpPr>
            <p:spPr bwMode="auto">
              <a:xfrm>
                <a:off x="4552" y="3291"/>
                <a:ext cx="708" cy="411"/>
              </a:xfrm>
              <a:custGeom>
                <a:avLst/>
                <a:gdLst>
                  <a:gd name="T0" fmla="*/ 0 w 708"/>
                  <a:gd name="T1" fmla="*/ 190 h 411"/>
                  <a:gd name="T2" fmla="*/ 318 w 708"/>
                  <a:gd name="T3" fmla="*/ 0 h 411"/>
                  <a:gd name="T4" fmla="*/ 708 w 708"/>
                  <a:gd name="T5" fmla="*/ 218 h 411"/>
                  <a:gd name="T6" fmla="*/ 392 w 708"/>
                  <a:gd name="T7" fmla="*/ 411 h 411"/>
                  <a:gd name="T8" fmla="*/ 0 w 708"/>
                  <a:gd name="T9" fmla="*/ 190 h 411"/>
                </a:gdLst>
                <a:ahLst/>
                <a:cxnLst>
                  <a:cxn ang="0">
                    <a:pos x="T0" y="T1"/>
                  </a:cxn>
                  <a:cxn ang="0">
                    <a:pos x="T2" y="T3"/>
                  </a:cxn>
                  <a:cxn ang="0">
                    <a:pos x="T4" y="T5"/>
                  </a:cxn>
                  <a:cxn ang="0">
                    <a:pos x="T6" y="T7"/>
                  </a:cxn>
                  <a:cxn ang="0">
                    <a:pos x="T8" y="T9"/>
                  </a:cxn>
                </a:cxnLst>
                <a:rect l="0" t="0" r="r" b="b"/>
                <a:pathLst>
                  <a:path w="708" h="411">
                    <a:moveTo>
                      <a:pt x="0" y="190"/>
                    </a:moveTo>
                    <a:lnTo>
                      <a:pt x="318" y="0"/>
                    </a:lnTo>
                    <a:lnTo>
                      <a:pt x="708" y="218"/>
                    </a:lnTo>
                    <a:lnTo>
                      <a:pt x="392" y="411"/>
                    </a:lnTo>
                    <a:lnTo>
                      <a:pt x="0" y="19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6" name="Freeform 335">
                <a:extLst>
                  <a:ext uri="{FF2B5EF4-FFF2-40B4-BE49-F238E27FC236}">
                    <a16:creationId xmlns:a16="http://schemas.microsoft.com/office/drawing/2014/main" xmlns="" id="{5BE221CB-9540-4D55-8546-C441C56A6A0C}"/>
                  </a:ext>
                </a:extLst>
              </p:cNvPr>
              <p:cNvSpPr>
                <a:spLocks/>
              </p:cNvSpPr>
              <p:nvPr/>
            </p:nvSpPr>
            <p:spPr bwMode="auto">
              <a:xfrm>
                <a:off x="4552" y="3291"/>
                <a:ext cx="708" cy="411"/>
              </a:xfrm>
              <a:custGeom>
                <a:avLst/>
                <a:gdLst>
                  <a:gd name="T0" fmla="*/ 0 w 708"/>
                  <a:gd name="T1" fmla="*/ 190 h 411"/>
                  <a:gd name="T2" fmla="*/ 318 w 708"/>
                  <a:gd name="T3" fmla="*/ 0 h 411"/>
                  <a:gd name="T4" fmla="*/ 708 w 708"/>
                  <a:gd name="T5" fmla="*/ 218 h 411"/>
                  <a:gd name="T6" fmla="*/ 392 w 708"/>
                  <a:gd name="T7" fmla="*/ 411 h 411"/>
                  <a:gd name="T8" fmla="*/ 0 w 708"/>
                  <a:gd name="T9" fmla="*/ 190 h 411"/>
                </a:gdLst>
                <a:ahLst/>
                <a:cxnLst>
                  <a:cxn ang="0">
                    <a:pos x="T0" y="T1"/>
                  </a:cxn>
                  <a:cxn ang="0">
                    <a:pos x="T2" y="T3"/>
                  </a:cxn>
                  <a:cxn ang="0">
                    <a:pos x="T4" y="T5"/>
                  </a:cxn>
                  <a:cxn ang="0">
                    <a:pos x="T6" y="T7"/>
                  </a:cxn>
                  <a:cxn ang="0">
                    <a:pos x="T8" y="T9"/>
                  </a:cxn>
                </a:cxnLst>
                <a:rect l="0" t="0" r="r" b="b"/>
                <a:pathLst>
                  <a:path w="708" h="411">
                    <a:moveTo>
                      <a:pt x="0" y="190"/>
                    </a:moveTo>
                    <a:lnTo>
                      <a:pt x="318" y="0"/>
                    </a:lnTo>
                    <a:lnTo>
                      <a:pt x="708" y="218"/>
                    </a:lnTo>
                    <a:lnTo>
                      <a:pt x="392" y="411"/>
                    </a:lnTo>
                    <a:lnTo>
                      <a:pt x="0" y="1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7" name="Freeform 336">
                <a:extLst>
                  <a:ext uri="{FF2B5EF4-FFF2-40B4-BE49-F238E27FC236}">
                    <a16:creationId xmlns:a16="http://schemas.microsoft.com/office/drawing/2014/main" xmlns="" id="{99D1C044-A0AF-4B42-8C8E-9B7820621F3E}"/>
                  </a:ext>
                </a:extLst>
              </p:cNvPr>
              <p:cNvSpPr>
                <a:spLocks/>
              </p:cNvSpPr>
              <p:nvPr/>
            </p:nvSpPr>
            <p:spPr bwMode="auto">
              <a:xfrm>
                <a:off x="4633" y="2542"/>
                <a:ext cx="271" cy="1098"/>
              </a:xfrm>
              <a:custGeom>
                <a:avLst/>
                <a:gdLst>
                  <a:gd name="T0" fmla="*/ 2 w 271"/>
                  <a:gd name="T1" fmla="*/ 944 h 1098"/>
                  <a:gd name="T2" fmla="*/ 271 w 271"/>
                  <a:gd name="T3" fmla="*/ 1098 h 1098"/>
                  <a:gd name="T4" fmla="*/ 271 w 271"/>
                  <a:gd name="T5" fmla="*/ 157 h 1098"/>
                  <a:gd name="T6" fmla="*/ 0 w 271"/>
                  <a:gd name="T7" fmla="*/ 0 h 1098"/>
                  <a:gd name="T8" fmla="*/ 2 w 271"/>
                  <a:gd name="T9" fmla="*/ 944 h 1098"/>
                </a:gdLst>
                <a:ahLst/>
                <a:cxnLst>
                  <a:cxn ang="0">
                    <a:pos x="T0" y="T1"/>
                  </a:cxn>
                  <a:cxn ang="0">
                    <a:pos x="T2" y="T3"/>
                  </a:cxn>
                  <a:cxn ang="0">
                    <a:pos x="T4" y="T5"/>
                  </a:cxn>
                  <a:cxn ang="0">
                    <a:pos x="T6" y="T7"/>
                  </a:cxn>
                  <a:cxn ang="0">
                    <a:pos x="T8" y="T9"/>
                  </a:cxn>
                </a:cxnLst>
                <a:rect l="0" t="0" r="r" b="b"/>
                <a:pathLst>
                  <a:path w="271" h="1098">
                    <a:moveTo>
                      <a:pt x="2" y="944"/>
                    </a:moveTo>
                    <a:lnTo>
                      <a:pt x="271" y="1098"/>
                    </a:lnTo>
                    <a:lnTo>
                      <a:pt x="271" y="157"/>
                    </a:lnTo>
                    <a:lnTo>
                      <a:pt x="0" y="0"/>
                    </a:lnTo>
                    <a:lnTo>
                      <a:pt x="2" y="944"/>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8" name="Freeform 337">
                <a:extLst>
                  <a:ext uri="{FF2B5EF4-FFF2-40B4-BE49-F238E27FC236}">
                    <a16:creationId xmlns:a16="http://schemas.microsoft.com/office/drawing/2014/main" xmlns="" id="{471D1BFF-DB31-4AFF-8F8C-BC9E787209B5}"/>
                  </a:ext>
                </a:extLst>
              </p:cNvPr>
              <p:cNvSpPr>
                <a:spLocks/>
              </p:cNvSpPr>
              <p:nvPr/>
            </p:nvSpPr>
            <p:spPr bwMode="auto">
              <a:xfrm>
                <a:off x="4904" y="2559"/>
                <a:ext cx="228" cy="1081"/>
              </a:xfrm>
              <a:custGeom>
                <a:avLst/>
                <a:gdLst>
                  <a:gd name="T0" fmla="*/ 0 w 228"/>
                  <a:gd name="T1" fmla="*/ 140 h 1081"/>
                  <a:gd name="T2" fmla="*/ 228 w 228"/>
                  <a:gd name="T3" fmla="*/ 0 h 1081"/>
                  <a:gd name="T4" fmla="*/ 228 w 228"/>
                  <a:gd name="T5" fmla="*/ 948 h 1081"/>
                  <a:gd name="T6" fmla="*/ 0 w 228"/>
                  <a:gd name="T7" fmla="*/ 1081 h 1081"/>
                  <a:gd name="T8" fmla="*/ 0 w 228"/>
                  <a:gd name="T9" fmla="*/ 140 h 1081"/>
                </a:gdLst>
                <a:ahLst/>
                <a:cxnLst>
                  <a:cxn ang="0">
                    <a:pos x="T0" y="T1"/>
                  </a:cxn>
                  <a:cxn ang="0">
                    <a:pos x="T2" y="T3"/>
                  </a:cxn>
                  <a:cxn ang="0">
                    <a:pos x="T4" y="T5"/>
                  </a:cxn>
                  <a:cxn ang="0">
                    <a:pos x="T6" y="T7"/>
                  </a:cxn>
                  <a:cxn ang="0">
                    <a:pos x="T8" y="T9"/>
                  </a:cxn>
                </a:cxnLst>
                <a:rect l="0" t="0" r="r" b="b"/>
                <a:pathLst>
                  <a:path w="228" h="1081">
                    <a:moveTo>
                      <a:pt x="0" y="140"/>
                    </a:moveTo>
                    <a:lnTo>
                      <a:pt x="228" y="0"/>
                    </a:lnTo>
                    <a:lnTo>
                      <a:pt x="228" y="948"/>
                    </a:lnTo>
                    <a:lnTo>
                      <a:pt x="0" y="1081"/>
                    </a:lnTo>
                    <a:lnTo>
                      <a:pt x="0" y="140"/>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9" name="Freeform 338">
                <a:extLst>
                  <a:ext uri="{FF2B5EF4-FFF2-40B4-BE49-F238E27FC236}">
                    <a16:creationId xmlns:a16="http://schemas.microsoft.com/office/drawing/2014/main" xmlns="" id="{165C56CC-2D62-48A8-8066-98F18A58FB7F}"/>
                  </a:ext>
                </a:extLst>
              </p:cNvPr>
              <p:cNvSpPr>
                <a:spLocks/>
              </p:cNvSpPr>
              <p:nvPr/>
            </p:nvSpPr>
            <p:spPr bwMode="auto">
              <a:xfrm>
                <a:off x="4904" y="2559"/>
                <a:ext cx="228" cy="1081"/>
              </a:xfrm>
              <a:custGeom>
                <a:avLst/>
                <a:gdLst>
                  <a:gd name="T0" fmla="*/ 0 w 228"/>
                  <a:gd name="T1" fmla="*/ 140 h 1081"/>
                  <a:gd name="T2" fmla="*/ 228 w 228"/>
                  <a:gd name="T3" fmla="*/ 0 h 1081"/>
                  <a:gd name="T4" fmla="*/ 228 w 228"/>
                  <a:gd name="T5" fmla="*/ 948 h 1081"/>
                  <a:gd name="T6" fmla="*/ 0 w 228"/>
                  <a:gd name="T7" fmla="*/ 1081 h 1081"/>
                  <a:gd name="T8" fmla="*/ 0 w 228"/>
                  <a:gd name="T9" fmla="*/ 140 h 1081"/>
                </a:gdLst>
                <a:ahLst/>
                <a:cxnLst>
                  <a:cxn ang="0">
                    <a:pos x="T0" y="T1"/>
                  </a:cxn>
                  <a:cxn ang="0">
                    <a:pos x="T2" y="T3"/>
                  </a:cxn>
                  <a:cxn ang="0">
                    <a:pos x="T4" y="T5"/>
                  </a:cxn>
                  <a:cxn ang="0">
                    <a:pos x="T6" y="T7"/>
                  </a:cxn>
                  <a:cxn ang="0">
                    <a:pos x="T8" y="T9"/>
                  </a:cxn>
                </a:cxnLst>
                <a:rect l="0" t="0" r="r" b="b"/>
                <a:pathLst>
                  <a:path w="228" h="1081">
                    <a:moveTo>
                      <a:pt x="0" y="140"/>
                    </a:moveTo>
                    <a:lnTo>
                      <a:pt x="228" y="0"/>
                    </a:lnTo>
                    <a:lnTo>
                      <a:pt x="228" y="948"/>
                    </a:lnTo>
                    <a:lnTo>
                      <a:pt x="0" y="1081"/>
                    </a:lnTo>
                    <a:lnTo>
                      <a:pt x="0" y="1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0" name="Freeform 339">
                <a:extLst>
                  <a:ext uri="{FF2B5EF4-FFF2-40B4-BE49-F238E27FC236}">
                    <a16:creationId xmlns:a16="http://schemas.microsoft.com/office/drawing/2014/main" xmlns="" id="{23E82D49-CB47-48A2-AAEB-07117732785B}"/>
                  </a:ext>
                </a:extLst>
              </p:cNvPr>
              <p:cNvSpPr>
                <a:spLocks/>
              </p:cNvSpPr>
              <p:nvPr/>
            </p:nvSpPr>
            <p:spPr bwMode="auto">
              <a:xfrm>
                <a:off x="4633" y="2407"/>
                <a:ext cx="499" cy="292"/>
              </a:xfrm>
              <a:custGeom>
                <a:avLst/>
                <a:gdLst>
                  <a:gd name="T0" fmla="*/ 0 w 499"/>
                  <a:gd name="T1" fmla="*/ 135 h 292"/>
                  <a:gd name="T2" fmla="*/ 233 w 499"/>
                  <a:gd name="T3" fmla="*/ 0 h 292"/>
                  <a:gd name="T4" fmla="*/ 499 w 499"/>
                  <a:gd name="T5" fmla="*/ 152 h 292"/>
                  <a:gd name="T6" fmla="*/ 271 w 499"/>
                  <a:gd name="T7" fmla="*/ 292 h 292"/>
                  <a:gd name="T8" fmla="*/ 14 w 499"/>
                  <a:gd name="T9" fmla="*/ 143 h 292"/>
                  <a:gd name="T10" fmla="*/ 0 w 499"/>
                  <a:gd name="T11" fmla="*/ 135 h 292"/>
                </a:gdLst>
                <a:ahLst/>
                <a:cxnLst>
                  <a:cxn ang="0">
                    <a:pos x="T0" y="T1"/>
                  </a:cxn>
                  <a:cxn ang="0">
                    <a:pos x="T2" y="T3"/>
                  </a:cxn>
                  <a:cxn ang="0">
                    <a:pos x="T4" y="T5"/>
                  </a:cxn>
                  <a:cxn ang="0">
                    <a:pos x="T6" y="T7"/>
                  </a:cxn>
                  <a:cxn ang="0">
                    <a:pos x="T8" y="T9"/>
                  </a:cxn>
                  <a:cxn ang="0">
                    <a:pos x="T10" y="T11"/>
                  </a:cxn>
                </a:cxnLst>
                <a:rect l="0" t="0" r="r" b="b"/>
                <a:pathLst>
                  <a:path w="499" h="292">
                    <a:moveTo>
                      <a:pt x="0" y="135"/>
                    </a:moveTo>
                    <a:lnTo>
                      <a:pt x="233" y="0"/>
                    </a:lnTo>
                    <a:lnTo>
                      <a:pt x="499" y="152"/>
                    </a:lnTo>
                    <a:lnTo>
                      <a:pt x="271" y="292"/>
                    </a:lnTo>
                    <a:lnTo>
                      <a:pt x="14" y="143"/>
                    </a:lnTo>
                    <a:lnTo>
                      <a:pt x="0"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1" name="Freeform 340">
                <a:extLst>
                  <a:ext uri="{FF2B5EF4-FFF2-40B4-BE49-F238E27FC236}">
                    <a16:creationId xmlns:a16="http://schemas.microsoft.com/office/drawing/2014/main" xmlns="" id="{BAC046F7-A01C-4524-8F04-D0EB488F2657}"/>
                  </a:ext>
                </a:extLst>
              </p:cNvPr>
              <p:cNvSpPr>
                <a:spLocks/>
              </p:cNvSpPr>
              <p:nvPr/>
            </p:nvSpPr>
            <p:spPr bwMode="auto">
              <a:xfrm>
                <a:off x="4688" y="2438"/>
                <a:ext cx="394" cy="138"/>
              </a:xfrm>
              <a:custGeom>
                <a:avLst/>
                <a:gdLst>
                  <a:gd name="T0" fmla="*/ 178 w 394"/>
                  <a:gd name="T1" fmla="*/ 0 h 138"/>
                  <a:gd name="T2" fmla="*/ 0 w 394"/>
                  <a:gd name="T3" fmla="*/ 100 h 138"/>
                  <a:gd name="T4" fmla="*/ 12 w 394"/>
                  <a:gd name="T5" fmla="*/ 109 h 138"/>
                  <a:gd name="T6" fmla="*/ 23 w 394"/>
                  <a:gd name="T7" fmla="*/ 114 h 138"/>
                  <a:gd name="T8" fmla="*/ 175 w 394"/>
                  <a:gd name="T9" fmla="*/ 31 h 138"/>
                  <a:gd name="T10" fmla="*/ 368 w 394"/>
                  <a:gd name="T11" fmla="*/ 138 h 138"/>
                  <a:gd name="T12" fmla="*/ 394 w 394"/>
                  <a:gd name="T13" fmla="*/ 121 h 138"/>
                  <a:gd name="T14" fmla="*/ 178 w 39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38">
                    <a:moveTo>
                      <a:pt x="178" y="0"/>
                    </a:moveTo>
                    <a:lnTo>
                      <a:pt x="0" y="100"/>
                    </a:lnTo>
                    <a:lnTo>
                      <a:pt x="12" y="109"/>
                    </a:lnTo>
                    <a:lnTo>
                      <a:pt x="23" y="114"/>
                    </a:lnTo>
                    <a:lnTo>
                      <a:pt x="175" y="31"/>
                    </a:lnTo>
                    <a:lnTo>
                      <a:pt x="368" y="138"/>
                    </a:lnTo>
                    <a:lnTo>
                      <a:pt x="394" y="121"/>
                    </a:lnTo>
                    <a:lnTo>
                      <a:pt x="178" y="0"/>
                    </a:lnTo>
                    <a:close/>
                  </a:path>
                </a:pathLst>
              </a:custGeom>
              <a:solidFill>
                <a:srgbClr val="D3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2" name="Freeform 341">
                <a:extLst>
                  <a:ext uri="{FF2B5EF4-FFF2-40B4-BE49-F238E27FC236}">
                    <a16:creationId xmlns:a16="http://schemas.microsoft.com/office/drawing/2014/main" xmlns="" id="{BC91ADDA-1331-4945-B7C3-0D44B6090884}"/>
                  </a:ext>
                </a:extLst>
              </p:cNvPr>
              <p:cNvSpPr>
                <a:spLocks/>
              </p:cNvSpPr>
              <p:nvPr/>
            </p:nvSpPr>
            <p:spPr bwMode="auto">
              <a:xfrm>
                <a:off x="4657" y="2592"/>
                <a:ext cx="50" cy="160"/>
              </a:xfrm>
              <a:custGeom>
                <a:avLst/>
                <a:gdLst>
                  <a:gd name="T0" fmla="*/ 50 w 50"/>
                  <a:gd name="T1" fmla="*/ 160 h 160"/>
                  <a:gd name="T2" fmla="*/ 0 w 50"/>
                  <a:gd name="T3" fmla="*/ 131 h 160"/>
                  <a:gd name="T4" fmla="*/ 0 w 50"/>
                  <a:gd name="T5" fmla="*/ 0 h 160"/>
                  <a:gd name="T6" fmla="*/ 50 w 50"/>
                  <a:gd name="T7" fmla="*/ 29 h 160"/>
                  <a:gd name="T8" fmla="*/ 50 w 50"/>
                  <a:gd name="T9" fmla="*/ 160 h 160"/>
                </a:gdLst>
                <a:ahLst/>
                <a:cxnLst>
                  <a:cxn ang="0">
                    <a:pos x="T0" y="T1"/>
                  </a:cxn>
                  <a:cxn ang="0">
                    <a:pos x="T2" y="T3"/>
                  </a:cxn>
                  <a:cxn ang="0">
                    <a:pos x="T4" y="T5"/>
                  </a:cxn>
                  <a:cxn ang="0">
                    <a:pos x="T6" y="T7"/>
                  </a:cxn>
                  <a:cxn ang="0">
                    <a:pos x="T8" y="T9"/>
                  </a:cxn>
                </a:cxnLst>
                <a:rect l="0" t="0" r="r" b="b"/>
                <a:pathLst>
                  <a:path w="50" h="160">
                    <a:moveTo>
                      <a:pt x="50" y="160"/>
                    </a:moveTo>
                    <a:lnTo>
                      <a:pt x="0" y="131"/>
                    </a:lnTo>
                    <a:lnTo>
                      <a:pt x="0" y="0"/>
                    </a:lnTo>
                    <a:lnTo>
                      <a:pt x="50" y="29"/>
                    </a:lnTo>
                    <a:lnTo>
                      <a:pt x="50"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3" name="Freeform 342">
                <a:extLst>
                  <a:ext uri="{FF2B5EF4-FFF2-40B4-BE49-F238E27FC236}">
                    <a16:creationId xmlns:a16="http://schemas.microsoft.com/office/drawing/2014/main" xmlns="" id="{F05B41FC-95EC-4344-B983-6914BCB61C6A}"/>
                  </a:ext>
                </a:extLst>
              </p:cNvPr>
              <p:cNvSpPr>
                <a:spLocks/>
              </p:cNvSpPr>
              <p:nvPr/>
            </p:nvSpPr>
            <p:spPr bwMode="auto">
              <a:xfrm>
                <a:off x="4657" y="2592"/>
                <a:ext cx="14" cy="131"/>
              </a:xfrm>
              <a:custGeom>
                <a:avLst/>
                <a:gdLst>
                  <a:gd name="T0" fmla="*/ 14 w 14"/>
                  <a:gd name="T1" fmla="*/ 122 h 131"/>
                  <a:gd name="T2" fmla="*/ 0 w 14"/>
                  <a:gd name="T3" fmla="*/ 131 h 131"/>
                  <a:gd name="T4" fmla="*/ 0 w 14"/>
                  <a:gd name="T5" fmla="*/ 0 h 131"/>
                  <a:gd name="T6" fmla="*/ 14 w 14"/>
                  <a:gd name="T7" fmla="*/ 7 h 131"/>
                  <a:gd name="T8" fmla="*/ 14 w 14"/>
                  <a:gd name="T9" fmla="*/ 122 h 131"/>
                </a:gdLst>
                <a:ahLst/>
                <a:cxnLst>
                  <a:cxn ang="0">
                    <a:pos x="T0" y="T1"/>
                  </a:cxn>
                  <a:cxn ang="0">
                    <a:pos x="T2" y="T3"/>
                  </a:cxn>
                  <a:cxn ang="0">
                    <a:pos x="T4" y="T5"/>
                  </a:cxn>
                  <a:cxn ang="0">
                    <a:pos x="T6" y="T7"/>
                  </a:cxn>
                  <a:cxn ang="0">
                    <a:pos x="T8" y="T9"/>
                  </a:cxn>
                </a:cxnLst>
                <a:rect l="0" t="0" r="r" b="b"/>
                <a:pathLst>
                  <a:path w="14" h="131">
                    <a:moveTo>
                      <a:pt x="14" y="122"/>
                    </a:moveTo>
                    <a:lnTo>
                      <a:pt x="0" y="131"/>
                    </a:lnTo>
                    <a:lnTo>
                      <a:pt x="0" y="0"/>
                    </a:lnTo>
                    <a:lnTo>
                      <a:pt x="14" y="7"/>
                    </a:lnTo>
                    <a:lnTo>
                      <a:pt x="14" y="122"/>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4" name="Freeform 343">
                <a:extLst>
                  <a:ext uri="{FF2B5EF4-FFF2-40B4-BE49-F238E27FC236}">
                    <a16:creationId xmlns:a16="http://schemas.microsoft.com/office/drawing/2014/main" xmlns="" id="{7E794BA5-A22E-4E33-A342-22AC179945A0}"/>
                  </a:ext>
                </a:extLst>
              </p:cNvPr>
              <p:cNvSpPr>
                <a:spLocks/>
              </p:cNvSpPr>
              <p:nvPr/>
            </p:nvSpPr>
            <p:spPr bwMode="auto">
              <a:xfrm>
                <a:off x="4657" y="2785"/>
                <a:ext cx="50" cy="159"/>
              </a:xfrm>
              <a:custGeom>
                <a:avLst/>
                <a:gdLst>
                  <a:gd name="T0" fmla="*/ 50 w 50"/>
                  <a:gd name="T1" fmla="*/ 159 h 159"/>
                  <a:gd name="T2" fmla="*/ 0 w 50"/>
                  <a:gd name="T3" fmla="*/ 130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5" name="Freeform 344">
                <a:extLst>
                  <a:ext uri="{FF2B5EF4-FFF2-40B4-BE49-F238E27FC236}">
                    <a16:creationId xmlns:a16="http://schemas.microsoft.com/office/drawing/2014/main" xmlns="" id="{793402B1-AAF5-4BA7-B875-E8313A9719EC}"/>
                  </a:ext>
                </a:extLst>
              </p:cNvPr>
              <p:cNvSpPr>
                <a:spLocks/>
              </p:cNvSpPr>
              <p:nvPr/>
            </p:nvSpPr>
            <p:spPr bwMode="auto">
              <a:xfrm>
                <a:off x="4657" y="2785"/>
                <a:ext cx="14" cy="130"/>
              </a:xfrm>
              <a:custGeom>
                <a:avLst/>
                <a:gdLst>
                  <a:gd name="T0" fmla="*/ 14 w 14"/>
                  <a:gd name="T1" fmla="*/ 123 h 130"/>
                  <a:gd name="T2" fmla="*/ 0 w 14"/>
                  <a:gd name="T3" fmla="*/ 130 h 130"/>
                  <a:gd name="T4" fmla="*/ 0 w 14"/>
                  <a:gd name="T5" fmla="*/ 0 h 130"/>
                  <a:gd name="T6" fmla="*/ 14 w 14"/>
                  <a:gd name="T7" fmla="*/ 7 h 130"/>
                  <a:gd name="T8" fmla="*/ 14 w 14"/>
                  <a:gd name="T9" fmla="*/ 123 h 130"/>
                </a:gdLst>
                <a:ahLst/>
                <a:cxnLst>
                  <a:cxn ang="0">
                    <a:pos x="T0" y="T1"/>
                  </a:cxn>
                  <a:cxn ang="0">
                    <a:pos x="T2" y="T3"/>
                  </a:cxn>
                  <a:cxn ang="0">
                    <a:pos x="T4" y="T5"/>
                  </a:cxn>
                  <a:cxn ang="0">
                    <a:pos x="T6" y="T7"/>
                  </a:cxn>
                  <a:cxn ang="0">
                    <a:pos x="T8" y="T9"/>
                  </a:cxn>
                </a:cxnLst>
                <a:rect l="0" t="0" r="r" b="b"/>
                <a:pathLst>
                  <a:path w="14" h="130">
                    <a:moveTo>
                      <a:pt x="14" y="123"/>
                    </a:moveTo>
                    <a:lnTo>
                      <a:pt x="0" y="130"/>
                    </a:lnTo>
                    <a:lnTo>
                      <a:pt x="0" y="0"/>
                    </a:lnTo>
                    <a:lnTo>
                      <a:pt x="14" y="7"/>
                    </a:lnTo>
                    <a:lnTo>
                      <a:pt x="14" y="123"/>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6" name="Freeform 345">
                <a:extLst>
                  <a:ext uri="{FF2B5EF4-FFF2-40B4-BE49-F238E27FC236}">
                    <a16:creationId xmlns:a16="http://schemas.microsoft.com/office/drawing/2014/main" xmlns="" id="{A8889BD1-3442-4E95-8DE5-5A9BF68553F6}"/>
                  </a:ext>
                </a:extLst>
              </p:cNvPr>
              <p:cNvSpPr>
                <a:spLocks/>
              </p:cNvSpPr>
              <p:nvPr/>
            </p:nvSpPr>
            <p:spPr bwMode="auto">
              <a:xfrm>
                <a:off x="4657" y="2977"/>
                <a:ext cx="50" cy="159"/>
              </a:xfrm>
              <a:custGeom>
                <a:avLst/>
                <a:gdLst>
                  <a:gd name="T0" fmla="*/ 50 w 50"/>
                  <a:gd name="T1" fmla="*/ 159 h 159"/>
                  <a:gd name="T2" fmla="*/ 0 w 50"/>
                  <a:gd name="T3" fmla="*/ 131 h 159"/>
                  <a:gd name="T4" fmla="*/ 0 w 50"/>
                  <a:gd name="T5" fmla="*/ 0 h 159"/>
                  <a:gd name="T6" fmla="*/ 50 w 50"/>
                  <a:gd name="T7" fmla="*/ 31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31"/>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7" name="Freeform 346">
                <a:extLst>
                  <a:ext uri="{FF2B5EF4-FFF2-40B4-BE49-F238E27FC236}">
                    <a16:creationId xmlns:a16="http://schemas.microsoft.com/office/drawing/2014/main" xmlns="" id="{AB7FFB5C-8F2E-4251-A96C-22EBFFD9F917}"/>
                  </a:ext>
                </a:extLst>
              </p:cNvPr>
              <p:cNvSpPr>
                <a:spLocks/>
              </p:cNvSpPr>
              <p:nvPr/>
            </p:nvSpPr>
            <p:spPr bwMode="auto">
              <a:xfrm>
                <a:off x="4657" y="2977"/>
                <a:ext cx="14" cy="131"/>
              </a:xfrm>
              <a:custGeom>
                <a:avLst/>
                <a:gdLst>
                  <a:gd name="T0" fmla="*/ 14 w 14"/>
                  <a:gd name="T1" fmla="*/ 124 h 131"/>
                  <a:gd name="T2" fmla="*/ 0 w 14"/>
                  <a:gd name="T3" fmla="*/ 131 h 131"/>
                  <a:gd name="T4" fmla="*/ 0 w 14"/>
                  <a:gd name="T5" fmla="*/ 0 h 131"/>
                  <a:gd name="T6" fmla="*/ 14 w 14"/>
                  <a:gd name="T7" fmla="*/ 10 h 131"/>
                  <a:gd name="T8" fmla="*/ 14 w 14"/>
                  <a:gd name="T9" fmla="*/ 124 h 131"/>
                </a:gdLst>
                <a:ahLst/>
                <a:cxnLst>
                  <a:cxn ang="0">
                    <a:pos x="T0" y="T1"/>
                  </a:cxn>
                  <a:cxn ang="0">
                    <a:pos x="T2" y="T3"/>
                  </a:cxn>
                  <a:cxn ang="0">
                    <a:pos x="T4" y="T5"/>
                  </a:cxn>
                  <a:cxn ang="0">
                    <a:pos x="T6" y="T7"/>
                  </a:cxn>
                  <a:cxn ang="0">
                    <a:pos x="T8" y="T9"/>
                  </a:cxn>
                </a:cxnLst>
                <a:rect l="0" t="0" r="r" b="b"/>
                <a:pathLst>
                  <a:path w="14" h="131">
                    <a:moveTo>
                      <a:pt x="14" y="124"/>
                    </a:moveTo>
                    <a:lnTo>
                      <a:pt x="0" y="131"/>
                    </a:lnTo>
                    <a:lnTo>
                      <a:pt x="0" y="0"/>
                    </a:lnTo>
                    <a:lnTo>
                      <a:pt x="14" y="10"/>
                    </a:lnTo>
                    <a:lnTo>
                      <a:pt x="14" y="12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8" name="Freeform 347">
                <a:extLst>
                  <a:ext uri="{FF2B5EF4-FFF2-40B4-BE49-F238E27FC236}">
                    <a16:creationId xmlns:a16="http://schemas.microsoft.com/office/drawing/2014/main" xmlns="" id="{531D73A4-D239-410C-A0CA-880E802761E9}"/>
                  </a:ext>
                </a:extLst>
              </p:cNvPr>
              <p:cNvSpPr>
                <a:spLocks/>
              </p:cNvSpPr>
              <p:nvPr/>
            </p:nvSpPr>
            <p:spPr bwMode="auto">
              <a:xfrm>
                <a:off x="4657" y="3172"/>
                <a:ext cx="50" cy="159"/>
              </a:xfrm>
              <a:custGeom>
                <a:avLst/>
                <a:gdLst>
                  <a:gd name="T0" fmla="*/ 50 w 50"/>
                  <a:gd name="T1" fmla="*/ 159 h 159"/>
                  <a:gd name="T2" fmla="*/ 0 w 50"/>
                  <a:gd name="T3" fmla="*/ 131 h 159"/>
                  <a:gd name="T4" fmla="*/ 0 w 50"/>
                  <a:gd name="T5" fmla="*/ 0 h 159"/>
                  <a:gd name="T6" fmla="*/ 50 w 50"/>
                  <a:gd name="T7" fmla="*/ 29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9"/>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9" name="Freeform 348">
                <a:extLst>
                  <a:ext uri="{FF2B5EF4-FFF2-40B4-BE49-F238E27FC236}">
                    <a16:creationId xmlns:a16="http://schemas.microsoft.com/office/drawing/2014/main" xmlns="" id="{7271CD82-489B-418B-B676-BD333A27F359}"/>
                  </a:ext>
                </a:extLst>
              </p:cNvPr>
              <p:cNvSpPr>
                <a:spLocks/>
              </p:cNvSpPr>
              <p:nvPr/>
            </p:nvSpPr>
            <p:spPr bwMode="auto">
              <a:xfrm>
                <a:off x="4657" y="3172"/>
                <a:ext cx="14" cy="131"/>
              </a:xfrm>
              <a:custGeom>
                <a:avLst/>
                <a:gdLst>
                  <a:gd name="T0" fmla="*/ 14 w 14"/>
                  <a:gd name="T1" fmla="*/ 121 h 131"/>
                  <a:gd name="T2" fmla="*/ 0 w 14"/>
                  <a:gd name="T3" fmla="*/ 131 h 131"/>
                  <a:gd name="T4" fmla="*/ 0 w 14"/>
                  <a:gd name="T5" fmla="*/ 0 h 131"/>
                  <a:gd name="T6" fmla="*/ 14 w 14"/>
                  <a:gd name="T7" fmla="*/ 7 h 131"/>
                  <a:gd name="T8" fmla="*/ 14 w 14"/>
                  <a:gd name="T9" fmla="*/ 121 h 131"/>
                </a:gdLst>
                <a:ahLst/>
                <a:cxnLst>
                  <a:cxn ang="0">
                    <a:pos x="T0" y="T1"/>
                  </a:cxn>
                  <a:cxn ang="0">
                    <a:pos x="T2" y="T3"/>
                  </a:cxn>
                  <a:cxn ang="0">
                    <a:pos x="T4" y="T5"/>
                  </a:cxn>
                  <a:cxn ang="0">
                    <a:pos x="T6" y="T7"/>
                  </a:cxn>
                  <a:cxn ang="0">
                    <a:pos x="T8" y="T9"/>
                  </a:cxn>
                </a:cxnLst>
                <a:rect l="0" t="0" r="r" b="b"/>
                <a:pathLst>
                  <a:path w="14" h="131">
                    <a:moveTo>
                      <a:pt x="14" y="121"/>
                    </a:moveTo>
                    <a:lnTo>
                      <a:pt x="0" y="131"/>
                    </a:lnTo>
                    <a:lnTo>
                      <a:pt x="0" y="0"/>
                    </a:lnTo>
                    <a:lnTo>
                      <a:pt x="14" y="7"/>
                    </a:lnTo>
                    <a:lnTo>
                      <a:pt x="14"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0" name="Freeform 349">
                <a:extLst>
                  <a:ext uri="{FF2B5EF4-FFF2-40B4-BE49-F238E27FC236}">
                    <a16:creationId xmlns:a16="http://schemas.microsoft.com/office/drawing/2014/main" xmlns="" id="{7A8674C9-1680-47B3-A9BB-ACA10CBC7C7F}"/>
                  </a:ext>
                </a:extLst>
              </p:cNvPr>
              <p:cNvSpPr>
                <a:spLocks/>
              </p:cNvSpPr>
              <p:nvPr/>
            </p:nvSpPr>
            <p:spPr bwMode="auto">
              <a:xfrm>
                <a:off x="4742" y="2640"/>
                <a:ext cx="50" cy="159"/>
              </a:xfrm>
              <a:custGeom>
                <a:avLst/>
                <a:gdLst>
                  <a:gd name="T0" fmla="*/ 50 w 50"/>
                  <a:gd name="T1" fmla="*/ 159 h 159"/>
                  <a:gd name="T2" fmla="*/ 0 w 50"/>
                  <a:gd name="T3" fmla="*/ 131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1" name="Freeform 350">
                <a:extLst>
                  <a:ext uri="{FF2B5EF4-FFF2-40B4-BE49-F238E27FC236}">
                    <a16:creationId xmlns:a16="http://schemas.microsoft.com/office/drawing/2014/main" xmlns="" id="{6221F7E7-0E0D-4E90-AED6-A039C5E84F63}"/>
                  </a:ext>
                </a:extLst>
              </p:cNvPr>
              <p:cNvSpPr>
                <a:spLocks/>
              </p:cNvSpPr>
              <p:nvPr/>
            </p:nvSpPr>
            <p:spPr bwMode="auto">
              <a:xfrm>
                <a:off x="4742" y="2640"/>
                <a:ext cx="12" cy="131"/>
              </a:xfrm>
              <a:custGeom>
                <a:avLst/>
                <a:gdLst>
                  <a:gd name="T0" fmla="*/ 12 w 12"/>
                  <a:gd name="T1" fmla="*/ 121 h 131"/>
                  <a:gd name="T2" fmla="*/ 0 w 12"/>
                  <a:gd name="T3" fmla="*/ 131 h 131"/>
                  <a:gd name="T4" fmla="*/ 0 w 12"/>
                  <a:gd name="T5" fmla="*/ 0 h 131"/>
                  <a:gd name="T6" fmla="*/ 12 w 12"/>
                  <a:gd name="T7" fmla="*/ 7 h 131"/>
                  <a:gd name="T8" fmla="*/ 12 w 12"/>
                  <a:gd name="T9" fmla="*/ 121 h 131"/>
                </a:gdLst>
                <a:ahLst/>
                <a:cxnLst>
                  <a:cxn ang="0">
                    <a:pos x="T0" y="T1"/>
                  </a:cxn>
                  <a:cxn ang="0">
                    <a:pos x="T2" y="T3"/>
                  </a:cxn>
                  <a:cxn ang="0">
                    <a:pos x="T4" y="T5"/>
                  </a:cxn>
                  <a:cxn ang="0">
                    <a:pos x="T6" y="T7"/>
                  </a:cxn>
                  <a:cxn ang="0">
                    <a:pos x="T8" y="T9"/>
                  </a:cxn>
                </a:cxnLst>
                <a:rect l="0" t="0" r="r" b="b"/>
                <a:pathLst>
                  <a:path w="12" h="131">
                    <a:moveTo>
                      <a:pt x="12" y="121"/>
                    </a:moveTo>
                    <a:lnTo>
                      <a:pt x="0" y="131"/>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2" name="Freeform 351">
                <a:extLst>
                  <a:ext uri="{FF2B5EF4-FFF2-40B4-BE49-F238E27FC236}">
                    <a16:creationId xmlns:a16="http://schemas.microsoft.com/office/drawing/2014/main" xmlns="" id="{0D21CDAA-0E00-45AE-B80E-84F05376FFB5}"/>
                  </a:ext>
                </a:extLst>
              </p:cNvPr>
              <p:cNvSpPr>
                <a:spLocks/>
              </p:cNvSpPr>
              <p:nvPr/>
            </p:nvSpPr>
            <p:spPr bwMode="auto">
              <a:xfrm>
                <a:off x="4742" y="2832"/>
                <a:ext cx="50" cy="159"/>
              </a:xfrm>
              <a:custGeom>
                <a:avLst/>
                <a:gdLst>
                  <a:gd name="T0" fmla="*/ 50 w 50"/>
                  <a:gd name="T1" fmla="*/ 159 h 159"/>
                  <a:gd name="T2" fmla="*/ 0 w 50"/>
                  <a:gd name="T3" fmla="*/ 131 h 159"/>
                  <a:gd name="T4" fmla="*/ 0 w 50"/>
                  <a:gd name="T5" fmla="*/ 0 h 159"/>
                  <a:gd name="T6" fmla="*/ 50 w 50"/>
                  <a:gd name="T7" fmla="*/ 29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9"/>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3" name="Freeform 352">
                <a:extLst>
                  <a:ext uri="{FF2B5EF4-FFF2-40B4-BE49-F238E27FC236}">
                    <a16:creationId xmlns:a16="http://schemas.microsoft.com/office/drawing/2014/main" xmlns="" id="{D0EB92E4-6E1D-4345-B461-010A499DF311}"/>
                  </a:ext>
                </a:extLst>
              </p:cNvPr>
              <p:cNvSpPr>
                <a:spLocks/>
              </p:cNvSpPr>
              <p:nvPr/>
            </p:nvSpPr>
            <p:spPr bwMode="auto">
              <a:xfrm>
                <a:off x="4742" y="2832"/>
                <a:ext cx="12" cy="131"/>
              </a:xfrm>
              <a:custGeom>
                <a:avLst/>
                <a:gdLst>
                  <a:gd name="T0" fmla="*/ 12 w 12"/>
                  <a:gd name="T1" fmla="*/ 124 h 131"/>
                  <a:gd name="T2" fmla="*/ 0 w 12"/>
                  <a:gd name="T3" fmla="*/ 131 h 131"/>
                  <a:gd name="T4" fmla="*/ 0 w 12"/>
                  <a:gd name="T5" fmla="*/ 0 h 131"/>
                  <a:gd name="T6" fmla="*/ 12 w 12"/>
                  <a:gd name="T7" fmla="*/ 7 h 131"/>
                  <a:gd name="T8" fmla="*/ 12 w 12"/>
                  <a:gd name="T9" fmla="*/ 124 h 131"/>
                </a:gdLst>
                <a:ahLst/>
                <a:cxnLst>
                  <a:cxn ang="0">
                    <a:pos x="T0" y="T1"/>
                  </a:cxn>
                  <a:cxn ang="0">
                    <a:pos x="T2" y="T3"/>
                  </a:cxn>
                  <a:cxn ang="0">
                    <a:pos x="T4" y="T5"/>
                  </a:cxn>
                  <a:cxn ang="0">
                    <a:pos x="T6" y="T7"/>
                  </a:cxn>
                  <a:cxn ang="0">
                    <a:pos x="T8" y="T9"/>
                  </a:cxn>
                </a:cxnLst>
                <a:rect l="0" t="0" r="r" b="b"/>
                <a:pathLst>
                  <a:path w="12" h="131">
                    <a:moveTo>
                      <a:pt x="12" y="124"/>
                    </a:moveTo>
                    <a:lnTo>
                      <a:pt x="0" y="131"/>
                    </a:lnTo>
                    <a:lnTo>
                      <a:pt x="0" y="0"/>
                    </a:lnTo>
                    <a:lnTo>
                      <a:pt x="12" y="7"/>
                    </a:lnTo>
                    <a:lnTo>
                      <a:pt x="12" y="12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4" name="Freeform 353">
                <a:extLst>
                  <a:ext uri="{FF2B5EF4-FFF2-40B4-BE49-F238E27FC236}">
                    <a16:creationId xmlns:a16="http://schemas.microsoft.com/office/drawing/2014/main" xmlns="" id="{4FC91636-8BD4-4EF6-8641-3B3AF4DCA966}"/>
                  </a:ext>
                </a:extLst>
              </p:cNvPr>
              <p:cNvSpPr>
                <a:spLocks/>
              </p:cNvSpPr>
              <p:nvPr/>
            </p:nvSpPr>
            <p:spPr bwMode="auto">
              <a:xfrm>
                <a:off x="4742" y="3027"/>
                <a:ext cx="50" cy="157"/>
              </a:xfrm>
              <a:custGeom>
                <a:avLst/>
                <a:gdLst>
                  <a:gd name="T0" fmla="*/ 50 w 50"/>
                  <a:gd name="T1" fmla="*/ 157 h 157"/>
                  <a:gd name="T2" fmla="*/ 0 w 50"/>
                  <a:gd name="T3" fmla="*/ 128 h 157"/>
                  <a:gd name="T4" fmla="*/ 0 w 50"/>
                  <a:gd name="T5" fmla="*/ 0 h 157"/>
                  <a:gd name="T6" fmla="*/ 50 w 50"/>
                  <a:gd name="T7" fmla="*/ 29 h 157"/>
                  <a:gd name="T8" fmla="*/ 50 w 50"/>
                  <a:gd name="T9" fmla="*/ 157 h 157"/>
                </a:gdLst>
                <a:ahLst/>
                <a:cxnLst>
                  <a:cxn ang="0">
                    <a:pos x="T0" y="T1"/>
                  </a:cxn>
                  <a:cxn ang="0">
                    <a:pos x="T2" y="T3"/>
                  </a:cxn>
                  <a:cxn ang="0">
                    <a:pos x="T4" y="T5"/>
                  </a:cxn>
                  <a:cxn ang="0">
                    <a:pos x="T6" y="T7"/>
                  </a:cxn>
                  <a:cxn ang="0">
                    <a:pos x="T8" y="T9"/>
                  </a:cxn>
                </a:cxnLst>
                <a:rect l="0" t="0" r="r" b="b"/>
                <a:pathLst>
                  <a:path w="50" h="157">
                    <a:moveTo>
                      <a:pt x="50" y="157"/>
                    </a:moveTo>
                    <a:lnTo>
                      <a:pt x="0" y="128"/>
                    </a:lnTo>
                    <a:lnTo>
                      <a:pt x="0" y="0"/>
                    </a:lnTo>
                    <a:lnTo>
                      <a:pt x="50" y="29"/>
                    </a:lnTo>
                    <a:lnTo>
                      <a:pt x="50" y="15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5" name="Freeform 354">
                <a:extLst>
                  <a:ext uri="{FF2B5EF4-FFF2-40B4-BE49-F238E27FC236}">
                    <a16:creationId xmlns:a16="http://schemas.microsoft.com/office/drawing/2014/main" xmlns="" id="{645DF499-CF3F-4A41-886B-BF25A9640418}"/>
                  </a:ext>
                </a:extLst>
              </p:cNvPr>
              <p:cNvSpPr>
                <a:spLocks/>
              </p:cNvSpPr>
              <p:nvPr/>
            </p:nvSpPr>
            <p:spPr bwMode="auto">
              <a:xfrm>
                <a:off x="4742" y="3027"/>
                <a:ext cx="12" cy="128"/>
              </a:xfrm>
              <a:custGeom>
                <a:avLst/>
                <a:gdLst>
                  <a:gd name="T0" fmla="*/ 12 w 12"/>
                  <a:gd name="T1" fmla="*/ 121 h 128"/>
                  <a:gd name="T2" fmla="*/ 0 w 12"/>
                  <a:gd name="T3" fmla="*/ 128 h 128"/>
                  <a:gd name="T4" fmla="*/ 0 w 12"/>
                  <a:gd name="T5" fmla="*/ 0 h 128"/>
                  <a:gd name="T6" fmla="*/ 12 w 12"/>
                  <a:gd name="T7" fmla="*/ 7 h 128"/>
                  <a:gd name="T8" fmla="*/ 12 w 12"/>
                  <a:gd name="T9" fmla="*/ 121 h 128"/>
                </a:gdLst>
                <a:ahLst/>
                <a:cxnLst>
                  <a:cxn ang="0">
                    <a:pos x="T0" y="T1"/>
                  </a:cxn>
                  <a:cxn ang="0">
                    <a:pos x="T2" y="T3"/>
                  </a:cxn>
                  <a:cxn ang="0">
                    <a:pos x="T4" y="T5"/>
                  </a:cxn>
                  <a:cxn ang="0">
                    <a:pos x="T6" y="T7"/>
                  </a:cxn>
                  <a:cxn ang="0">
                    <a:pos x="T8" y="T9"/>
                  </a:cxn>
                </a:cxnLst>
                <a:rect l="0" t="0" r="r" b="b"/>
                <a:pathLst>
                  <a:path w="12" h="128">
                    <a:moveTo>
                      <a:pt x="12" y="121"/>
                    </a:moveTo>
                    <a:lnTo>
                      <a:pt x="0" y="128"/>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6" name="Freeform 355">
                <a:extLst>
                  <a:ext uri="{FF2B5EF4-FFF2-40B4-BE49-F238E27FC236}">
                    <a16:creationId xmlns:a16="http://schemas.microsoft.com/office/drawing/2014/main" xmlns="" id="{9089C8B7-76BE-47A6-9684-3FA8CDDBC909}"/>
                  </a:ext>
                </a:extLst>
              </p:cNvPr>
              <p:cNvSpPr>
                <a:spLocks/>
              </p:cNvSpPr>
              <p:nvPr/>
            </p:nvSpPr>
            <p:spPr bwMode="auto">
              <a:xfrm>
                <a:off x="4742" y="3220"/>
                <a:ext cx="50" cy="159"/>
              </a:xfrm>
              <a:custGeom>
                <a:avLst/>
                <a:gdLst>
                  <a:gd name="T0" fmla="*/ 50 w 50"/>
                  <a:gd name="T1" fmla="*/ 159 h 159"/>
                  <a:gd name="T2" fmla="*/ 0 w 50"/>
                  <a:gd name="T3" fmla="*/ 130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7" name="Freeform 356">
                <a:extLst>
                  <a:ext uri="{FF2B5EF4-FFF2-40B4-BE49-F238E27FC236}">
                    <a16:creationId xmlns:a16="http://schemas.microsoft.com/office/drawing/2014/main" xmlns="" id="{BC42656F-ADE9-4DAA-A7E1-BE354F6EADE6}"/>
                  </a:ext>
                </a:extLst>
              </p:cNvPr>
              <p:cNvSpPr>
                <a:spLocks/>
              </p:cNvSpPr>
              <p:nvPr/>
            </p:nvSpPr>
            <p:spPr bwMode="auto">
              <a:xfrm>
                <a:off x="4742" y="3220"/>
                <a:ext cx="12" cy="130"/>
              </a:xfrm>
              <a:custGeom>
                <a:avLst/>
                <a:gdLst>
                  <a:gd name="T0" fmla="*/ 12 w 12"/>
                  <a:gd name="T1" fmla="*/ 121 h 130"/>
                  <a:gd name="T2" fmla="*/ 0 w 12"/>
                  <a:gd name="T3" fmla="*/ 130 h 130"/>
                  <a:gd name="T4" fmla="*/ 0 w 12"/>
                  <a:gd name="T5" fmla="*/ 0 h 130"/>
                  <a:gd name="T6" fmla="*/ 12 w 12"/>
                  <a:gd name="T7" fmla="*/ 7 h 130"/>
                  <a:gd name="T8" fmla="*/ 12 w 12"/>
                  <a:gd name="T9" fmla="*/ 121 h 130"/>
                </a:gdLst>
                <a:ahLst/>
                <a:cxnLst>
                  <a:cxn ang="0">
                    <a:pos x="T0" y="T1"/>
                  </a:cxn>
                  <a:cxn ang="0">
                    <a:pos x="T2" y="T3"/>
                  </a:cxn>
                  <a:cxn ang="0">
                    <a:pos x="T4" y="T5"/>
                  </a:cxn>
                  <a:cxn ang="0">
                    <a:pos x="T6" y="T7"/>
                  </a:cxn>
                  <a:cxn ang="0">
                    <a:pos x="T8" y="T9"/>
                  </a:cxn>
                </a:cxnLst>
                <a:rect l="0" t="0" r="r" b="b"/>
                <a:pathLst>
                  <a:path w="12" h="130">
                    <a:moveTo>
                      <a:pt x="12" y="121"/>
                    </a:moveTo>
                    <a:lnTo>
                      <a:pt x="0" y="130"/>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8" name="Freeform 357">
                <a:extLst>
                  <a:ext uri="{FF2B5EF4-FFF2-40B4-BE49-F238E27FC236}">
                    <a16:creationId xmlns:a16="http://schemas.microsoft.com/office/drawing/2014/main" xmlns="" id="{AA57DEEA-68EE-4722-A3E3-1EA045D3879A}"/>
                  </a:ext>
                </a:extLst>
              </p:cNvPr>
              <p:cNvSpPr>
                <a:spLocks/>
              </p:cNvSpPr>
              <p:nvPr/>
            </p:nvSpPr>
            <p:spPr bwMode="auto">
              <a:xfrm>
                <a:off x="4825" y="2687"/>
                <a:ext cx="50" cy="160"/>
              </a:xfrm>
              <a:custGeom>
                <a:avLst/>
                <a:gdLst>
                  <a:gd name="T0" fmla="*/ 50 w 50"/>
                  <a:gd name="T1" fmla="*/ 160 h 160"/>
                  <a:gd name="T2" fmla="*/ 0 w 50"/>
                  <a:gd name="T3" fmla="*/ 131 h 160"/>
                  <a:gd name="T4" fmla="*/ 0 w 50"/>
                  <a:gd name="T5" fmla="*/ 0 h 160"/>
                  <a:gd name="T6" fmla="*/ 50 w 50"/>
                  <a:gd name="T7" fmla="*/ 29 h 160"/>
                  <a:gd name="T8" fmla="*/ 50 w 50"/>
                  <a:gd name="T9" fmla="*/ 160 h 160"/>
                </a:gdLst>
                <a:ahLst/>
                <a:cxnLst>
                  <a:cxn ang="0">
                    <a:pos x="T0" y="T1"/>
                  </a:cxn>
                  <a:cxn ang="0">
                    <a:pos x="T2" y="T3"/>
                  </a:cxn>
                  <a:cxn ang="0">
                    <a:pos x="T4" y="T5"/>
                  </a:cxn>
                  <a:cxn ang="0">
                    <a:pos x="T6" y="T7"/>
                  </a:cxn>
                  <a:cxn ang="0">
                    <a:pos x="T8" y="T9"/>
                  </a:cxn>
                </a:cxnLst>
                <a:rect l="0" t="0" r="r" b="b"/>
                <a:pathLst>
                  <a:path w="50" h="160">
                    <a:moveTo>
                      <a:pt x="50" y="160"/>
                    </a:moveTo>
                    <a:lnTo>
                      <a:pt x="0" y="131"/>
                    </a:lnTo>
                    <a:lnTo>
                      <a:pt x="0" y="0"/>
                    </a:lnTo>
                    <a:lnTo>
                      <a:pt x="50" y="29"/>
                    </a:lnTo>
                    <a:lnTo>
                      <a:pt x="50"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9" name="Freeform 358">
                <a:extLst>
                  <a:ext uri="{FF2B5EF4-FFF2-40B4-BE49-F238E27FC236}">
                    <a16:creationId xmlns:a16="http://schemas.microsoft.com/office/drawing/2014/main" xmlns="" id="{731E6507-E341-4EA7-B22A-BB6C7548ABD6}"/>
                  </a:ext>
                </a:extLst>
              </p:cNvPr>
              <p:cNvSpPr>
                <a:spLocks/>
              </p:cNvSpPr>
              <p:nvPr/>
            </p:nvSpPr>
            <p:spPr bwMode="auto">
              <a:xfrm>
                <a:off x="4825" y="2687"/>
                <a:ext cx="15" cy="131"/>
              </a:xfrm>
              <a:custGeom>
                <a:avLst/>
                <a:gdLst>
                  <a:gd name="T0" fmla="*/ 15 w 15"/>
                  <a:gd name="T1" fmla="*/ 122 h 131"/>
                  <a:gd name="T2" fmla="*/ 0 w 15"/>
                  <a:gd name="T3" fmla="*/ 131 h 131"/>
                  <a:gd name="T4" fmla="*/ 0 w 15"/>
                  <a:gd name="T5" fmla="*/ 0 h 131"/>
                  <a:gd name="T6" fmla="*/ 15 w 15"/>
                  <a:gd name="T7" fmla="*/ 8 h 131"/>
                  <a:gd name="T8" fmla="*/ 15 w 15"/>
                  <a:gd name="T9" fmla="*/ 122 h 131"/>
                </a:gdLst>
                <a:ahLst/>
                <a:cxnLst>
                  <a:cxn ang="0">
                    <a:pos x="T0" y="T1"/>
                  </a:cxn>
                  <a:cxn ang="0">
                    <a:pos x="T2" y="T3"/>
                  </a:cxn>
                  <a:cxn ang="0">
                    <a:pos x="T4" y="T5"/>
                  </a:cxn>
                  <a:cxn ang="0">
                    <a:pos x="T6" y="T7"/>
                  </a:cxn>
                  <a:cxn ang="0">
                    <a:pos x="T8" y="T9"/>
                  </a:cxn>
                </a:cxnLst>
                <a:rect l="0" t="0" r="r" b="b"/>
                <a:pathLst>
                  <a:path w="15" h="131">
                    <a:moveTo>
                      <a:pt x="15" y="122"/>
                    </a:moveTo>
                    <a:lnTo>
                      <a:pt x="0" y="131"/>
                    </a:lnTo>
                    <a:lnTo>
                      <a:pt x="0" y="0"/>
                    </a:lnTo>
                    <a:lnTo>
                      <a:pt x="15" y="8"/>
                    </a:lnTo>
                    <a:lnTo>
                      <a:pt x="15" y="122"/>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0" name="Freeform 359">
                <a:extLst>
                  <a:ext uri="{FF2B5EF4-FFF2-40B4-BE49-F238E27FC236}">
                    <a16:creationId xmlns:a16="http://schemas.microsoft.com/office/drawing/2014/main" xmlns="" id="{107E813A-97E7-4ABF-AC48-3253A2783B18}"/>
                  </a:ext>
                </a:extLst>
              </p:cNvPr>
              <p:cNvSpPr>
                <a:spLocks/>
              </p:cNvSpPr>
              <p:nvPr/>
            </p:nvSpPr>
            <p:spPr bwMode="auto">
              <a:xfrm>
                <a:off x="4949" y="2697"/>
                <a:ext cx="38" cy="150"/>
              </a:xfrm>
              <a:custGeom>
                <a:avLst/>
                <a:gdLst>
                  <a:gd name="T0" fmla="*/ 38 w 38"/>
                  <a:gd name="T1" fmla="*/ 0 h 150"/>
                  <a:gd name="T2" fmla="*/ 0 w 38"/>
                  <a:gd name="T3" fmla="*/ 21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21"/>
                    </a:lnTo>
                    <a:lnTo>
                      <a:pt x="0" y="150"/>
                    </a:lnTo>
                    <a:lnTo>
                      <a:pt x="38" y="131"/>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1" name="Freeform 360">
                <a:extLst>
                  <a:ext uri="{FF2B5EF4-FFF2-40B4-BE49-F238E27FC236}">
                    <a16:creationId xmlns:a16="http://schemas.microsoft.com/office/drawing/2014/main" xmlns="" id="{AAA6C0B9-C94C-4A2E-AE92-374715B18360}"/>
                  </a:ext>
                </a:extLst>
              </p:cNvPr>
              <p:cNvSpPr>
                <a:spLocks/>
              </p:cNvSpPr>
              <p:nvPr/>
            </p:nvSpPr>
            <p:spPr bwMode="auto">
              <a:xfrm>
                <a:off x="4949" y="2697"/>
                <a:ext cx="38" cy="150"/>
              </a:xfrm>
              <a:custGeom>
                <a:avLst/>
                <a:gdLst>
                  <a:gd name="T0" fmla="*/ 38 w 38"/>
                  <a:gd name="T1" fmla="*/ 0 h 150"/>
                  <a:gd name="T2" fmla="*/ 0 w 38"/>
                  <a:gd name="T3" fmla="*/ 21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21"/>
                    </a:lnTo>
                    <a:lnTo>
                      <a:pt x="0" y="150"/>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2" name="Rectangle 361">
                <a:extLst>
                  <a:ext uri="{FF2B5EF4-FFF2-40B4-BE49-F238E27FC236}">
                    <a16:creationId xmlns:a16="http://schemas.microsoft.com/office/drawing/2014/main" xmlns="" id="{C08B6628-D7A2-4903-AB3B-667902F465E0}"/>
                  </a:ext>
                </a:extLst>
              </p:cNvPr>
              <p:cNvSpPr>
                <a:spLocks noChangeArrowheads="1"/>
              </p:cNvSpPr>
              <p:nvPr/>
            </p:nvSpPr>
            <p:spPr bwMode="auto">
              <a:xfrm>
                <a:off x="4987" y="2697"/>
                <a:ext cx="12" cy="131"/>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3" name="Freeform 362">
                <a:extLst>
                  <a:ext uri="{FF2B5EF4-FFF2-40B4-BE49-F238E27FC236}">
                    <a16:creationId xmlns:a16="http://schemas.microsoft.com/office/drawing/2014/main" xmlns="" id="{75ACCC49-81CF-4B05-B062-48976445F8B8}"/>
                  </a:ext>
                </a:extLst>
              </p:cNvPr>
              <p:cNvSpPr>
                <a:spLocks/>
              </p:cNvSpPr>
              <p:nvPr/>
            </p:nvSpPr>
            <p:spPr bwMode="auto">
              <a:xfrm>
                <a:off x="4949" y="2894"/>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4" name="Freeform 363">
                <a:extLst>
                  <a:ext uri="{FF2B5EF4-FFF2-40B4-BE49-F238E27FC236}">
                    <a16:creationId xmlns:a16="http://schemas.microsoft.com/office/drawing/2014/main" xmlns="" id="{4D8BD3A1-F93F-4DB6-A312-A579ACEB5297}"/>
                  </a:ext>
                </a:extLst>
              </p:cNvPr>
              <p:cNvSpPr>
                <a:spLocks/>
              </p:cNvSpPr>
              <p:nvPr/>
            </p:nvSpPr>
            <p:spPr bwMode="auto">
              <a:xfrm>
                <a:off x="4949" y="2894"/>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5" name="Rectangle 364">
                <a:extLst>
                  <a:ext uri="{FF2B5EF4-FFF2-40B4-BE49-F238E27FC236}">
                    <a16:creationId xmlns:a16="http://schemas.microsoft.com/office/drawing/2014/main" xmlns="" id="{D59EE2B9-806D-484A-BF32-F03024E817A8}"/>
                  </a:ext>
                </a:extLst>
              </p:cNvPr>
              <p:cNvSpPr>
                <a:spLocks noChangeArrowheads="1"/>
              </p:cNvSpPr>
              <p:nvPr/>
            </p:nvSpPr>
            <p:spPr bwMode="auto">
              <a:xfrm>
                <a:off x="4987" y="2894"/>
                <a:ext cx="12" cy="131"/>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6" name="Freeform 365">
                <a:extLst>
                  <a:ext uri="{FF2B5EF4-FFF2-40B4-BE49-F238E27FC236}">
                    <a16:creationId xmlns:a16="http://schemas.microsoft.com/office/drawing/2014/main" xmlns="" id="{4865035E-7F7C-4A76-B7CD-8CDCF907CFCC}"/>
                  </a:ext>
                </a:extLst>
              </p:cNvPr>
              <p:cNvSpPr>
                <a:spLocks/>
              </p:cNvSpPr>
              <p:nvPr/>
            </p:nvSpPr>
            <p:spPr bwMode="auto">
              <a:xfrm>
                <a:off x="4949" y="3091"/>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7" name="Freeform 366">
                <a:extLst>
                  <a:ext uri="{FF2B5EF4-FFF2-40B4-BE49-F238E27FC236}">
                    <a16:creationId xmlns:a16="http://schemas.microsoft.com/office/drawing/2014/main" xmlns="" id="{D4BC4F64-6109-4DC7-B251-A81EDF072B66}"/>
                  </a:ext>
                </a:extLst>
              </p:cNvPr>
              <p:cNvSpPr>
                <a:spLocks/>
              </p:cNvSpPr>
              <p:nvPr/>
            </p:nvSpPr>
            <p:spPr bwMode="auto">
              <a:xfrm>
                <a:off x="4949" y="3091"/>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8" name="Rectangle 367">
                <a:extLst>
                  <a:ext uri="{FF2B5EF4-FFF2-40B4-BE49-F238E27FC236}">
                    <a16:creationId xmlns:a16="http://schemas.microsoft.com/office/drawing/2014/main" xmlns="" id="{9F5A92CC-DD6B-430E-ADEA-9021D5B814AB}"/>
                  </a:ext>
                </a:extLst>
              </p:cNvPr>
              <p:cNvSpPr>
                <a:spLocks noChangeArrowheads="1"/>
              </p:cNvSpPr>
              <p:nvPr/>
            </p:nvSpPr>
            <p:spPr bwMode="auto">
              <a:xfrm>
                <a:off x="4987" y="3091"/>
                <a:ext cx="12" cy="131"/>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9" name="Freeform 368">
                <a:extLst>
                  <a:ext uri="{FF2B5EF4-FFF2-40B4-BE49-F238E27FC236}">
                    <a16:creationId xmlns:a16="http://schemas.microsoft.com/office/drawing/2014/main" xmlns="" id="{6CB55AE5-F614-4A6B-8615-F202D01E6E40}"/>
                  </a:ext>
                </a:extLst>
              </p:cNvPr>
              <p:cNvSpPr>
                <a:spLocks/>
              </p:cNvSpPr>
              <p:nvPr/>
            </p:nvSpPr>
            <p:spPr bwMode="auto">
              <a:xfrm>
                <a:off x="4949" y="3288"/>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0" name="Freeform 369">
                <a:extLst>
                  <a:ext uri="{FF2B5EF4-FFF2-40B4-BE49-F238E27FC236}">
                    <a16:creationId xmlns:a16="http://schemas.microsoft.com/office/drawing/2014/main" xmlns="" id="{C811EE6E-ACAD-4B66-8D11-CA4BD80AE6A6}"/>
                  </a:ext>
                </a:extLst>
              </p:cNvPr>
              <p:cNvSpPr>
                <a:spLocks/>
              </p:cNvSpPr>
              <p:nvPr/>
            </p:nvSpPr>
            <p:spPr bwMode="auto">
              <a:xfrm>
                <a:off x="4949" y="3288"/>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1" name="Rectangle 370">
                <a:extLst>
                  <a:ext uri="{FF2B5EF4-FFF2-40B4-BE49-F238E27FC236}">
                    <a16:creationId xmlns:a16="http://schemas.microsoft.com/office/drawing/2014/main" xmlns="" id="{695A2AD0-BDBD-4C55-9023-A56FE423D89C}"/>
                  </a:ext>
                </a:extLst>
              </p:cNvPr>
              <p:cNvSpPr>
                <a:spLocks noChangeArrowheads="1"/>
              </p:cNvSpPr>
              <p:nvPr/>
            </p:nvSpPr>
            <p:spPr bwMode="auto">
              <a:xfrm>
                <a:off x="4987" y="3288"/>
                <a:ext cx="12" cy="131"/>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2" name="Freeform 371">
                <a:extLst>
                  <a:ext uri="{FF2B5EF4-FFF2-40B4-BE49-F238E27FC236}">
                    <a16:creationId xmlns:a16="http://schemas.microsoft.com/office/drawing/2014/main" xmlns="" id="{DEBC1D20-0B6E-4725-B684-B69FF4EB8D4F}"/>
                  </a:ext>
                </a:extLst>
              </p:cNvPr>
              <p:cNvSpPr>
                <a:spLocks/>
              </p:cNvSpPr>
              <p:nvPr/>
            </p:nvSpPr>
            <p:spPr bwMode="auto">
              <a:xfrm>
                <a:off x="5039" y="2642"/>
                <a:ext cx="38" cy="150"/>
              </a:xfrm>
              <a:custGeom>
                <a:avLst/>
                <a:gdLst>
                  <a:gd name="T0" fmla="*/ 38 w 38"/>
                  <a:gd name="T1" fmla="*/ 0 h 150"/>
                  <a:gd name="T2" fmla="*/ 0 w 38"/>
                  <a:gd name="T3" fmla="*/ 19 h 150"/>
                  <a:gd name="T4" fmla="*/ 0 w 38"/>
                  <a:gd name="T5" fmla="*/ 150 h 150"/>
                  <a:gd name="T6" fmla="*/ 38 w 38"/>
                  <a:gd name="T7" fmla="*/ 129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9"/>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3" name="Freeform 372">
                <a:extLst>
                  <a:ext uri="{FF2B5EF4-FFF2-40B4-BE49-F238E27FC236}">
                    <a16:creationId xmlns:a16="http://schemas.microsoft.com/office/drawing/2014/main" xmlns="" id="{2D38DE17-DAD5-4EA3-96DB-7E67F9B0F237}"/>
                  </a:ext>
                </a:extLst>
              </p:cNvPr>
              <p:cNvSpPr>
                <a:spLocks/>
              </p:cNvSpPr>
              <p:nvPr/>
            </p:nvSpPr>
            <p:spPr bwMode="auto">
              <a:xfrm>
                <a:off x="5039" y="2642"/>
                <a:ext cx="38" cy="150"/>
              </a:xfrm>
              <a:custGeom>
                <a:avLst/>
                <a:gdLst>
                  <a:gd name="T0" fmla="*/ 38 w 38"/>
                  <a:gd name="T1" fmla="*/ 0 h 150"/>
                  <a:gd name="T2" fmla="*/ 0 w 38"/>
                  <a:gd name="T3" fmla="*/ 19 h 150"/>
                  <a:gd name="T4" fmla="*/ 0 w 38"/>
                  <a:gd name="T5" fmla="*/ 150 h 150"/>
                  <a:gd name="T6" fmla="*/ 38 w 38"/>
                  <a:gd name="T7" fmla="*/ 129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9"/>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4" name="Rectangle 373">
                <a:extLst>
                  <a:ext uri="{FF2B5EF4-FFF2-40B4-BE49-F238E27FC236}">
                    <a16:creationId xmlns:a16="http://schemas.microsoft.com/office/drawing/2014/main" xmlns="" id="{9E3B942F-AEB7-4A5E-A228-43B90C179771}"/>
                  </a:ext>
                </a:extLst>
              </p:cNvPr>
              <p:cNvSpPr>
                <a:spLocks noChangeArrowheads="1"/>
              </p:cNvSpPr>
              <p:nvPr/>
            </p:nvSpPr>
            <p:spPr bwMode="auto">
              <a:xfrm>
                <a:off x="5077" y="2642"/>
                <a:ext cx="12" cy="129"/>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5" name="Freeform 374">
                <a:extLst>
                  <a:ext uri="{FF2B5EF4-FFF2-40B4-BE49-F238E27FC236}">
                    <a16:creationId xmlns:a16="http://schemas.microsoft.com/office/drawing/2014/main" xmlns="" id="{AAE1DE07-7BDE-4C05-82EE-CA26843D41F4}"/>
                  </a:ext>
                </a:extLst>
              </p:cNvPr>
              <p:cNvSpPr>
                <a:spLocks/>
              </p:cNvSpPr>
              <p:nvPr/>
            </p:nvSpPr>
            <p:spPr bwMode="auto">
              <a:xfrm>
                <a:off x="5039" y="2839"/>
                <a:ext cx="38" cy="150"/>
              </a:xfrm>
              <a:custGeom>
                <a:avLst/>
                <a:gdLst>
                  <a:gd name="T0" fmla="*/ 38 w 38"/>
                  <a:gd name="T1" fmla="*/ 0 h 150"/>
                  <a:gd name="T2" fmla="*/ 0 w 38"/>
                  <a:gd name="T3" fmla="*/ 19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31"/>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6" name="Freeform 375">
                <a:extLst>
                  <a:ext uri="{FF2B5EF4-FFF2-40B4-BE49-F238E27FC236}">
                    <a16:creationId xmlns:a16="http://schemas.microsoft.com/office/drawing/2014/main" xmlns="" id="{105A562B-F820-42FD-A160-D8DA31276487}"/>
                  </a:ext>
                </a:extLst>
              </p:cNvPr>
              <p:cNvSpPr>
                <a:spLocks/>
              </p:cNvSpPr>
              <p:nvPr/>
            </p:nvSpPr>
            <p:spPr bwMode="auto">
              <a:xfrm>
                <a:off x="5039" y="2839"/>
                <a:ext cx="38" cy="150"/>
              </a:xfrm>
              <a:custGeom>
                <a:avLst/>
                <a:gdLst>
                  <a:gd name="T0" fmla="*/ 38 w 38"/>
                  <a:gd name="T1" fmla="*/ 0 h 150"/>
                  <a:gd name="T2" fmla="*/ 0 w 38"/>
                  <a:gd name="T3" fmla="*/ 19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7" name="Freeform 376">
                <a:extLst>
                  <a:ext uri="{FF2B5EF4-FFF2-40B4-BE49-F238E27FC236}">
                    <a16:creationId xmlns:a16="http://schemas.microsoft.com/office/drawing/2014/main" xmlns="" id="{5D88CF12-2729-4F43-95F1-C4785F01024E}"/>
                  </a:ext>
                </a:extLst>
              </p:cNvPr>
              <p:cNvSpPr>
                <a:spLocks/>
              </p:cNvSpPr>
              <p:nvPr/>
            </p:nvSpPr>
            <p:spPr bwMode="auto">
              <a:xfrm>
                <a:off x="5077" y="2839"/>
                <a:ext cx="12" cy="131"/>
              </a:xfrm>
              <a:custGeom>
                <a:avLst/>
                <a:gdLst>
                  <a:gd name="T0" fmla="*/ 0 w 12"/>
                  <a:gd name="T1" fmla="*/ 131 h 131"/>
                  <a:gd name="T2" fmla="*/ 12 w 12"/>
                  <a:gd name="T3" fmla="*/ 129 h 131"/>
                  <a:gd name="T4" fmla="*/ 12 w 12"/>
                  <a:gd name="T5" fmla="*/ 0 h 131"/>
                  <a:gd name="T6" fmla="*/ 0 w 12"/>
                  <a:gd name="T7" fmla="*/ 0 h 131"/>
                  <a:gd name="T8" fmla="*/ 0 w 12"/>
                  <a:gd name="T9" fmla="*/ 131 h 131"/>
                </a:gdLst>
                <a:ahLst/>
                <a:cxnLst>
                  <a:cxn ang="0">
                    <a:pos x="T0" y="T1"/>
                  </a:cxn>
                  <a:cxn ang="0">
                    <a:pos x="T2" y="T3"/>
                  </a:cxn>
                  <a:cxn ang="0">
                    <a:pos x="T4" y="T5"/>
                  </a:cxn>
                  <a:cxn ang="0">
                    <a:pos x="T6" y="T7"/>
                  </a:cxn>
                  <a:cxn ang="0">
                    <a:pos x="T8" y="T9"/>
                  </a:cxn>
                </a:cxnLst>
                <a:rect l="0" t="0" r="r" b="b"/>
                <a:pathLst>
                  <a:path w="12" h="131">
                    <a:moveTo>
                      <a:pt x="0" y="131"/>
                    </a:moveTo>
                    <a:lnTo>
                      <a:pt x="12" y="129"/>
                    </a:lnTo>
                    <a:lnTo>
                      <a:pt x="12" y="0"/>
                    </a:lnTo>
                    <a:lnTo>
                      <a:pt x="0" y="0"/>
                    </a:lnTo>
                    <a:lnTo>
                      <a:pt x="0" y="13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8" name="Freeform 377">
                <a:extLst>
                  <a:ext uri="{FF2B5EF4-FFF2-40B4-BE49-F238E27FC236}">
                    <a16:creationId xmlns:a16="http://schemas.microsoft.com/office/drawing/2014/main" xmlns="" id="{51228320-2329-439C-BC2C-E1E626D26355}"/>
                  </a:ext>
                </a:extLst>
              </p:cNvPr>
              <p:cNvSpPr>
                <a:spLocks/>
              </p:cNvSpPr>
              <p:nvPr/>
            </p:nvSpPr>
            <p:spPr bwMode="auto">
              <a:xfrm>
                <a:off x="5039" y="3037"/>
                <a:ext cx="38" cy="149"/>
              </a:xfrm>
              <a:custGeom>
                <a:avLst/>
                <a:gdLst>
                  <a:gd name="T0" fmla="*/ 38 w 38"/>
                  <a:gd name="T1" fmla="*/ 0 h 149"/>
                  <a:gd name="T2" fmla="*/ 0 w 38"/>
                  <a:gd name="T3" fmla="*/ 21 h 149"/>
                  <a:gd name="T4" fmla="*/ 0 w 38"/>
                  <a:gd name="T5" fmla="*/ 149 h 149"/>
                  <a:gd name="T6" fmla="*/ 38 w 38"/>
                  <a:gd name="T7" fmla="*/ 130 h 149"/>
                  <a:gd name="T8" fmla="*/ 38 w 38"/>
                  <a:gd name="T9" fmla="*/ 0 h 149"/>
                </a:gdLst>
                <a:ahLst/>
                <a:cxnLst>
                  <a:cxn ang="0">
                    <a:pos x="T0" y="T1"/>
                  </a:cxn>
                  <a:cxn ang="0">
                    <a:pos x="T2" y="T3"/>
                  </a:cxn>
                  <a:cxn ang="0">
                    <a:pos x="T4" y="T5"/>
                  </a:cxn>
                  <a:cxn ang="0">
                    <a:pos x="T6" y="T7"/>
                  </a:cxn>
                  <a:cxn ang="0">
                    <a:pos x="T8" y="T9"/>
                  </a:cxn>
                </a:cxnLst>
                <a:rect l="0" t="0" r="r" b="b"/>
                <a:pathLst>
                  <a:path w="38" h="149">
                    <a:moveTo>
                      <a:pt x="38" y="0"/>
                    </a:moveTo>
                    <a:lnTo>
                      <a:pt x="0" y="21"/>
                    </a:lnTo>
                    <a:lnTo>
                      <a:pt x="0" y="149"/>
                    </a:lnTo>
                    <a:lnTo>
                      <a:pt x="38" y="130"/>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9" name="Freeform 378">
                <a:extLst>
                  <a:ext uri="{FF2B5EF4-FFF2-40B4-BE49-F238E27FC236}">
                    <a16:creationId xmlns:a16="http://schemas.microsoft.com/office/drawing/2014/main" xmlns="" id="{F0A08860-8F15-4642-8F00-A41146448E28}"/>
                  </a:ext>
                </a:extLst>
              </p:cNvPr>
              <p:cNvSpPr>
                <a:spLocks/>
              </p:cNvSpPr>
              <p:nvPr/>
            </p:nvSpPr>
            <p:spPr bwMode="auto">
              <a:xfrm>
                <a:off x="5039" y="3037"/>
                <a:ext cx="38" cy="149"/>
              </a:xfrm>
              <a:custGeom>
                <a:avLst/>
                <a:gdLst>
                  <a:gd name="T0" fmla="*/ 38 w 38"/>
                  <a:gd name="T1" fmla="*/ 0 h 149"/>
                  <a:gd name="T2" fmla="*/ 0 w 38"/>
                  <a:gd name="T3" fmla="*/ 21 h 149"/>
                  <a:gd name="T4" fmla="*/ 0 w 38"/>
                  <a:gd name="T5" fmla="*/ 149 h 149"/>
                  <a:gd name="T6" fmla="*/ 38 w 38"/>
                  <a:gd name="T7" fmla="*/ 130 h 149"/>
                  <a:gd name="T8" fmla="*/ 38 w 38"/>
                  <a:gd name="T9" fmla="*/ 0 h 149"/>
                </a:gdLst>
                <a:ahLst/>
                <a:cxnLst>
                  <a:cxn ang="0">
                    <a:pos x="T0" y="T1"/>
                  </a:cxn>
                  <a:cxn ang="0">
                    <a:pos x="T2" y="T3"/>
                  </a:cxn>
                  <a:cxn ang="0">
                    <a:pos x="T4" y="T5"/>
                  </a:cxn>
                  <a:cxn ang="0">
                    <a:pos x="T6" y="T7"/>
                  </a:cxn>
                  <a:cxn ang="0">
                    <a:pos x="T8" y="T9"/>
                  </a:cxn>
                </a:cxnLst>
                <a:rect l="0" t="0" r="r" b="b"/>
                <a:pathLst>
                  <a:path w="38" h="149">
                    <a:moveTo>
                      <a:pt x="38" y="0"/>
                    </a:moveTo>
                    <a:lnTo>
                      <a:pt x="0" y="21"/>
                    </a:lnTo>
                    <a:lnTo>
                      <a:pt x="0" y="149"/>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0" name="Rectangle 379">
                <a:extLst>
                  <a:ext uri="{FF2B5EF4-FFF2-40B4-BE49-F238E27FC236}">
                    <a16:creationId xmlns:a16="http://schemas.microsoft.com/office/drawing/2014/main" xmlns="" id="{3604C00D-50DE-42BB-AB9F-EA9EDFC4FB4A}"/>
                  </a:ext>
                </a:extLst>
              </p:cNvPr>
              <p:cNvSpPr>
                <a:spLocks noChangeArrowheads="1"/>
              </p:cNvSpPr>
              <p:nvPr/>
            </p:nvSpPr>
            <p:spPr bwMode="auto">
              <a:xfrm>
                <a:off x="5077" y="3037"/>
                <a:ext cx="12" cy="130"/>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1" name="Freeform 380">
                <a:extLst>
                  <a:ext uri="{FF2B5EF4-FFF2-40B4-BE49-F238E27FC236}">
                    <a16:creationId xmlns:a16="http://schemas.microsoft.com/office/drawing/2014/main" xmlns="" id="{0BF48A04-822F-4C94-8E47-68A64BD498BB}"/>
                  </a:ext>
                </a:extLst>
              </p:cNvPr>
              <p:cNvSpPr>
                <a:spLocks/>
              </p:cNvSpPr>
              <p:nvPr/>
            </p:nvSpPr>
            <p:spPr bwMode="auto">
              <a:xfrm>
                <a:off x="5039" y="3234"/>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2" name="Freeform 381">
                <a:extLst>
                  <a:ext uri="{FF2B5EF4-FFF2-40B4-BE49-F238E27FC236}">
                    <a16:creationId xmlns:a16="http://schemas.microsoft.com/office/drawing/2014/main" xmlns="" id="{D2996CE3-B33D-4E17-99F8-BF4D7EF46EF2}"/>
                  </a:ext>
                </a:extLst>
              </p:cNvPr>
              <p:cNvSpPr>
                <a:spLocks/>
              </p:cNvSpPr>
              <p:nvPr/>
            </p:nvSpPr>
            <p:spPr bwMode="auto">
              <a:xfrm>
                <a:off x="5039" y="3234"/>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3" name="Rectangle 382">
                <a:extLst>
                  <a:ext uri="{FF2B5EF4-FFF2-40B4-BE49-F238E27FC236}">
                    <a16:creationId xmlns:a16="http://schemas.microsoft.com/office/drawing/2014/main" xmlns="" id="{9AE048A0-3729-4D98-8390-550EFD6524E4}"/>
                  </a:ext>
                </a:extLst>
              </p:cNvPr>
              <p:cNvSpPr>
                <a:spLocks noChangeArrowheads="1"/>
              </p:cNvSpPr>
              <p:nvPr/>
            </p:nvSpPr>
            <p:spPr bwMode="auto">
              <a:xfrm>
                <a:off x="5077" y="3234"/>
                <a:ext cx="12" cy="130"/>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4" name="Freeform 383">
                <a:extLst>
                  <a:ext uri="{FF2B5EF4-FFF2-40B4-BE49-F238E27FC236}">
                    <a16:creationId xmlns:a16="http://schemas.microsoft.com/office/drawing/2014/main" xmlns="" id="{90EF5916-A2EA-46B9-A402-E26317FE0F57}"/>
                  </a:ext>
                </a:extLst>
              </p:cNvPr>
              <p:cNvSpPr>
                <a:spLocks/>
              </p:cNvSpPr>
              <p:nvPr/>
            </p:nvSpPr>
            <p:spPr bwMode="auto">
              <a:xfrm>
                <a:off x="4825" y="2880"/>
                <a:ext cx="50" cy="159"/>
              </a:xfrm>
              <a:custGeom>
                <a:avLst/>
                <a:gdLst>
                  <a:gd name="T0" fmla="*/ 50 w 50"/>
                  <a:gd name="T1" fmla="*/ 159 h 159"/>
                  <a:gd name="T2" fmla="*/ 0 w 50"/>
                  <a:gd name="T3" fmla="*/ 130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5" name="Freeform 384">
                <a:extLst>
                  <a:ext uri="{FF2B5EF4-FFF2-40B4-BE49-F238E27FC236}">
                    <a16:creationId xmlns:a16="http://schemas.microsoft.com/office/drawing/2014/main" xmlns="" id="{D24AE42A-8E7A-47DA-8F17-13F8E02AE0DF}"/>
                  </a:ext>
                </a:extLst>
              </p:cNvPr>
              <p:cNvSpPr>
                <a:spLocks/>
              </p:cNvSpPr>
              <p:nvPr/>
            </p:nvSpPr>
            <p:spPr bwMode="auto">
              <a:xfrm>
                <a:off x="4825" y="2880"/>
                <a:ext cx="15" cy="130"/>
              </a:xfrm>
              <a:custGeom>
                <a:avLst/>
                <a:gdLst>
                  <a:gd name="T0" fmla="*/ 15 w 15"/>
                  <a:gd name="T1" fmla="*/ 123 h 130"/>
                  <a:gd name="T2" fmla="*/ 0 w 15"/>
                  <a:gd name="T3" fmla="*/ 130 h 130"/>
                  <a:gd name="T4" fmla="*/ 0 w 15"/>
                  <a:gd name="T5" fmla="*/ 0 h 130"/>
                  <a:gd name="T6" fmla="*/ 15 w 15"/>
                  <a:gd name="T7" fmla="*/ 7 h 130"/>
                  <a:gd name="T8" fmla="*/ 15 w 15"/>
                  <a:gd name="T9" fmla="*/ 123 h 130"/>
                </a:gdLst>
                <a:ahLst/>
                <a:cxnLst>
                  <a:cxn ang="0">
                    <a:pos x="T0" y="T1"/>
                  </a:cxn>
                  <a:cxn ang="0">
                    <a:pos x="T2" y="T3"/>
                  </a:cxn>
                  <a:cxn ang="0">
                    <a:pos x="T4" y="T5"/>
                  </a:cxn>
                  <a:cxn ang="0">
                    <a:pos x="T6" y="T7"/>
                  </a:cxn>
                  <a:cxn ang="0">
                    <a:pos x="T8" y="T9"/>
                  </a:cxn>
                </a:cxnLst>
                <a:rect l="0" t="0" r="r" b="b"/>
                <a:pathLst>
                  <a:path w="15" h="130">
                    <a:moveTo>
                      <a:pt x="15" y="123"/>
                    </a:moveTo>
                    <a:lnTo>
                      <a:pt x="0" y="130"/>
                    </a:lnTo>
                    <a:lnTo>
                      <a:pt x="0" y="0"/>
                    </a:lnTo>
                    <a:lnTo>
                      <a:pt x="15" y="7"/>
                    </a:lnTo>
                    <a:lnTo>
                      <a:pt x="15" y="123"/>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6" name="Freeform 385">
                <a:extLst>
                  <a:ext uri="{FF2B5EF4-FFF2-40B4-BE49-F238E27FC236}">
                    <a16:creationId xmlns:a16="http://schemas.microsoft.com/office/drawing/2014/main" xmlns="" id="{03D7AD83-869C-4907-A032-6535614B1024}"/>
                  </a:ext>
                </a:extLst>
              </p:cNvPr>
              <p:cNvSpPr>
                <a:spLocks/>
              </p:cNvSpPr>
              <p:nvPr/>
            </p:nvSpPr>
            <p:spPr bwMode="auto">
              <a:xfrm>
                <a:off x="4825" y="3075"/>
                <a:ext cx="50" cy="156"/>
              </a:xfrm>
              <a:custGeom>
                <a:avLst/>
                <a:gdLst>
                  <a:gd name="T0" fmla="*/ 50 w 50"/>
                  <a:gd name="T1" fmla="*/ 156 h 156"/>
                  <a:gd name="T2" fmla="*/ 0 w 50"/>
                  <a:gd name="T3" fmla="*/ 128 h 156"/>
                  <a:gd name="T4" fmla="*/ 0 w 50"/>
                  <a:gd name="T5" fmla="*/ 0 h 156"/>
                  <a:gd name="T6" fmla="*/ 50 w 50"/>
                  <a:gd name="T7" fmla="*/ 28 h 156"/>
                  <a:gd name="T8" fmla="*/ 50 w 50"/>
                  <a:gd name="T9" fmla="*/ 156 h 156"/>
                </a:gdLst>
                <a:ahLst/>
                <a:cxnLst>
                  <a:cxn ang="0">
                    <a:pos x="T0" y="T1"/>
                  </a:cxn>
                  <a:cxn ang="0">
                    <a:pos x="T2" y="T3"/>
                  </a:cxn>
                  <a:cxn ang="0">
                    <a:pos x="T4" y="T5"/>
                  </a:cxn>
                  <a:cxn ang="0">
                    <a:pos x="T6" y="T7"/>
                  </a:cxn>
                  <a:cxn ang="0">
                    <a:pos x="T8" y="T9"/>
                  </a:cxn>
                </a:cxnLst>
                <a:rect l="0" t="0" r="r" b="b"/>
                <a:pathLst>
                  <a:path w="50" h="156">
                    <a:moveTo>
                      <a:pt x="50" y="156"/>
                    </a:moveTo>
                    <a:lnTo>
                      <a:pt x="0" y="128"/>
                    </a:lnTo>
                    <a:lnTo>
                      <a:pt x="0" y="0"/>
                    </a:lnTo>
                    <a:lnTo>
                      <a:pt x="50" y="28"/>
                    </a:lnTo>
                    <a:lnTo>
                      <a:pt x="50" y="15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7" name="Freeform 386">
                <a:extLst>
                  <a:ext uri="{FF2B5EF4-FFF2-40B4-BE49-F238E27FC236}">
                    <a16:creationId xmlns:a16="http://schemas.microsoft.com/office/drawing/2014/main" xmlns="" id="{06A46698-368E-4B52-9070-38E4240B59A7}"/>
                  </a:ext>
                </a:extLst>
              </p:cNvPr>
              <p:cNvSpPr>
                <a:spLocks/>
              </p:cNvSpPr>
              <p:nvPr/>
            </p:nvSpPr>
            <p:spPr bwMode="auto">
              <a:xfrm>
                <a:off x="4825" y="3075"/>
                <a:ext cx="15" cy="128"/>
              </a:xfrm>
              <a:custGeom>
                <a:avLst/>
                <a:gdLst>
                  <a:gd name="T0" fmla="*/ 15 w 15"/>
                  <a:gd name="T1" fmla="*/ 121 h 128"/>
                  <a:gd name="T2" fmla="*/ 0 w 15"/>
                  <a:gd name="T3" fmla="*/ 128 h 128"/>
                  <a:gd name="T4" fmla="*/ 0 w 15"/>
                  <a:gd name="T5" fmla="*/ 0 h 128"/>
                  <a:gd name="T6" fmla="*/ 15 w 15"/>
                  <a:gd name="T7" fmla="*/ 7 h 128"/>
                  <a:gd name="T8" fmla="*/ 15 w 15"/>
                  <a:gd name="T9" fmla="*/ 121 h 128"/>
                </a:gdLst>
                <a:ahLst/>
                <a:cxnLst>
                  <a:cxn ang="0">
                    <a:pos x="T0" y="T1"/>
                  </a:cxn>
                  <a:cxn ang="0">
                    <a:pos x="T2" y="T3"/>
                  </a:cxn>
                  <a:cxn ang="0">
                    <a:pos x="T4" y="T5"/>
                  </a:cxn>
                  <a:cxn ang="0">
                    <a:pos x="T6" y="T7"/>
                  </a:cxn>
                  <a:cxn ang="0">
                    <a:pos x="T8" y="T9"/>
                  </a:cxn>
                </a:cxnLst>
                <a:rect l="0" t="0" r="r" b="b"/>
                <a:pathLst>
                  <a:path w="15" h="128">
                    <a:moveTo>
                      <a:pt x="15" y="121"/>
                    </a:moveTo>
                    <a:lnTo>
                      <a:pt x="0" y="128"/>
                    </a:lnTo>
                    <a:lnTo>
                      <a:pt x="0" y="0"/>
                    </a:lnTo>
                    <a:lnTo>
                      <a:pt x="15" y="7"/>
                    </a:lnTo>
                    <a:lnTo>
                      <a:pt x="15"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8" name="Freeform 387">
                <a:extLst>
                  <a:ext uri="{FF2B5EF4-FFF2-40B4-BE49-F238E27FC236}">
                    <a16:creationId xmlns:a16="http://schemas.microsoft.com/office/drawing/2014/main" xmlns="" id="{4981AE02-A4E2-4E20-901D-8C0A24D8A0BF}"/>
                  </a:ext>
                </a:extLst>
              </p:cNvPr>
              <p:cNvSpPr>
                <a:spLocks/>
              </p:cNvSpPr>
              <p:nvPr/>
            </p:nvSpPr>
            <p:spPr bwMode="auto">
              <a:xfrm>
                <a:off x="4825" y="3267"/>
                <a:ext cx="50" cy="159"/>
              </a:xfrm>
              <a:custGeom>
                <a:avLst/>
                <a:gdLst>
                  <a:gd name="T0" fmla="*/ 50 w 50"/>
                  <a:gd name="T1" fmla="*/ 159 h 159"/>
                  <a:gd name="T2" fmla="*/ 0 w 50"/>
                  <a:gd name="T3" fmla="*/ 131 h 159"/>
                  <a:gd name="T4" fmla="*/ 0 w 50"/>
                  <a:gd name="T5" fmla="*/ 0 h 159"/>
                  <a:gd name="T6" fmla="*/ 50 w 50"/>
                  <a:gd name="T7" fmla="*/ 29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9"/>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9" name="Freeform 388">
                <a:extLst>
                  <a:ext uri="{FF2B5EF4-FFF2-40B4-BE49-F238E27FC236}">
                    <a16:creationId xmlns:a16="http://schemas.microsoft.com/office/drawing/2014/main" xmlns="" id="{F516E30A-4069-4E25-AA66-6FB25954BA3F}"/>
                  </a:ext>
                </a:extLst>
              </p:cNvPr>
              <p:cNvSpPr>
                <a:spLocks/>
              </p:cNvSpPr>
              <p:nvPr/>
            </p:nvSpPr>
            <p:spPr bwMode="auto">
              <a:xfrm>
                <a:off x="4825" y="3267"/>
                <a:ext cx="15" cy="131"/>
              </a:xfrm>
              <a:custGeom>
                <a:avLst/>
                <a:gdLst>
                  <a:gd name="T0" fmla="*/ 15 w 15"/>
                  <a:gd name="T1" fmla="*/ 121 h 131"/>
                  <a:gd name="T2" fmla="*/ 0 w 15"/>
                  <a:gd name="T3" fmla="*/ 131 h 131"/>
                  <a:gd name="T4" fmla="*/ 0 w 15"/>
                  <a:gd name="T5" fmla="*/ 0 h 131"/>
                  <a:gd name="T6" fmla="*/ 15 w 15"/>
                  <a:gd name="T7" fmla="*/ 7 h 131"/>
                  <a:gd name="T8" fmla="*/ 15 w 15"/>
                  <a:gd name="T9" fmla="*/ 121 h 131"/>
                </a:gdLst>
                <a:ahLst/>
                <a:cxnLst>
                  <a:cxn ang="0">
                    <a:pos x="T0" y="T1"/>
                  </a:cxn>
                  <a:cxn ang="0">
                    <a:pos x="T2" y="T3"/>
                  </a:cxn>
                  <a:cxn ang="0">
                    <a:pos x="T4" y="T5"/>
                  </a:cxn>
                  <a:cxn ang="0">
                    <a:pos x="T6" y="T7"/>
                  </a:cxn>
                  <a:cxn ang="0">
                    <a:pos x="T8" y="T9"/>
                  </a:cxn>
                </a:cxnLst>
                <a:rect l="0" t="0" r="r" b="b"/>
                <a:pathLst>
                  <a:path w="15" h="131">
                    <a:moveTo>
                      <a:pt x="15" y="121"/>
                    </a:moveTo>
                    <a:lnTo>
                      <a:pt x="0" y="131"/>
                    </a:lnTo>
                    <a:lnTo>
                      <a:pt x="0" y="0"/>
                    </a:lnTo>
                    <a:lnTo>
                      <a:pt x="15" y="7"/>
                    </a:lnTo>
                    <a:lnTo>
                      <a:pt x="15"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0" name="Rectangle 389">
                <a:extLst>
                  <a:ext uri="{FF2B5EF4-FFF2-40B4-BE49-F238E27FC236}">
                    <a16:creationId xmlns:a16="http://schemas.microsoft.com/office/drawing/2014/main" xmlns="" id="{4BD58793-857C-4184-A303-410F7D29CAD2}"/>
                  </a:ext>
                </a:extLst>
              </p:cNvPr>
              <p:cNvSpPr>
                <a:spLocks noChangeArrowheads="1"/>
              </p:cNvSpPr>
              <p:nvPr/>
            </p:nvSpPr>
            <p:spPr bwMode="auto">
              <a:xfrm>
                <a:off x="5003" y="3578"/>
                <a:ext cx="8" cy="5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1" name="Oval 390">
                <a:extLst>
                  <a:ext uri="{FF2B5EF4-FFF2-40B4-BE49-F238E27FC236}">
                    <a16:creationId xmlns:a16="http://schemas.microsoft.com/office/drawing/2014/main" xmlns="" id="{932558E7-2CD2-4B20-A805-9C24A460836C}"/>
                  </a:ext>
                </a:extLst>
              </p:cNvPr>
              <p:cNvSpPr>
                <a:spLocks noChangeArrowheads="1"/>
              </p:cNvSpPr>
              <p:nvPr/>
            </p:nvSpPr>
            <p:spPr bwMode="auto">
              <a:xfrm>
                <a:off x="4968" y="3509"/>
                <a:ext cx="78" cy="79"/>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2" name="Rectangle 391">
                <a:extLst>
                  <a:ext uri="{FF2B5EF4-FFF2-40B4-BE49-F238E27FC236}">
                    <a16:creationId xmlns:a16="http://schemas.microsoft.com/office/drawing/2014/main" xmlns="" id="{982D6519-D81F-471D-A024-D9E869D59366}"/>
                  </a:ext>
                </a:extLst>
              </p:cNvPr>
              <p:cNvSpPr>
                <a:spLocks noChangeArrowheads="1"/>
              </p:cNvSpPr>
              <p:nvPr/>
            </p:nvSpPr>
            <p:spPr bwMode="auto">
              <a:xfrm>
                <a:off x="5087" y="3528"/>
                <a:ext cx="7" cy="48"/>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3" name="Oval 392">
                <a:extLst>
                  <a:ext uri="{FF2B5EF4-FFF2-40B4-BE49-F238E27FC236}">
                    <a16:creationId xmlns:a16="http://schemas.microsoft.com/office/drawing/2014/main" xmlns="" id="{BDDC09DB-CAF2-4168-AD04-12F3234C40B9}"/>
                  </a:ext>
                </a:extLst>
              </p:cNvPr>
              <p:cNvSpPr>
                <a:spLocks noChangeArrowheads="1"/>
              </p:cNvSpPr>
              <p:nvPr/>
            </p:nvSpPr>
            <p:spPr bwMode="auto">
              <a:xfrm>
                <a:off x="5051" y="3457"/>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4" name="Freeform 393">
                <a:extLst>
                  <a:ext uri="{FF2B5EF4-FFF2-40B4-BE49-F238E27FC236}">
                    <a16:creationId xmlns:a16="http://schemas.microsoft.com/office/drawing/2014/main" xmlns="" id="{632A07C8-A505-4E42-8C53-26C0A183E39C}"/>
                  </a:ext>
                </a:extLst>
              </p:cNvPr>
              <p:cNvSpPr>
                <a:spLocks/>
              </p:cNvSpPr>
              <p:nvPr/>
            </p:nvSpPr>
            <p:spPr bwMode="auto">
              <a:xfrm>
                <a:off x="5830" y="2072"/>
                <a:ext cx="641" cy="361"/>
              </a:xfrm>
              <a:custGeom>
                <a:avLst/>
                <a:gdLst>
                  <a:gd name="T0" fmla="*/ 0 w 641"/>
                  <a:gd name="T1" fmla="*/ 107 h 361"/>
                  <a:gd name="T2" fmla="*/ 197 w 641"/>
                  <a:gd name="T3" fmla="*/ 0 h 361"/>
                  <a:gd name="T4" fmla="*/ 641 w 641"/>
                  <a:gd name="T5" fmla="*/ 250 h 361"/>
                  <a:gd name="T6" fmla="*/ 449 w 641"/>
                  <a:gd name="T7" fmla="*/ 361 h 361"/>
                  <a:gd name="T8" fmla="*/ 12 w 641"/>
                  <a:gd name="T9" fmla="*/ 114 h 361"/>
                  <a:gd name="T10" fmla="*/ 0 w 641"/>
                  <a:gd name="T11" fmla="*/ 107 h 361"/>
                </a:gdLst>
                <a:ahLst/>
                <a:cxnLst>
                  <a:cxn ang="0">
                    <a:pos x="T0" y="T1"/>
                  </a:cxn>
                  <a:cxn ang="0">
                    <a:pos x="T2" y="T3"/>
                  </a:cxn>
                  <a:cxn ang="0">
                    <a:pos x="T4" y="T5"/>
                  </a:cxn>
                  <a:cxn ang="0">
                    <a:pos x="T6" y="T7"/>
                  </a:cxn>
                  <a:cxn ang="0">
                    <a:pos x="T8" y="T9"/>
                  </a:cxn>
                  <a:cxn ang="0">
                    <a:pos x="T10" y="T11"/>
                  </a:cxn>
                </a:cxnLst>
                <a:rect l="0" t="0" r="r" b="b"/>
                <a:pathLst>
                  <a:path w="641" h="361">
                    <a:moveTo>
                      <a:pt x="0" y="107"/>
                    </a:moveTo>
                    <a:lnTo>
                      <a:pt x="197" y="0"/>
                    </a:lnTo>
                    <a:lnTo>
                      <a:pt x="641" y="250"/>
                    </a:lnTo>
                    <a:lnTo>
                      <a:pt x="449" y="361"/>
                    </a:lnTo>
                    <a:lnTo>
                      <a:pt x="12" y="114"/>
                    </a:lnTo>
                    <a:lnTo>
                      <a:pt x="0" y="10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5" name="Freeform 394">
                <a:extLst>
                  <a:ext uri="{FF2B5EF4-FFF2-40B4-BE49-F238E27FC236}">
                    <a16:creationId xmlns:a16="http://schemas.microsoft.com/office/drawing/2014/main" xmlns="" id="{DE57DC7A-D4BE-438F-B1E1-2316BB06D395}"/>
                  </a:ext>
                </a:extLst>
              </p:cNvPr>
              <p:cNvSpPr>
                <a:spLocks/>
              </p:cNvSpPr>
              <p:nvPr/>
            </p:nvSpPr>
            <p:spPr bwMode="auto">
              <a:xfrm>
                <a:off x="5958" y="2291"/>
                <a:ext cx="850" cy="496"/>
              </a:xfrm>
              <a:custGeom>
                <a:avLst/>
                <a:gdLst>
                  <a:gd name="T0" fmla="*/ 0 w 850"/>
                  <a:gd name="T1" fmla="*/ 275 h 496"/>
                  <a:gd name="T2" fmla="*/ 461 w 850"/>
                  <a:gd name="T3" fmla="*/ 0 h 496"/>
                  <a:gd name="T4" fmla="*/ 850 w 850"/>
                  <a:gd name="T5" fmla="*/ 218 h 496"/>
                  <a:gd name="T6" fmla="*/ 392 w 850"/>
                  <a:gd name="T7" fmla="*/ 496 h 496"/>
                  <a:gd name="T8" fmla="*/ 0 w 850"/>
                  <a:gd name="T9" fmla="*/ 275 h 496"/>
                </a:gdLst>
                <a:ahLst/>
                <a:cxnLst>
                  <a:cxn ang="0">
                    <a:pos x="T0" y="T1"/>
                  </a:cxn>
                  <a:cxn ang="0">
                    <a:pos x="T2" y="T3"/>
                  </a:cxn>
                  <a:cxn ang="0">
                    <a:pos x="T4" y="T5"/>
                  </a:cxn>
                  <a:cxn ang="0">
                    <a:pos x="T6" y="T7"/>
                  </a:cxn>
                  <a:cxn ang="0">
                    <a:pos x="T8" y="T9"/>
                  </a:cxn>
                </a:cxnLst>
                <a:rect l="0" t="0" r="r" b="b"/>
                <a:pathLst>
                  <a:path w="850" h="496">
                    <a:moveTo>
                      <a:pt x="0" y="275"/>
                    </a:moveTo>
                    <a:lnTo>
                      <a:pt x="461" y="0"/>
                    </a:lnTo>
                    <a:lnTo>
                      <a:pt x="850" y="218"/>
                    </a:lnTo>
                    <a:lnTo>
                      <a:pt x="392" y="496"/>
                    </a:lnTo>
                    <a:lnTo>
                      <a:pt x="0" y="275"/>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6" name="Rectangle 395">
                <a:extLst>
                  <a:ext uri="{FF2B5EF4-FFF2-40B4-BE49-F238E27FC236}">
                    <a16:creationId xmlns:a16="http://schemas.microsoft.com/office/drawing/2014/main" xmlns="" id="{DF040762-45E0-4FCA-AA4A-1DC9227D86E5}"/>
                  </a:ext>
                </a:extLst>
              </p:cNvPr>
              <p:cNvSpPr>
                <a:spLocks noChangeArrowheads="1"/>
              </p:cNvSpPr>
              <p:nvPr/>
            </p:nvSpPr>
            <p:spPr bwMode="auto">
              <a:xfrm>
                <a:off x="6644" y="2438"/>
                <a:ext cx="8" cy="47"/>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7" name="Oval 396">
                <a:extLst>
                  <a:ext uri="{FF2B5EF4-FFF2-40B4-BE49-F238E27FC236}">
                    <a16:creationId xmlns:a16="http://schemas.microsoft.com/office/drawing/2014/main" xmlns="" id="{E2DBCE4B-0C30-4E39-A32E-2EECD0011F9D}"/>
                  </a:ext>
                </a:extLst>
              </p:cNvPr>
              <p:cNvSpPr>
                <a:spLocks noChangeArrowheads="1"/>
              </p:cNvSpPr>
              <p:nvPr/>
            </p:nvSpPr>
            <p:spPr bwMode="auto">
              <a:xfrm>
                <a:off x="6609" y="2367"/>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8" name="Rectangle 397">
                <a:extLst>
                  <a:ext uri="{FF2B5EF4-FFF2-40B4-BE49-F238E27FC236}">
                    <a16:creationId xmlns:a16="http://schemas.microsoft.com/office/drawing/2014/main" xmlns="" id="{7459F394-634D-4DFD-95F8-788D6B6F0C7D}"/>
                  </a:ext>
                </a:extLst>
              </p:cNvPr>
              <p:cNvSpPr>
                <a:spLocks noChangeArrowheads="1"/>
              </p:cNvSpPr>
              <p:nvPr/>
            </p:nvSpPr>
            <p:spPr bwMode="auto">
              <a:xfrm>
                <a:off x="6559" y="2405"/>
                <a:ext cx="7" cy="5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9" name="Oval 398">
                <a:extLst>
                  <a:ext uri="{FF2B5EF4-FFF2-40B4-BE49-F238E27FC236}">
                    <a16:creationId xmlns:a16="http://schemas.microsoft.com/office/drawing/2014/main" xmlns="" id="{8A5C8C7C-0B19-405F-8F21-3BCF9BF221AE}"/>
                  </a:ext>
                </a:extLst>
              </p:cNvPr>
              <p:cNvSpPr>
                <a:spLocks noChangeArrowheads="1"/>
              </p:cNvSpPr>
              <p:nvPr/>
            </p:nvSpPr>
            <p:spPr bwMode="auto">
              <a:xfrm>
                <a:off x="6523" y="2336"/>
                <a:ext cx="79"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0" name="Rectangle 399">
                <a:extLst>
                  <a:ext uri="{FF2B5EF4-FFF2-40B4-BE49-F238E27FC236}">
                    <a16:creationId xmlns:a16="http://schemas.microsoft.com/office/drawing/2014/main" xmlns="" id="{63882D9A-C904-410F-BBDE-F18CD0940AC2}"/>
                  </a:ext>
                </a:extLst>
              </p:cNvPr>
              <p:cNvSpPr>
                <a:spLocks noChangeArrowheads="1"/>
              </p:cNvSpPr>
              <p:nvPr/>
            </p:nvSpPr>
            <p:spPr bwMode="auto">
              <a:xfrm>
                <a:off x="6084" y="2160"/>
                <a:ext cx="7" cy="5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1" name="Oval 400">
                <a:extLst>
                  <a:ext uri="{FF2B5EF4-FFF2-40B4-BE49-F238E27FC236}">
                    <a16:creationId xmlns:a16="http://schemas.microsoft.com/office/drawing/2014/main" xmlns="" id="{FE7C9204-B803-4DD6-B1B1-45DDA679BC57}"/>
                  </a:ext>
                </a:extLst>
              </p:cNvPr>
              <p:cNvSpPr>
                <a:spLocks noChangeArrowheads="1"/>
              </p:cNvSpPr>
              <p:nvPr/>
            </p:nvSpPr>
            <p:spPr bwMode="auto">
              <a:xfrm>
                <a:off x="6048" y="2089"/>
                <a:ext cx="79"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2" name="Rectangle 401">
                <a:extLst>
                  <a:ext uri="{FF2B5EF4-FFF2-40B4-BE49-F238E27FC236}">
                    <a16:creationId xmlns:a16="http://schemas.microsoft.com/office/drawing/2014/main" xmlns="" id="{192F28EB-0275-4B43-A264-B34F30BB13B5}"/>
                  </a:ext>
                </a:extLst>
              </p:cNvPr>
              <p:cNvSpPr>
                <a:spLocks noChangeArrowheads="1"/>
              </p:cNvSpPr>
              <p:nvPr/>
            </p:nvSpPr>
            <p:spPr bwMode="auto">
              <a:xfrm>
                <a:off x="5996" y="2129"/>
                <a:ext cx="10" cy="48"/>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3" name="Oval 402">
                <a:extLst>
                  <a:ext uri="{FF2B5EF4-FFF2-40B4-BE49-F238E27FC236}">
                    <a16:creationId xmlns:a16="http://schemas.microsoft.com/office/drawing/2014/main" xmlns="" id="{E9A8B457-F0D3-4059-885F-08E6DDC07770}"/>
                  </a:ext>
                </a:extLst>
              </p:cNvPr>
              <p:cNvSpPr>
                <a:spLocks noChangeArrowheads="1"/>
              </p:cNvSpPr>
              <p:nvPr/>
            </p:nvSpPr>
            <p:spPr bwMode="auto">
              <a:xfrm>
                <a:off x="5961" y="2058"/>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4" name="Freeform 403">
                <a:extLst>
                  <a:ext uri="{FF2B5EF4-FFF2-40B4-BE49-F238E27FC236}">
                    <a16:creationId xmlns:a16="http://schemas.microsoft.com/office/drawing/2014/main" xmlns="" id="{B4A352EA-711C-4A11-A680-09C2FAED7D85}"/>
                  </a:ext>
                </a:extLst>
              </p:cNvPr>
              <p:cNvSpPr>
                <a:spLocks/>
              </p:cNvSpPr>
              <p:nvPr/>
            </p:nvSpPr>
            <p:spPr bwMode="auto">
              <a:xfrm>
                <a:off x="6044" y="2291"/>
                <a:ext cx="572" cy="342"/>
              </a:xfrm>
              <a:custGeom>
                <a:avLst/>
                <a:gdLst>
                  <a:gd name="T0" fmla="*/ 0 w 572"/>
                  <a:gd name="T1" fmla="*/ 164 h 342"/>
                  <a:gd name="T2" fmla="*/ 263 w 572"/>
                  <a:gd name="T3" fmla="*/ 0 h 342"/>
                  <a:gd name="T4" fmla="*/ 572 w 572"/>
                  <a:gd name="T5" fmla="*/ 185 h 342"/>
                  <a:gd name="T6" fmla="*/ 306 w 572"/>
                  <a:gd name="T7" fmla="*/ 342 h 342"/>
                  <a:gd name="T8" fmla="*/ 0 w 572"/>
                  <a:gd name="T9" fmla="*/ 164 h 342"/>
                </a:gdLst>
                <a:ahLst/>
                <a:cxnLst>
                  <a:cxn ang="0">
                    <a:pos x="T0" y="T1"/>
                  </a:cxn>
                  <a:cxn ang="0">
                    <a:pos x="T2" y="T3"/>
                  </a:cxn>
                  <a:cxn ang="0">
                    <a:pos x="T4" y="T5"/>
                  </a:cxn>
                  <a:cxn ang="0">
                    <a:pos x="T6" y="T7"/>
                  </a:cxn>
                  <a:cxn ang="0">
                    <a:pos x="T8" y="T9"/>
                  </a:cxn>
                </a:cxnLst>
                <a:rect l="0" t="0" r="r" b="b"/>
                <a:pathLst>
                  <a:path w="572" h="342">
                    <a:moveTo>
                      <a:pt x="0" y="164"/>
                    </a:moveTo>
                    <a:lnTo>
                      <a:pt x="263" y="0"/>
                    </a:lnTo>
                    <a:lnTo>
                      <a:pt x="572" y="185"/>
                    </a:lnTo>
                    <a:lnTo>
                      <a:pt x="306" y="342"/>
                    </a:lnTo>
                    <a:lnTo>
                      <a:pt x="0" y="164"/>
                    </a:lnTo>
                    <a:close/>
                  </a:path>
                </a:pathLst>
              </a:custGeom>
              <a:solidFill>
                <a:srgbClr val="D3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5" name="Freeform 404">
                <a:extLst>
                  <a:ext uri="{FF2B5EF4-FFF2-40B4-BE49-F238E27FC236}">
                    <a16:creationId xmlns:a16="http://schemas.microsoft.com/office/drawing/2014/main" xmlns="" id="{1D545A92-3712-48A0-BA12-3E4EBF15DDBF}"/>
                  </a:ext>
                </a:extLst>
              </p:cNvPr>
              <p:cNvSpPr>
                <a:spLocks/>
              </p:cNvSpPr>
              <p:nvPr/>
            </p:nvSpPr>
            <p:spPr bwMode="auto">
              <a:xfrm>
                <a:off x="6079" y="1509"/>
                <a:ext cx="271" cy="1098"/>
              </a:xfrm>
              <a:custGeom>
                <a:avLst/>
                <a:gdLst>
                  <a:gd name="T0" fmla="*/ 0 w 271"/>
                  <a:gd name="T1" fmla="*/ 943 h 1098"/>
                  <a:gd name="T2" fmla="*/ 271 w 271"/>
                  <a:gd name="T3" fmla="*/ 1098 h 1098"/>
                  <a:gd name="T4" fmla="*/ 269 w 271"/>
                  <a:gd name="T5" fmla="*/ 157 h 1098"/>
                  <a:gd name="T6" fmla="*/ 0 w 271"/>
                  <a:gd name="T7" fmla="*/ 0 h 1098"/>
                  <a:gd name="T8" fmla="*/ 0 w 271"/>
                  <a:gd name="T9" fmla="*/ 943 h 1098"/>
                </a:gdLst>
                <a:ahLst/>
                <a:cxnLst>
                  <a:cxn ang="0">
                    <a:pos x="T0" y="T1"/>
                  </a:cxn>
                  <a:cxn ang="0">
                    <a:pos x="T2" y="T3"/>
                  </a:cxn>
                  <a:cxn ang="0">
                    <a:pos x="T4" y="T5"/>
                  </a:cxn>
                  <a:cxn ang="0">
                    <a:pos x="T6" y="T7"/>
                  </a:cxn>
                  <a:cxn ang="0">
                    <a:pos x="T8" y="T9"/>
                  </a:cxn>
                </a:cxnLst>
                <a:rect l="0" t="0" r="r" b="b"/>
                <a:pathLst>
                  <a:path w="271" h="1098">
                    <a:moveTo>
                      <a:pt x="0" y="943"/>
                    </a:moveTo>
                    <a:lnTo>
                      <a:pt x="271" y="1098"/>
                    </a:lnTo>
                    <a:lnTo>
                      <a:pt x="269" y="157"/>
                    </a:lnTo>
                    <a:lnTo>
                      <a:pt x="0" y="0"/>
                    </a:lnTo>
                    <a:lnTo>
                      <a:pt x="0" y="943"/>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6" name="Freeform 405">
                <a:extLst>
                  <a:ext uri="{FF2B5EF4-FFF2-40B4-BE49-F238E27FC236}">
                    <a16:creationId xmlns:a16="http://schemas.microsoft.com/office/drawing/2014/main" xmlns="" id="{82FD189A-290C-4721-AE14-0791F8B3D24E}"/>
                  </a:ext>
                </a:extLst>
              </p:cNvPr>
              <p:cNvSpPr>
                <a:spLocks/>
              </p:cNvSpPr>
              <p:nvPr/>
            </p:nvSpPr>
            <p:spPr bwMode="auto">
              <a:xfrm>
                <a:off x="6348" y="1533"/>
                <a:ext cx="230" cy="1074"/>
              </a:xfrm>
              <a:custGeom>
                <a:avLst/>
                <a:gdLst>
                  <a:gd name="T0" fmla="*/ 0 w 230"/>
                  <a:gd name="T1" fmla="*/ 133 h 1074"/>
                  <a:gd name="T2" fmla="*/ 230 w 230"/>
                  <a:gd name="T3" fmla="*/ 0 h 1074"/>
                  <a:gd name="T4" fmla="*/ 230 w 230"/>
                  <a:gd name="T5" fmla="*/ 941 h 1074"/>
                  <a:gd name="T6" fmla="*/ 2 w 230"/>
                  <a:gd name="T7" fmla="*/ 1074 h 1074"/>
                  <a:gd name="T8" fmla="*/ 0 w 230"/>
                  <a:gd name="T9" fmla="*/ 133 h 1074"/>
                </a:gdLst>
                <a:ahLst/>
                <a:cxnLst>
                  <a:cxn ang="0">
                    <a:pos x="T0" y="T1"/>
                  </a:cxn>
                  <a:cxn ang="0">
                    <a:pos x="T2" y="T3"/>
                  </a:cxn>
                  <a:cxn ang="0">
                    <a:pos x="T4" y="T5"/>
                  </a:cxn>
                  <a:cxn ang="0">
                    <a:pos x="T6" y="T7"/>
                  </a:cxn>
                  <a:cxn ang="0">
                    <a:pos x="T8" y="T9"/>
                  </a:cxn>
                </a:cxnLst>
                <a:rect l="0" t="0" r="r" b="b"/>
                <a:pathLst>
                  <a:path w="230" h="1074">
                    <a:moveTo>
                      <a:pt x="0" y="133"/>
                    </a:moveTo>
                    <a:lnTo>
                      <a:pt x="230" y="0"/>
                    </a:lnTo>
                    <a:lnTo>
                      <a:pt x="230" y="941"/>
                    </a:lnTo>
                    <a:lnTo>
                      <a:pt x="2" y="1074"/>
                    </a:lnTo>
                    <a:lnTo>
                      <a:pt x="0" y="133"/>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grpSp>
        <p:sp>
          <p:nvSpPr>
            <p:cNvPr id="203" name="Freeform 407">
              <a:extLst>
                <a:ext uri="{FF2B5EF4-FFF2-40B4-BE49-F238E27FC236}">
                  <a16:creationId xmlns:a16="http://schemas.microsoft.com/office/drawing/2014/main" xmlns="" id="{183DD114-802F-43AC-8D2E-DAAACDAF4610}"/>
                </a:ext>
              </a:extLst>
            </p:cNvPr>
            <p:cNvSpPr>
              <a:spLocks/>
            </p:cNvSpPr>
            <p:nvPr/>
          </p:nvSpPr>
          <p:spPr bwMode="auto">
            <a:xfrm>
              <a:off x="9594851" y="3897313"/>
              <a:ext cx="485775" cy="463550"/>
            </a:xfrm>
            <a:custGeom>
              <a:avLst/>
              <a:gdLst>
                <a:gd name="T0" fmla="*/ 0 w 306"/>
                <a:gd name="T1" fmla="*/ 118 h 292"/>
                <a:gd name="T2" fmla="*/ 306 w 306"/>
                <a:gd name="T3" fmla="*/ 292 h 292"/>
                <a:gd name="T4" fmla="*/ 306 w 306"/>
                <a:gd name="T5" fmla="*/ 178 h 292"/>
                <a:gd name="T6" fmla="*/ 0 w 306"/>
                <a:gd name="T7" fmla="*/ 0 h 292"/>
                <a:gd name="T8" fmla="*/ 0 w 306"/>
                <a:gd name="T9" fmla="*/ 118 h 292"/>
              </a:gdLst>
              <a:ahLst/>
              <a:cxnLst>
                <a:cxn ang="0">
                  <a:pos x="T0" y="T1"/>
                </a:cxn>
                <a:cxn ang="0">
                  <a:pos x="T2" y="T3"/>
                </a:cxn>
                <a:cxn ang="0">
                  <a:pos x="T4" y="T5"/>
                </a:cxn>
                <a:cxn ang="0">
                  <a:pos x="T6" y="T7"/>
                </a:cxn>
                <a:cxn ang="0">
                  <a:pos x="T8" y="T9"/>
                </a:cxn>
              </a:cxnLst>
              <a:rect l="0" t="0" r="r" b="b"/>
              <a:pathLst>
                <a:path w="306" h="292">
                  <a:moveTo>
                    <a:pt x="0" y="118"/>
                  </a:moveTo>
                  <a:lnTo>
                    <a:pt x="306" y="292"/>
                  </a:lnTo>
                  <a:lnTo>
                    <a:pt x="306" y="178"/>
                  </a:lnTo>
                  <a:lnTo>
                    <a:pt x="0" y="0"/>
                  </a:lnTo>
                  <a:lnTo>
                    <a:pt x="0" y="118"/>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4" name="Freeform 408">
              <a:extLst>
                <a:ext uri="{FF2B5EF4-FFF2-40B4-BE49-F238E27FC236}">
                  <a16:creationId xmlns:a16="http://schemas.microsoft.com/office/drawing/2014/main" xmlns="" id="{4F899E1A-130D-42DB-B32D-5A8B1F251E4E}"/>
                </a:ext>
              </a:extLst>
            </p:cNvPr>
            <p:cNvSpPr>
              <a:spLocks/>
            </p:cNvSpPr>
            <p:nvPr/>
          </p:nvSpPr>
          <p:spPr bwMode="auto">
            <a:xfrm>
              <a:off x="10080626" y="3930651"/>
              <a:ext cx="422275" cy="430213"/>
            </a:xfrm>
            <a:custGeom>
              <a:avLst/>
              <a:gdLst>
                <a:gd name="T0" fmla="*/ 0 w 266"/>
                <a:gd name="T1" fmla="*/ 157 h 271"/>
                <a:gd name="T2" fmla="*/ 266 w 266"/>
                <a:gd name="T3" fmla="*/ 0 h 271"/>
                <a:gd name="T4" fmla="*/ 266 w 266"/>
                <a:gd name="T5" fmla="*/ 116 h 271"/>
                <a:gd name="T6" fmla="*/ 0 w 266"/>
                <a:gd name="T7" fmla="*/ 271 h 271"/>
                <a:gd name="T8" fmla="*/ 0 w 266"/>
                <a:gd name="T9" fmla="*/ 157 h 271"/>
              </a:gdLst>
              <a:ahLst/>
              <a:cxnLst>
                <a:cxn ang="0">
                  <a:pos x="T0" y="T1"/>
                </a:cxn>
                <a:cxn ang="0">
                  <a:pos x="T2" y="T3"/>
                </a:cxn>
                <a:cxn ang="0">
                  <a:pos x="T4" y="T5"/>
                </a:cxn>
                <a:cxn ang="0">
                  <a:pos x="T6" y="T7"/>
                </a:cxn>
                <a:cxn ang="0">
                  <a:pos x="T8" y="T9"/>
                </a:cxn>
              </a:cxnLst>
              <a:rect l="0" t="0" r="r" b="b"/>
              <a:pathLst>
                <a:path w="266" h="271">
                  <a:moveTo>
                    <a:pt x="0" y="157"/>
                  </a:moveTo>
                  <a:lnTo>
                    <a:pt x="266" y="0"/>
                  </a:lnTo>
                  <a:lnTo>
                    <a:pt x="266" y="116"/>
                  </a:lnTo>
                  <a:lnTo>
                    <a:pt x="0" y="271"/>
                  </a:lnTo>
                  <a:lnTo>
                    <a:pt x="0" y="157"/>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5" name="Freeform 409">
              <a:extLst>
                <a:ext uri="{FF2B5EF4-FFF2-40B4-BE49-F238E27FC236}">
                  <a16:creationId xmlns:a16="http://schemas.microsoft.com/office/drawing/2014/main" xmlns="" id="{04CA0EB3-8EB1-4533-A112-62E15B41F836}"/>
                </a:ext>
              </a:extLst>
            </p:cNvPr>
            <p:cNvSpPr>
              <a:spLocks/>
            </p:cNvSpPr>
            <p:nvPr/>
          </p:nvSpPr>
          <p:spPr bwMode="auto">
            <a:xfrm>
              <a:off x="9650413" y="2181226"/>
              <a:ext cx="792163" cy="463550"/>
            </a:xfrm>
            <a:custGeom>
              <a:avLst/>
              <a:gdLst>
                <a:gd name="T0" fmla="*/ 0 w 499"/>
                <a:gd name="T1" fmla="*/ 135 h 292"/>
                <a:gd name="T2" fmla="*/ 231 w 499"/>
                <a:gd name="T3" fmla="*/ 0 h 292"/>
                <a:gd name="T4" fmla="*/ 499 w 499"/>
                <a:gd name="T5" fmla="*/ 159 h 292"/>
                <a:gd name="T6" fmla="*/ 269 w 499"/>
                <a:gd name="T7" fmla="*/ 292 h 292"/>
                <a:gd name="T8" fmla="*/ 12 w 499"/>
                <a:gd name="T9" fmla="*/ 142 h 292"/>
                <a:gd name="T10" fmla="*/ 0 w 499"/>
                <a:gd name="T11" fmla="*/ 135 h 292"/>
              </a:gdLst>
              <a:ahLst/>
              <a:cxnLst>
                <a:cxn ang="0">
                  <a:pos x="T0" y="T1"/>
                </a:cxn>
                <a:cxn ang="0">
                  <a:pos x="T2" y="T3"/>
                </a:cxn>
                <a:cxn ang="0">
                  <a:pos x="T4" y="T5"/>
                </a:cxn>
                <a:cxn ang="0">
                  <a:pos x="T6" y="T7"/>
                </a:cxn>
                <a:cxn ang="0">
                  <a:pos x="T8" y="T9"/>
                </a:cxn>
                <a:cxn ang="0">
                  <a:pos x="T10" y="T11"/>
                </a:cxn>
              </a:cxnLst>
              <a:rect l="0" t="0" r="r" b="b"/>
              <a:pathLst>
                <a:path w="499" h="292">
                  <a:moveTo>
                    <a:pt x="0" y="135"/>
                  </a:moveTo>
                  <a:lnTo>
                    <a:pt x="231" y="0"/>
                  </a:lnTo>
                  <a:lnTo>
                    <a:pt x="499" y="159"/>
                  </a:lnTo>
                  <a:lnTo>
                    <a:pt x="269" y="292"/>
                  </a:lnTo>
                  <a:lnTo>
                    <a:pt x="12" y="142"/>
                  </a:lnTo>
                  <a:lnTo>
                    <a:pt x="0" y="135"/>
                  </a:lnTo>
                  <a:close/>
                </a:path>
              </a:pathLst>
            </a:custGeom>
            <a:solidFill>
              <a:srgbClr val="D3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6" name="Freeform 410">
              <a:extLst>
                <a:ext uri="{FF2B5EF4-FFF2-40B4-BE49-F238E27FC236}">
                  <a16:creationId xmlns:a16="http://schemas.microsoft.com/office/drawing/2014/main" xmlns="" id="{0B7519B3-736E-45F5-9DE5-9262318D8D11}"/>
                </a:ext>
              </a:extLst>
            </p:cNvPr>
            <p:cNvSpPr>
              <a:spLocks/>
            </p:cNvSpPr>
            <p:nvPr/>
          </p:nvSpPr>
          <p:spPr bwMode="auto">
            <a:xfrm>
              <a:off x="9688513" y="2474913"/>
              <a:ext cx="79375" cy="252413"/>
            </a:xfrm>
            <a:custGeom>
              <a:avLst/>
              <a:gdLst>
                <a:gd name="T0" fmla="*/ 50 w 50"/>
                <a:gd name="T1" fmla="*/ 159 h 159"/>
                <a:gd name="T2" fmla="*/ 0 w 50"/>
                <a:gd name="T3" fmla="*/ 131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7" name="Freeform 411">
              <a:extLst>
                <a:ext uri="{FF2B5EF4-FFF2-40B4-BE49-F238E27FC236}">
                  <a16:creationId xmlns:a16="http://schemas.microsoft.com/office/drawing/2014/main" xmlns="" id="{7CDE143D-9368-4116-A64C-5B442432927B}"/>
                </a:ext>
              </a:extLst>
            </p:cNvPr>
            <p:cNvSpPr>
              <a:spLocks/>
            </p:cNvSpPr>
            <p:nvPr/>
          </p:nvSpPr>
          <p:spPr bwMode="auto">
            <a:xfrm>
              <a:off x="9688513" y="2474913"/>
              <a:ext cx="22225" cy="207963"/>
            </a:xfrm>
            <a:custGeom>
              <a:avLst/>
              <a:gdLst>
                <a:gd name="T0" fmla="*/ 14 w 14"/>
                <a:gd name="T1" fmla="*/ 121 h 131"/>
                <a:gd name="T2" fmla="*/ 0 w 14"/>
                <a:gd name="T3" fmla="*/ 131 h 131"/>
                <a:gd name="T4" fmla="*/ 0 w 14"/>
                <a:gd name="T5" fmla="*/ 0 h 131"/>
                <a:gd name="T6" fmla="*/ 14 w 14"/>
                <a:gd name="T7" fmla="*/ 7 h 131"/>
                <a:gd name="T8" fmla="*/ 14 w 14"/>
                <a:gd name="T9" fmla="*/ 121 h 131"/>
              </a:gdLst>
              <a:ahLst/>
              <a:cxnLst>
                <a:cxn ang="0">
                  <a:pos x="T0" y="T1"/>
                </a:cxn>
                <a:cxn ang="0">
                  <a:pos x="T2" y="T3"/>
                </a:cxn>
                <a:cxn ang="0">
                  <a:pos x="T4" y="T5"/>
                </a:cxn>
                <a:cxn ang="0">
                  <a:pos x="T6" y="T7"/>
                </a:cxn>
                <a:cxn ang="0">
                  <a:pos x="T8" y="T9"/>
                </a:cxn>
              </a:cxnLst>
              <a:rect l="0" t="0" r="r" b="b"/>
              <a:pathLst>
                <a:path w="14" h="131">
                  <a:moveTo>
                    <a:pt x="14" y="121"/>
                  </a:moveTo>
                  <a:lnTo>
                    <a:pt x="0" y="131"/>
                  </a:lnTo>
                  <a:lnTo>
                    <a:pt x="0" y="0"/>
                  </a:lnTo>
                  <a:lnTo>
                    <a:pt x="14" y="7"/>
                  </a:lnTo>
                  <a:lnTo>
                    <a:pt x="14"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8" name="Freeform 412">
              <a:extLst>
                <a:ext uri="{FF2B5EF4-FFF2-40B4-BE49-F238E27FC236}">
                  <a16:creationId xmlns:a16="http://schemas.microsoft.com/office/drawing/2014/main" xmlns="" id="{021809D8-4D56-432D-8F0A-4C5A8C6E4680}"/>
                </a:ext>
              </a:extLst>
            </p:cNvPr>
            <p:cNvSpPr>
              <a:spLocks/>
            </p:cNvSpPr>
            <p:nvPr/>
          </p:nvSpPr>
          <p:spPr bwMode="auto">
            <a:xfrm>
              <a:off x="9688513" y="2779713"/>
              <a:ext cx="79375" cy="254000"/>
            </a:xfrm>
            <a:custGeom>
              <a:avLst/>
              <a:gdLst>
                <a:gd name="T0" fmla="*/ 50 w 50"/>
                <a:gd name="T1" fmla="*/ 160 h 160"/>
                <a:gd name="T2" fmla="*/ 0 w 50"/>
                <a:gd name="T3" fmla="*/ 131 h 160"/>
                <a:gd name="T4" fmla="*/ 0 w 50"/>
                <a:gd name="T5" fmla="*/ 0 h 160"/>
                <a:gd name="T6" fmla="*/ 50 w 50"/>
                <a:gd name="T7" fmla="*/ 29 h 160"/>
                <a:gd name="T8" fmla="*/ 50 w 50"/>
                <a:gd name="T9" fmla="*/ 160 h 160"/>
              </a:gdLst>
              <a:ahLst/>
              <a:cxnLst>
                <a:cxn ang="0">
                  <a:pos x="T0" y="T1"/>
                </a:cxn>
                <a:cxn ang="0">
                  <a:pos x="T2" y="T3"/>
                </a:cxn>
                <a:cxn ang="0">
                  <a:pos x="T4" y="T5"/>
                </a:cxn>
                <a:cxn ang="0">
                  <a:pos x="T6" y="T7"/>
                </a:cxn>
                <a:cxn ang="0">
                  <a:pos x="T8" y="T9"/>
                </a:cxn>
              </a:cxnLst>
              <a:rect l="0" t="0" r="r" b="b"/>
              <a:pathLst>
                <a:path w="50" h="160">
                  <a:moveTo>
                    <a:pt x="50" y="160"/>
                  </a:moveTo>
                  <a:lnTo>
                    <a:pt x="0" y="131"/>
                  </a:lnTo>
                  <a:lnTo>
                    <a:pt x="0" y="0"/>
                  </a:lnTo>
                  <a:lnTo>
                    <a:pt x="50" y="29"/>
                  </a:lnTo>
                  <a:lnTo>
                    <a:pt x="50"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9" name="Freeform 413">
              <a:extLst>
                <a:ext uri="{FF2B5EF4-FFF2-40B4-BE49-F238E27FC236}">
                  <a16:creationId xmlns:a16="http://schemas.microsoft.com/office/drawing/2014/main" xmlns="" id="{B6D0AF6A-220E-4CAF-BBF1-B0C63286834B}"/>
                </a:ext>
              </a:extLst>
            </p:cNvPr>
            <p:cNvSpPr>
              <a:spLocks/>
            </p:cNvSpPr>
            <p:nvPr/>
          </p:nvSpPr>
          <p:spPr bwMode="auto">
            <a:xfrm>
              <a:off x="9688513" y="2779713"/>
              <a:ext cx="22225" cy="207963"/>
            </a:xfrm>
            <a:custGeom>
              <a:avLst/>
              <a:gdLst>
                <a:gd name="T0" fmla="*/ 14 w 14"/>
                <a:gd name="T1" fmla="*/ 124 h 131"/>
                <a:gd name="T2" fmla="*/ 0 w 14"/>
                <a:gd name="T3" fmla="*/ 131 h 131"/>
                <a:gd name="T4" fmla="*/ 0 w 14"/>
                <a:gd name="T5" fmla="*/ 0 h 131"/>
                <a:gd name="T6" fmla="*/ 14 w 14"/>
                <a:gd name="T7" fmla="*/ 8 h 131"/>
                <a:gd name="T8" fmla="*/ 14 w 14"/>
                <a:gd name="T9" fmla="*/ 124 h 131"/>
              </a:gdLst>
              <a:ahLst/>
              <a:cxnLst>
                <a:cxn ang="0">
                  <a:pos x="T0" y="T1"/>
                </a:cxn>
                <a:cxn ang="0">
                  <a:pos x="T2" y="T3"/>
                </a:cxn>
                <a:cxn ang="0">
                  <a:pos x="T4" y="T5"/>
                </a:cxn>
                <a:cxn ang="0">
                  <a:pos x="T6" y="T7"/>
                </a:cxn>
                <a:cxn ang="0">
                  <a:pos x="T8" y="T9"/>
                </a:cxn>
              </a:cxnLst>
              <a:rect l="0" t="0" r="r" b="b"/>
              <a:pathLst>
                <a:path w="14" h="131">
                  <a:moveTo>
                    <a:pt x="14" y="124"/>
                  </a:moveTo>
                  <a:lnTo>
                    <a:pt x="0" y="131"/>
                  </a:lnTo>
                  <a:lnTo>
                    <a:pt x="0" y="0"/>
                  </a:lnTo>
                  <a:lnTo>
                    <a:pt x="14" y="8"/>
                  </a:lnTo>
                  <a:lnTo>
                    <a:pt x="14" y="12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0" name="Freeform 414">
              <a:extLst>
                <a:ext uri="{FF2B5EF4-FFF2-40B4-BE49-F238E27FC236}">
                  <a16:creationId xmlns:a16="http://schemas.microsoft.com/office/drawing/2014/main" xmlns="" id="{21EBDA35-F41F-4AA4-97D6-D41D3C29AA99}"/>
                </a:ext>
              </a:extLst>
            </p:cNvPr>
            <p:cNvSpPr>
              <a:spLocks/>
            </p:cNvSpPr>
            <p:nvPr/>
          </p:nvSpPr>
          <p:spPr bwMode="auto">
            <a:xfrm>
              <a:off x="9688513" y="3086101"/>
              <a:ext cx="79375" cy="252413"/>
            </a:xfrm>
            <a:custGeom>
              <a:avLst/>
              <a:gdLst>
                <a:gd name="T0" fmla="*/ 50 w 50"/>
                <a:gd name="T1" fmla="*/ 159 h 159"/>
                <a:gd name="T2" fmla="*/ 0 w 50"/>
                <a:gd name="T3" fmla="*/ 130 h 159"/>
                <a:gd name="T4" fmla="*/ 0 w 50"/>
                <a:gd name="T5" fmla="*/ 0 h 159"/>
                <a:gd name="T6" fmla="*/ 50 w 50"/>
                <a:gd name="T7" fmla="*/ 31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31"/>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1" name="Freeform 415">
              <a:extLst>
                <a:ext uri="{FF2B5EF4-FFF2-40B4-BE49-F238E27FC236}">
                  <a16:creationId xmlns:a16="http://schemas.microsoft.com/office/drawing/2014/main" xmlns="" id="{02EE479E-4CD1-4CB7-9769-41F34FC1F7D0}"/>
                </a:ext>
              </a:extLst>
            </p:cNvPr>
            <p:cNvSpPr>
              <a:spLocks/>
            </p:cNvSpPr>
            <p:nvPr/>
          </p:nvSpPr>
          <p:spPr bwMode="auto">
            <a:xfrm>
              <a:off x="9688513" y="3086101"/>
              <a:ext cx="22225" cy="206375"/>
            </a:xfrm>
            <a:custGeom>
              <a:avLst/>
              <a:gdLst>
                <a:gd name="T0" fmla="*/ 14 w 14"/>
                <a:gd name="T1" fmla="*/ 123 h 130"/>
                <a:gd name="T2" fmla="*/ 0 w 14"/>
                <a:gd name="T3" fmla="*/ 130 h 130"/>
                <a:gd name="T4" fmla="*/ 0 w 14"/>
                <a:gd name="T5" fmla="*/ 0 h 130"/>
                <a:gd name="T6" fmla="*/ 14 w 14"/>
                <a:gd name="T7" fmla="*/ 9 h 130"/>
                <a:gd name="T8" fmla="*/ 14 w 14"/>
                <a:gd name="T9" fmla="*/ 123 h 130"/>
              </a:gdLst>
              <a:ahLst/>
              <a:cxnLst>
                <a:cxn ang="0">
                  <a:pos x="T0" y="T1"/>
                </a:cxn>
                <a:cxn ang="0">
                  <a:pos x="T2" y="T3"/>
                </a:cxn>
                <a:cxn ang="0">
                  <a:pos x="T4" y="T5"/>
                </a:cxn>
                <a:cxn ang="0">
                  <a:pos x="T6" y="T7"/>
                </a:cxn>
                <a:cxn ang="0">
                  <a:pos x="T8" y="T9"/>
                </a:cxn>
              </a:cxnLst>
              <a:rect l="0" t="0" r="r" b="b"/>
              <a:pathLst>
                <a:path w="14" h="130">
                  <a:moveTo>
                    <a:pt x="14" y="123"/>
                  </a:moveTo>
                  <a:lnTo>
                    <a:pt x="0" y="130"/>
                  </a:lnTo>
                  <a:lnTo>
                    <a:pt x="0" y="0"/>
                  </a:lnTo>
                  <a:lnTo>
                    <a:pt x="14" y="9"/>
                  </a:lnTo>
                  <a:lnTo>
                    <a:pt x="14" y="123"/>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2" name="Freeform 416">
              <a:extLst>
                <a:ext uri="{FF2B5EF4-FFF2-40B4-BE49-F238E27FC236}">
                  <a16:creationId xmlns:a16="http://schemas.microsoft.com/office/drawing/2014/main" xmlns="" id="{FB320DCD-97CA-4D6C-9CCA-079070127FC6}"/>
                </a:ext>
              </a:extLst>
            </p:cNvPr>
            <p:cNvSpPr>
              <a:spLocks/>
            </p:cNvSpPr>
            <p:nvPr/>
          </p:nvSpPr>
          <p:spPr bwMode="auto">
            <a:xfrm>
              <a:off x="9688513" y="3395663"/>
              <a:ext cx="79375" cy="252413"/>
            </a:xfrm>
            <a:custGeom>
              <a:avLst/>
              <a:gdLst>
                <a:gd name="T0" fmla="*/ 50 w 50"/>
                <a:gd name="T1" fmla="*/ 159 h 159"/>
                <a:gd name="T2" fmla="*/ 0 w 50"/>
                <a:gd name="T3" fmla="*/ 130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3" name="Freeform 417">
              <a:extLst>
                <a:ext uri="{FF2B5EF4-FFF2-40B4-BE49-F238E27FC236}">
                  <a16:creationId xmlns:a16="http://schemas.microsoft.com/office/drawing/2014/main" xmlns="" id="{E5F16398-FC73-4B41-B498-ADE39456831E}"/>
                </a:ext>
              </a:extLst>
            </p:cNvPr>
            <p:cNvSpPr>
              <a:spLocks/>
            </p:cNvSpPr>
            <p:nvPr/>
          </p:nvSpPr>
          <p:spPr bwMode="auto">
            <a:xfrm>
              <a:off x="9688513" y="3395663"/>
              <a:ext cx="22225" cy="206375"/>
            </a:xfrm>
            <a:custGeom>
              <a:avLst/>
              <a:gdLst>
                <a:gd name="T0" fmla="*/ 14 w 14"/>
                <a:gd name="T1" fmla="*/ 121 h 130"/>
                <a:gd name="T2" fmla="*/ 0 w 14"/>
                <a:gd name="T3" fmla="*/ 130 h 130"/>
                <a:gd name="T4" fmla="*/ 0 w 14"/>
                <a:gd name="T5" fmla="*/ 0 h 130"/>
                <a:gd name="T6" fmla="*/ 14 w 14"/>
                <a:gd name="T7" fmla="*/ 7 h 130"/>
                <a:gd name="T8" fmla="*/ 14 w 14"/>
                <a:gd name="T9" fmla="*/ 121 h 130"/>
              </a:gdLst>
              <a:ahLst/>
              <a:cxnLst>
                <a:cxn ang="0">
                  <a:pos x="T0" y="T1"/>
                </a:cxn>
                <a:cxn ang="0">
                  <a:pos x="T2" y="T3"/>
                </a:cxn>
                <a:cxn ang="0">
                  <a:pos x="T4" y="T5"/>
                </a:cxn>
                <a:cxn ang="0">
                  <a:pos x="T6" y="T7"/>
                </a:cxn>
                <a:cxn ang="0">
                  <a:pos x="T8" y="T9"/>
                </a:cxn>
              </a:cxnLst>
              <a:rect l="0" t="0" r="r" b="b"/>
              <a:pathLst>
                <a:path w="14" h="130">
                  <a:moveTo>
                    <a:pt x="14" y="121"/>
                  </a:moveTo>
                  <a:lnTo>
                    <a:pt x="0" y="130"/>
                  </a:lnTo>
                  <a:lnTo>
                    <a:pt x="0" y="0"/>
                  </a:lnTo>
                  <a:lnTo>
                    <a:pt x="14" y="7"/>
                  </a:lnTo>
                  <a:lnTo>
                    <a:pt x="14"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4" name="Freeform 418">
              <a:extLst>
                <a:ext uri="{FF2B5EF4-FFF2-40B4-BE49-F238E27FC236}">
                  <a16:creationId xmlns:a16="http://schemas.microsoft.com/office/drawing/2014/main" xmlns="" id="{174F492F-9873-47D6-B3B7-E5E9DC4F6FA3}"/>
                </a:ext>
              </a:extLst>
            </p:cNvPr>
            <p:cNvSpPr>
              <a:spLocks/>
            </p:cNvSpPr>
            <p:nvPr/>
          </p:nvSpPr>
          <p:spPr bwMode="auto">
            <a:xfrm>
              <a:off x="9820276" y="2549526"/>
              <a:ext cx="82550" cy="254000"/>
            </a:xfrm>
            <a:custGeom>
              <a:avLst/>
              <a:gdLst>
                <a:gd name="T0" fmla="*/ 52 w 52"/>
                <a:gd name="T1" fmla="*/ 160 h 160"/>
                <a:gd name="T2" fmla="*/ 0 w 52"/>
                <a:gd name="T3" fmla="*/ 131 h 160"/>
                <a:gd name="T4" fmla="*/ 0 w 52"/>
                <a:gd name="T5" fmla="*/ 0 h 160"/>
                <a:gd name="T6" fmla="*/ 52 w 52"/>
                <a:gd name="T7" fmla="*/ 29 h 160"/>
                <a:gd name="T8" fmla="*/ 52 w 52"/>
                <a:gd name="T9" fmla="*/ 160 h 160"/>
              </a:gdLst>
              <a:ahLst/>
              <a:cxnLst>
                <a:cxn ang="0">
                  <a:pos x="T0" y="T1"/>
                </a:cxn>
                <a:cxn ang="0">
                  <a:pos x="T2" y="T3"/>
                </a:cxn>
                <a:cxn ang="0">
                  <a:pos x="T4" y="T5"/>
                </a:cxn>
                <a:cxn ang="0">
                  <a:pos x="T6" y="T7"/>
                </a:cxn>
                <a:cxn ang="0">
                  <a:pos x="T8" y="T9"/>
                </a:cxn>
              </a:cxnLst>
              <a:rect l="0" t="0" r="r" b="b"/>
              <a:pathLst>
                <a:path w="52" h="160">
                  <a:moveTo>
                    <a:pt x="52" y="160"/>
                  </a:moveTo>
                  <a:lnTo>
                    <a:pt x="0" y="131"/>
                  </a:lnTo>
                  <a:lnTo>
                    <a:pt x="0" y="0"/>
                  </a:lnTo>
                  <a:lnTo>
                    <a:pt x="52" y="29"/>
                  </a:lnTo>
                  <a:lnTo>
                    <a:pt x="52"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5" name="Freeform 419">
              <a:extLst>
                <a:ext uri="{FF2B5EF4-FFF2-40B4-BE49-F238E27FC236}">
                  <a16:creationId xmlns:a16="http://schemas.microsoft.com/office/drawing/2014/main" xmlns="" id="{3D1F1386-BB20-4CE7-BD10-3CF28C4C8B8F}"/>
                </a:ext>
              </a:extLst>
            </p:cNvPr>
            <p:cNvSpPr>
              <a:spLocks/>
            </p:cNvSpPr>
            <p:nvPr/>
          </p:nvSpPr>
          <p:spPr bwMode="auto">
            <a:xfrm>
              <a:off x="9820276" y="2549526"/>
              <a:ext cx="22225" cy="207963"/>
            </a:xfrm>
            <a:custGeom>
              <a:avLst/>
              <a:gdLst>
                <a:gd name="T0" fmla="*/ 14 w 14"/>
                <a:gd name="T1" fmla="*/ 122 h 131"/>
                <a:gd name="T2" fmla="*/ 0 w 14"/>
                <a:gd name="T3" fmla="*/ 131 h 131"/>
                <a:gd name="T4" fmla="*/ 0 w 14"/>
                <a:gd name="T5" fmla="*/ 0 h 131"/>
                <a:gd name="T6" fmla="*/ 14 w 14"/>
                <a:gd name="T7" fmla="*/ 8 h 131"/>
                <a:gd name="T8" fmla="*/ 14 w 14"/>
                <a:gd name="T9" fmla="*/ 122 h 131"/>
              </a:gdLst>
              <a:ahLst/>
              <a:cxnLst>
                <a:cxn ang="0">
                  <a:pos x="T0" y="T1"/>
                </a:cxn>
                <a:cxn ang="0">
                  <a:pos x="T2" y="T3"/>
                </a:cxn>
                <a:cxn ang="0">
                  <a:pos x="T4" y="T5"/>
                </a:cxn>
                <a:cxn ang="0">
                  <a:pos x="T6" y="T7"/>
                </a:cxn>
                <a:cxn ang="0">
                  <a:pos x="T8" y="T9"/>
                </a:cxn>
              </a:cxnLst>
              <a:rect l="0" t="0" r="r" b="b"/>
              <a:pathLst>
                <a:path w="14" h="131">
                  <a:moveTo>
                    <a:pt x="14" y="122"/>
                  </a:moveTo>
                  <a:lnTo>
                    <a:pt x="0" y="131"/>
                  </a:lnTo>
                  <a:lnTo>
                    <a:pt x="0" y="0"/>
                  </a:lnTo>
                  <a:lnTo>
                    <a:pt x="14" y="8"/>
                  </a:lnTo>
                  <a:lnTo>
                    <a:pt x="14" y="122"/>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6" name="Freeform 420">
              <a:extLst>
                <a:ext uri="{FF2B5EF4-FFF2-40B4-BE49-F238E27FC236}">
                  <a16:creationId xmlns:a16="http://schemas.microsoft.com/office/drawing/2014/main" xmlns="" id="{F912EE05-3803-4136-AE76-121BEACA9D2F}"/>
                </a:ext>
              </a:extLst>
            </p:cNvPr>
            <p:cNvSpPr>
              <a:spLocks/>
            </p:cNvSpPr>
            <p:nvPr/>
          </p:nvSpPr>
          <p:spPr bwMode="auto">
            <a:xfrm>
              <a:off x="9820276" y="2855913"/>
              <a:ext cx="82550" cy="252413"/>
            </a:xfrm>
            <a:custGeom>
              <a:avLst/>
              <a:gdLst>
                <a:gd name="T0" fmla="*/ 52 w 52"/>
                <a:gd name="T1" fmla="*/ 159 h 159"/>
                <a:gd name="T2" fmla="*/ 0 w 52"/>
                <a:gd name="T3" fmla="*/ 131 h 159"/>
                <a:gd name="T4" fmla="*/ 0 w 52"/>
                <a:gd name="T5" fmla="*/ 0 h 159"/>
                <a:gd name="T6" fmla="*/ 52 w 52"/>
                <a:gd name="T7" fmla="*/ 28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31"/>
                  </a:lnTo>
                  <a:lnTo>
                    <a:pt x="0" y="0"/>
                  </a:lnTo>
                  <a:lnTo>
                    <a:pt x="52" y="28"/>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7" name="Freeform 421">
              <a:extLst>
                <a:ext uri="{FF2B5EF4-FFF2-40B4-BE49-F238E27FC236}">
                  <a16:creationId xmlns:a16="http://schemas.microsoft.com/office/drawing/2014/main" xmlns="" id="{BFE84C17-C071-4CA4-AAA6-CFCC027AA297}"/>
                </a:ext>
              </a:extLst>
            </p:cNvPr>
            <p:cNvSpPr>
              <a:spLocks/>
            </p:cNvSpPr>
            <p:nvPr/>
          </p:nvSpPr>
          <p:spPr bwMode="auto">
            <a:xfrm>
              <a:off x="9820276" y="2855913"/>
              <a:ext cx="22225" cy="207963"/>
            </a:xfrm>
            <a:custGeom>
              <a:avLst/>
              <a:gdLst>
                <a:gd name="T0" fmla="*/ 14 w 14"/>
                <a:gd name="T1" fmla="*/ 123 h 131"/>
                <a:gd name="T2" fmla="*/ 0 w 14"/>
                <a:gd name="T3" fmla="*/ 131 h 131"/>
                <a:gd name="T4" fmla="*/ 0 w 14"/>
                <a:gd name="T5" fmla="*/ 0 h 131"/>
                <a:gd name="T6" fmla="*/ 14 w 14"/>
                <a:gd name="T7" fmla="*/ 7 h 131"/>
                <a:gd name="T8" fmla="*/ 14 w 14"/>
                <a:gd name="T9" fmla="*/ 123 h 131"/>
              </a:gdLst>
              <a:ahLst/>
              <a:cxnLst>
                <a:cxn ang="0">
                  <a:pos x="T0" y="T1"/>
                </a:cxn>
                <a:cxn ang="0">
                  <a:pos x="T2" y="T3"/>
                </a:cxn>
                <a:cxn ang="0">
                  <a:pos x="T4" y="T5"/>
                </a:cxn>
                <a:cxn ang="0">
                  <a:pos x="T6" y="T7"/>
                </a:cxn>
                <a:cxn ang="0">
                  <a:pos x="T8" y="T9"/>
                </a:cxn>
              </a:cxnLst>
              <a:rect l="0" t="0" r="r" b="b"/>
              <a:pathLst>
                <a:path w="14" h="131">
                  <a:moveTo>
                    <a:pt x="14" y="123"/>
                  </a:moveTo>
                  <a:lnTo>
                    <a:pt x="0" y="131"/>
                  </a:lnTo>
                  <a:lnTo>
                    <a:pt x="0" y="0"/>
                  </a:lnTo>
                  <a:lnTo>
                    <a:pt x="14" y="7"/>
                  </a:lnTo>
                  <a:lnTo>
                    <a:pt x="14" y="123"/>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8" name="Freeform 422">
              <a:extLst>
                <a:ext uri="{FF2B5EF4-FFF2-40B4-BE49-F238E27FC236}">
                  <a16:creationId xmlns:a16="http://schemas.microsoft.com/office/drawing/2014/main" xmlns="" id="{D623A51F-1C60-44BA-98D8-DCD834DA796C}"/>
                </a:ext>
              </a:extLst>
            </p:cNvPr>
            <p:cNvSpPr>
              <a:spLocks/>
            </p:cNvSpPr>
            <p:nvPr/>
          </p:nvSpPr>
          <p:spPr bwMode="auto">
            <a:xfrm>
              <a:off x="9820276" y="3160713"/>
              <a:ext cx="82550" cy="252413"/>
            </a:xfrm>
            <a:custGeom>
              <a:avLst/>
              <a:gdLst>
                <a:gd name="T0" fmla="*/ 52 w 52"/>
                <a:gd name="T1" fmla="*/ 159 h 159"/>
                <a:gd name="T2" fmla="*/ 0 w 52"/>
                <a:gd name="T3" fmla="*/ 131 h 159"/>
                <a:gd name="T4" fmla="*/ 0 w 52"/>
                <a:gd name="T5" fmla="*/ 0 h 159"/>
                <a:gd name="T6" fmla="*/ 52 w 52"/>
                <a:gd name="T7" fmla="*/ 31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31"/>
                  </a:lnTo>
                  <a:lnTo>
                    <a:pt x="0" y="0"/>
                  </a:lnTo>
                  <a:lnTo>
                    <a:pt x="52" y="31"/>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9" name="Freeform 423">
              <a:extLst>
                <a:ext uri="{FF2B5EF4-FFF2-40B4-BE49-F238E27FC236}">
                  <a16:creationId xmlns:a16="http://schemas.microsoft.com/office/drawing/2014/main" xmlns="" id="{4CD76B12-7BF1-40AE-B20E-D6DD7C5BC9A7}"/>
                </a:ext>
              </a:extLst>
            </p:cNvPr>
            <p:cNvSpPr>
              <a:spLocks/>
            </p:cNvSpPr>
            <p:nvPr/>
          </p:nvSpPr>
          <p:spPr bwMode="auto">
            <a:xfrm>
              <a:off x="9820276" y="3160713"/>
              <a:ext cx="22225" cy="207963"/>
            </a:xfrm>
            <a:custGeom>
              <a:avLst/>
              <a:gdLst>
                <a:gd name="T0" fmla="*/ 14 w 14"/>
                <a:gd name="T1" fmla="*/ 124 h 131"/>
                <a:gd name="T2" fmla="*/ 0 w 14"/>
                <a:gd name="T3" fmla="*/ 131 h 131"/>
                <a:gd name="T4" fmla="*/ 0 w 14"/>
                <a:gd name="T5" fmla="*/ 0 h 131"/>
                <a:gd name="T6" fmla="*/ 14 w 14"/>
                <a:gd name="T7" fmla="*/ 10 h 131"/>
                <a:gd name="T8" fmla="*/ 14 w 14"/>
                <a:gd name="T9" fmla="*/ 124 h 131"/>
              </a:gdLst>
              <a:ahLst/>
              <a:cxnLst>
                <a:cxn ang="0">
                  <a:pos x="T0" y="T1"/>
                </a:cxn>
                <a:cxn ang="0">
                  <a:pos x="T2" y="T3"/>
                </a:cxn>
                <a:cxn ang="0">
                  <a:pos x="T4" y="T5"/>
                </a:cxn>
                <a:cxn ang="0">
                  <a:pos x="T6" y="T7"/>
                </a:cxn>
                <a:cxn ang="0">
                  <a:pos x="T8" y="T9"/>
                </a:cxn>
              </a:cxnLst>
              <a:rect l="0" t="0" r="r" b="b"/>
              <a:pathLst>
                <a:path w="14" h="131">
                  <a:moveTo>
                    <a:pt x="14" y="124"/>
                  </a:moveTo>
                  <a:lnTo>
                    <a:pt x="0" y="131"/>
                  </a:lnTo>
                  <a:lnTo>
                    <a:pt x="0" y="0"/>
                  </a:lnTo>
                  <a:lnTo>
                    <a:pt x="14" y="10"/>
                  </a:lnTo>
                  <a:lnTo>
                    <a:pt x="14" y="12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0" name="Freeform 424">
              <a:extLst>
                <a:ext uri="{FF2B5EF4-FFF2-40B4-BE49-F238E27FC236}">
                  <a16:creationId xmlns:a16="http://schemas.microsoft.com/office/drawing/2014/main" xmlns="" id="{33FF5F52-D926-4E49-8A10-7F56FC805744}"/>
                </a:ext>
              </a:extLst>
            </p:cNvPr>
            <p:cNvSpPr>
              <a:spLocks/>
            </p:cNvSpPr>
            <p:nvPr/>
          </p:nvSpPr>
          <p:spPr bwMode="auto">
            <a:xfrm>
              <a:off x="9820276" y="3470276"/>
              <a:ext cx="82550" cy="252413"/>
            </a:xfrm>
            <a:custGeom>
              <a:avLst/>
              <a:gdLst>
                <a:gd name="T0" fmla="*/ 52 w 52"/>
                <a:gd name="T1" fmla="*/ 159 h 159"/>
                <a:gd name="T2" fmla="*/ 0 w 52"/>
                <a:gd name="T3" fmla="*/ 131 h 159"/>
                <a:gd name="T4" fmla="*/ 0 w 52"/>
                <a:gd name="T5" fmla="*/ 0 h 159"/>
                <a:gd name="T6" fmla="*/ 52 w 52"/>
                <a:gd name="T7" fmla="*/ 29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31"/>
                  </a:lnTo>
                  <a:lnTo>
                    <a:pt x="0" y="0"/>
                  </a:lnTo>
                  <a:lnTo>
                    <a:pt x="52" y="29"/>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1" name="Freeform 425">
              <a:extLst>
                <a:ext uri="{FF2B5EF4-FFF2-40B4-BE49-F238E27FC236}">
                  <a16:creationId xmlns:a16="http://schemas.microsoft.com/office/drawing/2014/main" xmlns="" id="{D4120A29-CD2E-411D-A36F-F886F2B0C5A5}"/>
                </a:ext>
              </a:extLst>
            </p:cNvPr>
            <p:cNvSpPr>
              <a:spLocks/>
            </p:cNvSpPr>
            <p:nvPr/>
          </p:nvSpPr>
          <p:spPr bwMode="auto">
            <a:xfrm>
              <a:off x="9820276" y="3470276"/>
              <a:ext cx="22225" cy="207963"/>
            </a:xfrm>
            <a:custGeom>
              <a:avLst/>
              <a:gdLst>
                <a:gd name="T0" fmla="*/ 14 w 14"/>
                <a:gd name="T1" fmla="*/ 121 h 131"/>
                <a:gd name="T2" fmla="*/ 0 w 14"/>
                <a:gd name="T3" fmla="*/ 131 h 131"/>
                <a:gd name="T4" fmla="*/ 0 w 14"/>
                <a:gd name="T5" fmla="*/ 0 h 131"/>
                <a:gd name="T6" fmla="*/ 14 w 14"/>
                <a:gd name="T7" fmla="*/ 7 h 131"/>
                <a:gd name="T8" fmla="*/ 14 w 14"/>
                <a:gd name="T9" fmla="*/ 121 h 131"/>
              </a:gdLst>
              <a:ahLst/>
              <a:cxnLst>
                <a:cxn ang="0">
                  <a:pos x="T0" y="T1"/>
                </a:cxn>
                <a:cxn ang="0">
                  <a:pos x="T2" y="T3"/>
                </a:cxn>
                <a:cxn ang="0">
                  <a:pos x="T4" y="T5"/>
                </a:cxn>
                <a:cxn ang="0">
                  <a:pos x="T6" y="T7"/>
                </a:cxn>
                <a:cxn ang="0">
                  <a:pos x="T8" y="T9"/>
                </a:cxn>
              </a:cxnLst>
              <a:rect l="0" t="0" r="r" b="b"/>
              <a:pathLst>
                <a:path w="14" h="131">
                  <a:moveTo>
                    <a:pt x="14" y="121"/>
                  </a:moveTo>
                  <a:lnTo>
                    <a:pt x="0" y="131"/>
                  </a:lnTo>
                  <a:lnTo>
                    <a:pt x="0" y="0"/>
                  </a:lnTo>
                  <a:lnTo>
                    <a:pt x="14" y="7"/>
                  </a:lnTo>
                  <a:lnTo>
                    <a:pt x="14"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2" name="Freeform 426">
              <a:extLst>
                <a:ext uri="{FF2B5EF4-FFF2-40B4-BE49-F238E27FC236}">
                  <a16:creationId xmlns:a16="http://schemas.microsoft.com/office/drawing/2014/main" xmlns="" id="{362D27C5-5DC8-4C1E-86A3-20CEB508A79F}"/>
                </a:ext>
              </a:extLst>
            </p:cNvPr>
            <p:cNvSpPr>
              <a:spLocks/>
            </p:cNvSpPr>
            <p:nvPr/>
          </p:nvSpPr>
          <p:spPr bwMode="auto">
            <a:xfrm>
              <a:off x="9956801" y="2625726"/>
              <a:ext cx="79375" cy="252413"/>
            </a:xfrm>
            <a:custGeom>
              <a:avLst/>
              <a:gdLst>
                <a:gd name="T0" fmla="*/ 50 w 50"/>
                <a:gd name="T1" fmla="*/ 159 h 159"/>
                <a:gd name="T2" fmla="*/ 0 w 50"/>
                <a:gd name="T3" fmla="*/ 131 h 159"/>
                <a:gd name="T4" fmla="*/ 0 w 50"/>
                <a:gd name="T5" fmla="*/ 0 h 159"/>
                <a:gd name="T6" fmla="*/ 50 w 50"/>
                <a:gd name="T7" fmla="*/ 29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9"/>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3" name="Freeform 427">
              <a:extLst>
                <a:ext uri="{FF2B5EF4-FFF2-40B4-BE49-F238E27FC236}">
                  <a16:creationId xmlns:a16="http://schemas.microsoft.com/office/drawing/2014/main" xmlns="" id="{E17F8B6A-A79C-43A9-9475-A42921B169D6}"/>
                </a:ext>
              </a:extLst>
            </p:cNvPr>
            <p:cNvSpPr>
              <a:spLocks/>
            </p:cNvSpPr>
            <p:nvPr/>
          </p:nvSpPr>
          <p:spPr bwMode="auto">
            <a:xfrm>
              <a:off x="9956801" y="2625726"/>
              <a:ext cx="19050" cy="207963"/>
            </a:xfrm>
            <a:custGeom>
              <a:avLst/>
              <a:gdLst>
                <a:gd name="T0" fmla="*/ 12 w 12"/>
                <a:gd name="T1" fmla="*/ 121 h 131"/>
                <a:gd name="T2" fmla="*/ 0 w 12"/>
                <a:gd name="T3" fmla="*/ 131 h 131"/>
                <a:gd name="T4" fmla="*/ 0 w 12"/>
                <a:gd name="T5" fmla="*/ 0 h 131"/>
                <a:gd name="T6" fmla="*/ 12 w 12"/>
                <a:gd name="T7" fmla="*/ 7 h 131"/>
                <a:gd name="T8" fmla="*/ 12 w 12"/>
                <a:gd name="T9" fmla="*/ 121 h 131"/>
              </a:gdLst>
              <a:ahLst/>
              <a:cxnLst>
                <a:cxn ang="0">
                  <a:pos x="T0" y="T1"/>
                </a:cxn>
                <a:cxn ang="0">
                  <a:pos x="T2" y="T3"/>
                </a:cxn>
                <a:cxn ang="0">
                  <a:pos x="T4" y="T5"/>
                </a:cxn>
                <a:cxn ang="0">
                  <a:pos x="T6" y="T7"/>
                </a:cxn>
                <a:cxn ang="0">
                  <a:pos x="T8" y="T9"/>
                </a:cxn>
              </a:cxnLst>
              <a:rect l="0" t="0" r="r" b="b"/>
              <a:pathLst>
                <a:path w="12" h="131">
                  <a:moveTo>
                    <a:pt x="12" y="121"/>
                  </a:moveTo>
                  <a:lnTo>
                    <a:pt x="0" y="131"/>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4" name="Freeform 428">
              <a:extLst>
                <a:ext uri="{FF2B5EF4-FFF2-40B4-BE49-F238E27FC236}">
                  <a16:creationId xmlns:a16="http://schemas.microsoft.com/office/drawing/2014/main" xmlns="" id="{C9C30615-87F6-4394-A9EE-2219F44A2C24}"/>
                </a:ext>
              </a:extLst>
            </p:cNvPr>
            <p:cNvSpPr>
              <a:spLocks/>
            </p:cNvSpPr>
            <p:nvPr/>
          </p:nvSpPr>
          <p:spPr bwMode="auto">
            <a:xfrm>
              <a:off x="10144126" y="2636838"/>
              <a:ext cx="60325" cy="241300"/>
            </a:xfrm>
            <a:custGeom>
              <a:avLst/>
              <a:gdLst>
                <a:gd name="T0" fmla="*/ 0 w 38"/>
                <a:gd name="T1" fmla="*/ 152 h 152"/>
                <a:gd name="T2" fmla="*/ 38 w 38"/>
                <a:gd name="T3" fmla="*/ 131 h 152"/>
                <a:gd name="T4" fmla="*/ 38 w 38"/>
                <a:gd name="T5" fmla="*/ 0 h 152"/>
                <a:gd name="T6" fmla="*/ 0 w 38"/>
                <a:gd name="T7" fmla="*/ 22 h 152"/>
                <a:gd name="T8" fmla="*/ 0 w 38"/>
                <a:gd name="T9" fmla="*/ 152 h 152"/>
              </a:gdLst>
              <a:ahLst/>
              <a:cxnLst>
                <a:cxn ang="0">
                  <a:pos x="T0" y="T1"/>
                </a:cxn>
                <a:cxn ang="0">
                  <a:pos x="T2" y="T3"/>
                </a:cxn>
                <a:cxn ang="0">
                  <a:pos x="T4" y="T5"/>
                </a:cxn>
                <a:cxn ang="0">
                  <a:pos x="T6" y="T7"/>
                </a:cxn>
                <a:cxn ang="0">
                  <a:pos x="T8" y="T9"/>
                </a:cxn>
              </a:cxnLst>
              <a:rect l="0" t="0" r="r" b="b"/>
              <a:pathLst>
                <a:path w="38" h="152">
                  <a:moveTo>
                    <a:pt x="0" y="152"/>
                  </a:moveTo>
                  <a:lnTo>
                    <a:pt x="38" y="131"/>
                  </a:lnTo>
                  <a:lnTo>
                    <a:pt x="38" y="0"/>
                  </a:lnTo>
                  <a:lnTo>
                    <a:pt x="0" y="22"/>
                  </a:lnTo>
                  <a:lnTo>
                    <a:pt x="0" y="152"/>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5" name="Rectangle 429">
              <a:extLst>
                <a:ext uri="{FF2B5EF4-FFF2-40B4-BE49-F238E27FC236}">
                  <a16:creationId xmlns:a16="http://schemas.microsoft.com/office/drawing/2014/main" xmlns="" id="{8BD5CEF2-A19E-4DBE-92A2-6DD0ACD52FEF}"/>
                </a:ext>
              </a:extLst>
            </p:cNvPr>
            <p:cNvSpPr>
              <a:spLocks noChangeArrowheads="1"/>
            </p:cNvSpPr>
            <p:nvPr/>
          </p:nvSpPr>
          <p:spPr bwMode="auto">
            <a:xfrm>
              <a:off x="10204451" y="2636838"/>
              <a:ext cx="19050" cy="207963"/>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6" name="Freeform 430">
              <a:extLst>
                <a:ext uri="{FF2B5EF4-FFF2-40B4-BE49-F238E27FC236}">
                  <a16:creationId xmlns:a16="http://schemas.microsoft.com/office/drawing/2014/main" xmlns="" id="{8D8ADA4C-5C4C-4536-AF53-4BF80B0ECD4E}"/>
                </a:ext>
              </a:extLst>
            </p:cNvPr>
            <p:cNvSpPr>
              <a:spLocks/>
            </p:cNvSpPr>
            <p:nvPr/>
          </p:nvSpPr>
          <p:spPr bwMode="auto">
            <a:xfrm>
              <a:off x="10144126" y="2949576"/>
              <a:ext cx="60325" cy="241300"/>
            </a:xfrm>
            <a:custGeom>
              <a:avLst/>
              <a:gdLst>
                <a:gd name="T0" fmla="*/ 0 w 38"/>
                <a:gd name="T1" fmla="*/ 152 h 152"/>
                <a:gd name="T2" fmla="*/ 38 w 38"/>
                <a:gd name="T3" fmla="*/ 131 h 152"/>
                <a:gd name="T4" fmla="*/ 38 w 38"/>
                <a:gd name="T5" fmla="*/ 0 h 152"/>
                <a:gd name="T6" fmla="*/ 0 w 38"/>
                <a:gd name="T7" fmla="*/ 22 h 152"/>
                <a:gd name="T8" fmla="*/ 0 w 38"/>
                <a:gd name="T9" fmla="*/ 152 h 152"/>
              </a:gdLst>
              <a:ahLst/>
              <a:cxnLst>
                <a:cxn ang="0">
                  <a:pos x="T0" y="T1"/>
                </a:cxn>
                <a:cxn ang="0">
                  <a:pos x="T2" y="T3"/>
                </a:cxn>
                <a:cxn ang="0">
                  <a:pos x="T4" y="T5"/>
                </a:cxn>
                <a:cxn ang="0">
                  <a:pos x="T6" y="T7"/>
                </a:cxn>
                <a:cxn ang="0">
                  <a:pos x="T8" y="T9"/>
                </a:cxn>
              </a:cxnLst>
              <a:rect l="0" t="0" r="r" b="b"/>
              <a:pathLst>
                <a:path w="38" h="152">
                  <a:moveTo>
                    <a:pt x="0" y="152"/>
                  </a:moveTo>
                  <a:lnTo>
                    <a:pt x="38" y="131"/>
                  </a:lnTo>
                  <a:lnTo>
                    <a:pt x="38" y="0"/>
                  </a:lnTo>
                  <a:lnTo>
                    <a:pt x="0" y="22"/>
                  </a:lnTo>
                  <a:lnTo>
                    <a:pt x="0" y="152"/>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7" name="Rectangle 431">
              <a:extLst>
                <a:ext uri="{FF2B5EF4-FFF2-40B4-BE49-F238E27FC236}">
                  <a16:creationId xmlns:a16="http://schemas.microsoft.com/office/drawing/2014/main" xmlns="" id="{F28EDC25-39B0-4C34-BD9A-2337601E974A}"/>
                </a:ext>
              </a:extLst>
            </p:cNvPr>
            <p:cNvSpPr>
              <a:spLocks noChangeArrowheads="1"/>
            </p:cNvSpPr>
            <p:nvPr/>
          </p:nvSpPr>
          <p:spPr bwMode="auto">
            <a:xfrm>
              <a:off x="10204451" y="2949576"/>
              <a:ext cx="19050" cy="207963"/>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8" name="Freeform 432">
              <a:extLst>
                <a:ext uri="{FF2B5EF4-FFF2-40B4-BE49-F238E27FC236}">
                  <a16:creationId xmlns:a16="http://schemas.microsoft.com/office/drawing/2014/main" xmlns="" id="{EFFEC4E4-F147-4860-AD6A-52C68C503977}"/>
                </a:ext>
              </a:extLst>
            </p:cNvPr>
            <p:cNvSpPr>
              <a:spLocks/>
            </p:cNvSpPr>
            <p:nvPr/>
          </p:nvSpPr>
          <p:spPr bwMode="auto">
            <a:xfrm>
              <a:off x="10144126" y="3262313"/>
              <a:ext cx="60325" cy="242888"/>
            </a:xfrm>
            <a:custGeom>
              <a:avLst/>
              <a:gdLst>
                <a:gd name="T0" fmla="*/ 0 w 38"/>
                <a:gd name="T1" fmla="*/ 153 h 153"/>
                <a:gd name="T2" fmla="*/ 38 w 38"/>
                <a:gd name="T3" fmla="*/ 131 h 153"/>
                <a:gd name="T4" fmla="*/ 38 w 38"/>
                <a:gd name="T5" fmla="*/ 0 h 153"/>
                <a:gd name="T6" fmla="*/ 0 w 38"/>
                <a:gd name="T7" fmla="*/ 22 h 153"/>
                <a:gd name="T8" fmla="*/ 0 w 38"/>
                <a:gd name="T9" fmla="*/ 153 h 153"/>
              </a:gdLst>
              <a:ahLst/>
              <a:cxnLst>
                <a:cxn ang="0">
                  <a:pos x="T0" y="T1"/>
                </a:cxn>
                <a:cxn ang="0">
                  <a:pos x="T2" y="T3"/>
                </a:cxn>
                <a:cxn ang="0">
                  <a:pos x="T4" y="T5"/>
                </a:cxn>
                <a:cxn ang="0">
                  <a:pos x="T6" y="T7"/>
                </a:cxn>
                <a:cxn ang="0">
                  <a:pos x="T8" y="T9"/>
                </a:cxn>
              </a:cxnLst>
              <a:rect l="0" t="0" r="r" b="b"/>
              <a:pathLst>
                <a:path w="38" h="153">
                  <a:moveTo>
                    <a:pt x="0" y="153"/>
                  </a:moveTo>
                  <a:lnTo>
                    <a:pt x="38" y="131"/>
                  </a:lnTo>
                  <a:lnTo>
                    <a:pt x="38" y="0"/>
                  </a:lnTo>
                  <a:lnTo>
                    <a:pt x="0" y="22"/>
                  </a:lnTo>
                  <a:lnTo>
                    <a:pt x="0" y="153"/>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9" name="Rectangle 433">
              <a:extLst>
                <a:ext uri="{FF2B5EF4-FFF2-40B4-BE49-F238E27FC236}">
                  <a16:creationId xmlns:a16="http://schemas.microsoft.com/office/drawing/2014/main" xmlns="" id="{B0A5D285-9632-431A-8989-7C1E03F6D8A3}"/>
                </a:ext>
              </a:extLst>
            </p:cNvPr>
            <p:cNvSpPr>
              <a:spLocks noChangeArrowheads="1"/>
            </p:cNvSpPr>
            <p:nvPr/>
          </p:nvSpPr>
          <p:spPr bwMode="auto">
            <a:xfrm>
              <a:off x="10204451" y="3262313"/>
              <a:ext cx="19050" cy="207963"/>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0" name="Freeform 434">
              <a:extLst>
                <a:ext uri="{FF2B5EF4-FFF2-40B4-BE49-F238E27FC236}">
                  <a16:creationId xmlns:a16="http://schemas.microsoft.com/office/drawing/2014/main" xmlns="" id="{55BCA9D7-0315-4239-9902-AA98DDDAB3B1}"/>
                </a:ext>
              </a:extLst>
            </p:cNvPr>
            <p:cNvSpPr>
              <a:spLocks/>
            </p:cNvSpPr>
            <p:nvPr/>
          </p:nvSpPr>
          <p:spPr bwMode="auto">
            <a:xfrm>
              <a:off x="10144126" y="3576638"/>
              <a:ext cx="60325" cy="241300"/>
            </a:xfrm>
            <a:custGeom>
              <a:avLst/>
              <a:gdLst>
                <a:gd name="T0" fmla="*/ 0 w 38"/>
                <a:gd name="T1" fmla="*/ 152 h 152"/>
                <a:gd name="T2" fmla="*/ 38 w 38"/>
                <a:gd name="T3" fmla="*/ 130 h 152"/>
                <a:gd name="T4" fmla="*/ 38 w 38"/>
                <a:gd name="T5" fmla="*/ 0 h 152"/>
                <a:gd name="T6" fmla="*/ 0 w 38"/>
                <a:gd name="T7" fmla="*/ 21 h 152"/>
                <a:gd name="T8" fmla="*/ 0 w 38"/>
                <a:gd name="T9" fmla="*/ 152 h 152"/>
              </a:gdLst>
              <a:ahLst/>
              <a:cxnLst>
                <a:cxn ang="0">
                  <a:pos x="T0" y="T1"/>
                </a:cxn>
                <a:cxn ang="0">
                  <a:pos x="T2" y="T3"/>
                </a:cxn>
                <a:cxn ang="0">
                  <a:pos x="T4" y="T5"/>
                </a:cxn>
                <a:cxn ang="0">
                  <a:pos x="T6" y="T7"/>
                </a:cxn>
                <a:cxn ang="0">
                  <a:pos x="T8" y="T9"/>
                </a:cxn>
              </a:cxnLst>
              <a:rect l="0" t="0" r="r" b="b"/>
              <a:pathLst>
                <a:path w="38" h="152">
                  <a:moveTo>
                    <a:pt x="0" y="152"/>
                  </a:moveTo>
                  <a:lnTo>
                    <a:pt x="38" y="130"/>
                  </a:lnTo>
                  <a:lnTo>
                    <a:pt x="38" y="0"/>
                  </a:lnTo>
                  <a:lnTo>
                    <a:pt x="0" y="21"/>
                  </a:lnTo>
                  <a:lnTo>
                    <a:pt x="0" y="152"/>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1" name="Rectangle 435">
              <a:extLst>
                <a:ext uri="{FF2B5EF4-FFF2-40B4-BE49-F238E27FC236}">
                  <a16:creationId xmlns:a16="http://schemas.microsoft.com/office/drawing/2014/main" xmlns="" id="{5FE9B6FB-D311-4D0B-92B2-17454FE58C55}"/>
                </a:ext>
              </a:extLst>
            </p:cNvPr>
            <p:cNvSpPr>
              <a:spLocks noChangeArrowheads="1"/>
            </p:cNvSpPr>
            <p:nvPr/>
          </p:nvSpPr>
          <p:spPr bwMode="auto">
            <a:xfrm>
              <a:off x="10204451" y="3576638"/>
              <a:ext cx="19050" cy="206375"/>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2" name="Freeform 436">
              <a:extLst>
                <a:ext uri="{FF2B5EF4-FFF2-40B4-BE49-F238E27FC236}">
                  <a16:creationId xmlns:a16="http://schemas.microsoft.com/office/drawing/2014/main" xmlns="" id="{1F716941-8422-43AC-8474-68AD94F57AC8}"/>
                </a:ext>
              </a:extLst>
            </p:cNvPr>
            <p:cNvSpPr>
              <a:spLocks/>
            </p:cNvSpPr>
            <p:nvPr/>
          </p:nvSpPr>
          <p:spPr bwMode="auto">
            <a:xfrm>
              <a:off x="10299701" y="2557463"/>
              <a:ext cx="55563" cy="238125"/>
            </a:xfrm>
            <a:custGeom>
              <a:avLst/>
              <a:gdLst>
                <a:gd name="T0" fmla="*/ 0 w 35"/>
                <a:gd name="T1" fmla="*/ 150 h 150"/>
                <a:gd name="T2" fmla="*/ 35 w 35"/>
                <a:gd name="T3" fmla="*/ 131 h 150"/>
                <a:gd name="T4" fmla="*/ 35 w 35"/>
                <a:gd name="T5" fmla="*/ 0 h 150"/>
                <a:gd name="T6" fmla="*/ 0 w 35"/>
                <a:gd name="T7" fmla="*/ 22 h 150"/>
                <a:gd name="T8" fmla="*/ 0 w 35"/>
                <a:gd name="T9" fmla="*/ 150 h 150"/>
              </a:gdLst>
              <a:ahLst/>
              <a:cxnLst>
                <a:cxn ang="0">
                  <a:pos x="T0" y="T1"/>
                </a:cxn>
                <a:cxn ang="0">
                  <a:pos x="T2" y="T3"/>
                </a:cxn>
                <a:cxn ang="0">
                  <a:pos x="T4" y="T5"/>
                </a:cxn>
                <a:cxn ang="0">
                  <a:pos x="T6" y="T7"/>
                </a:cxn>
                <a:cxn ang="0">
                  <a:pos x="T8" y="T9"/>
                </a:cxn>
              </a:cxnLst>
              <a:rect l="0" t="0" r="r" b="b"/>
              <a:pathLst>
                <a:path w="35" h="150">
                  <a:moveTo>
                    <a:pt x="0" y="150"/>
                  </a:moveTo>
                  <a:lnTo>
                    <a:pt x="35" y="131"/>
                  </a:lnTo>
                  <a:lnTo>
                    <a:pt x="35" y="0"/>
                  </a:lnTo>
                  <a:lnTo>
                    <a:pt x="0" y="22"/>
                  </a:lnTo>
                  <a:lnTo>
                    <a:pt x="0" y="150"/>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3" name="Rectangle 437">
              <a:extLst>
                <a:ext uri="{FF2B5EF4-FFF2-40B4-BE49-F238E27FC236}">
                  <a16:creationId xmlns:a16="http://schemas.microsoft.com/office/drawing/2014/main" xmlns="" id="{CECC2AC9-1EAF-4550-B25C-B2D2AEB763A5}"/>
                </a:ext>
              </a:extLst>
            </p:cNvPr>
            <p:cNvSpPr>
              <a:spLocks noChangeArrowheads="1"/>
            </p:cNvSpPr>
            <p:nvPr/>
          </p:nvSpPr>
          <p:spPr bwMode="auto">
            <a:xfrm>
              <a:off x="10355263" y="2557463"/>
              <a:ext cx="23813" cy="207963"/>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4" name="Freeform 438">
              <a:extLst>
                <a:ext uri="{FF2B5EF4-FFF2-40B4-BE49-F238E27FC236}">
                  <a16:creationId xmlns:a16="http://schemas.microsoft.com/office/drawing/2014/main" xmlns="" id="{466A0F0E-1796-4A16-9B3B-C2386B342E1C}"/>
                </a:ext>
              </a:extLst>
            </p:cNvPr>
            <p:cNvSpPr>
              <a:spLocks/>
            </p:cNvSpPr>
            <p:nvPr/>
          </p:nvSpPr>
          <p:spPr bwMode="auto">
            <a:xfrm>
              <a:off x="10299701" y="2870201"/>
              <a:ext cx="55563" cy="238125"/>
            </a:xfrm>
            <a:custGeom>
              <a:avLst/>
              <a:gdLst>
                <a:gd name="T0" fmla="*/ 0 w 35"/>
                <a:gd name="T1" fmla="*/ 150 h 150"/>
                <a:gd name="T2" fmla="*/ 35 w 35"/>
                <a:gd name="T3" fmla="*/ 131 h 150"/>
                <a:gd name="T4" fmla="*/ 35 w 35"/>
                <a:gd name="T5" fmla="*/ 0 h 150"/>
                <a:gd name="T6" fmla="*/ 0 w 35"/>
                <a:gd name="T7" fmla="*/ 22 h 150"/>
                <a:gd name="T8" fmla="*/ 0 w 35"/>
                <a:gd name="T9" fmla="*/ 150 h 150"/>
              </a:gdLst>
              <a:ahLst/>
              <a:cxnLst>
                <a:cxn ang="0">
                  <a:pos x="T0" y="T1"/>
                </a:cxn>
                <a:cxn ang="0">
                  <a:pos x="T2" y="T3"/>
                </a:cxn>
                <a:cxn ang="0">
                  <a:pos x="T4" y="T5"/>
                </a:cxn>
                <a:cxn ang="0">
                  <a:pos x="T6" y="T7"/>
                </a:cxn>
                <a:cxn ang="0">
                  <a:pos x="T8" y="T9"/>
                </a:cxn>
              </a:cxnLst>
              <a:rect l="0" t="0" r="r" b="b"/>
              <a:pathLst>
                <a:path w="35" h="150">
                  <a:moveTo>
                    <a:pt x="0" y="150"/>
                  </a:moveTo>
                  <a:lnTo>
                    <a:pt x="35" y="131"/>
                  </a:lnTo>
                  <a:lnTo>
                    <a:pt x="35" y="0"/>
                  </a:lnTo>
                  <a:lnTo>
                    <a:pt x="0" y="22"/>
                  </a:lnTo>
                  <a:lnTo>
                    <a:pt x="0" y="150"/>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5" name="Rectangle 439">
              <a:extLst>
                <a:ext uri="{FF2B5EF4-FFF2-40B4-BE49-F238E27FC236}">
                  <a16:creationId xmlns:a16="http://schemas.microsoft.com/office/drawing/2014/main" xmlns="" id="{B5583735-C218-401C-BDAA-F1FF4D4BBE51}"/>
                </a:ext>
              </a:extLst>
            </p:cNvPr>
            <p:cNvSpPr>
              <a:spLocks noChangeArrowheads="1"/>
            </p:cNvSpPr>
            <p:nvPr/>
          </p:nvSpPr>
          <p:spPr bwMode="auto">
            <a:xfrm>
              <a:off x="10355263" y="2870201"/>
              <a:ext cx="23813" cy="207963"/>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6" name="Freeform 440">
              <a:extLst>
                <a:ext uri="{FF2B5EF4-FFF2-40B4-BE49-F238E27FC236}">
                  <a16:creationId xmlns:a16="http://schemas.microsoft.com/office/drawing/2014/main" xmlns="" id="{26CCB765-A9EA-4D32-9F6F-89017E7C6EBE}"/>
                </a:ext>
              </a:extLst>
            </p:cNvPr>
            <p:cNvSpPr>
              <a:spLocks/>
            </p:cNvSpPr>
            <p:nvPr/>
          </p:nvSpPr>
          <p:spPr bwMode="auto">
            <a:xfrm>
              <a:off x="10299701" y="3184526"/>
              <a:ext cx="55563" cy="241300"/>
            </a:xfrm>
            <a:custGeom>
              <a:avLst/>
              <a:gdLst>
                <a:gd name="T0" fmla="*/ 0 w 35"/>
                <a:gd name="T1" fmla="*/ 152 h 152"/>
                <a:gd name="T2" fmla="*/ 35 w 35"/>
                <a:gd name="T3" fmla="*/ 130 h 152"/>
                <a:gd name="T4" fmla="*/ 35 w 35"/>
                <a:gd name="T5" fmla="*/ 0 h 152"/>
                <a:gd name="T6" fmla="*/ 0 w 35"/>
                <a:gd name="T7" fmla="*/ 21 h 152"/>
                <a:gd name="T8" fmla="*/ 0 w 35"/>
                <a:gd name="T9" fmla="*/ 152 h 152"/>
              </a:gdLst>
              <a:ahLst/>
              <a:cxnLst>
                <a:cxn ang="0">
                  <a:pos x="T0" y="T1"/>
                </a:cxn>
                <a:cxn ang="0">
                  <a:pos x="T2" y="T3"/>
                </a:cxn>
                <a:cxn ang="0">
                  <a:pos x="T4" y="T5"/>
                </a:cxn>
                <a:cxn ang="0">
                  <a:pos x="T6" y="T7"/>
                </a:cxn>
                <a:cxn ang="0">
                  <a:pos x="T8" y="T9"/>
                </a:cxn>
              </a:cxnLst>
              <a:rect l="0" t="0" r="r" b="b"/>
              <a:pathLst>
                <a:path w="35" h="152">
                  <a:moveTo>
                    <a:pt x="0" y="152"/>
                  </a:moveTo>
                  <a:lnTo>
                    <a:pt x="35" y="130"/>
                  </a:lnTo>
                  <a:lnTo>
                    <a:pt x="35" y="0"/>
                  </a:lnTo>
                  <a:lnTo>
                    <a:pt x="0" y="21"/>
                  </a:lnTo>
                  <a:lnTo>
                    <a:pt x="0" y="152"/>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7" name="Rectangle 441">
              <a:extLst>
                <a:ext uri="{FF2B5EF4-FFF2-40B4-BE49-F238E27FC236}">
                  <a16:creationId xmlns:a16="http://schemas.microsoft.com/office/drawing/2014/main" xmlns="" id="{6FA52807-C447-468E-8697-49294FE0B528}"/>
                </a:ext>
              </a:extLst>
            </p:cNvPr>
            <p:cNvSpPr>
              <a:spLocks noChangeArrowheads="1"/>
            </p:cNvSpPr>
            <p:nvPr/>
          </p:nvSpPr>
          <p:spPr bwMode="auto">
            <a:xfrm>
              <a:off x="10355263" y="3184526"/>
              <a:ext cx="23813" cy="206375"/>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8" name="Freeform 442">
              <a:extLst>
                <a:ext uri="{FF2B5EF4-FFF2-40B4-BE49-F238E27FC236}">
                  <a16:creationId xmlns:a16="http://schemas.microsoft.com/office/drawing/2014/main" xmlns="" id="{C80EAD88-102A-4DDE-BA28-BB81DBB02C45}"/>
                </a:ext>
              </a:extLst>
            </p:cNvPr>
            <p:cNvSpPr>
              <a:spLocks/>
            </p:cNvSpPr>
            <p:nvPr/>
          </p:nvSpPr>
          <p:spPr bwMode="auto">
            <a:xfrm>
              <a:off x="10299701" y="3497263"/>
              <a:ext cx="55563" cy="241300"/>
            </a:xfrm>
            <a:custGeom>
              <a:avLst/>
              <a:gdLst>
                <a:gd name="T0" fmla="*/ 0 w 35"/>
                <a:gd name="T1" fmla="*/ 152 h 152"/>
                <a:gd name="T2" fmla="*/ 35 w 35"/>
                <a:gd name="T3" fmla="*/ 130 h 152"/>
                <a:gd name="T4" fmla="*/ 35 w 35"/>
                <a:gd name="T5" fmla="*/ 0 h 152"/>
                <a:gd name="T6" fmla="*/ 0 w 35"/>
                <a:gd name="T7" fmla="*/ 21 h 152"/>
                <a:gd name="T8" fmla="*/ 0 w 35"/>
                <a:gd name="T9" fmla="*/ 152 h 152"/>
              </a:gdLst>
              <a:ahLst/>
              <a:cxnLst>
                <a:cxn ang="0">
                  <a:pos x="T0" y="T1"/>
                </a:cxn>
                <a:cxn ang="0">
                  <a:pos x="T2" y="T3"/>
                </a:cxn>
                <a:cxn ang="0">
                  <a:pos x="T4" y="T5"/>
                </a:cxn>
                <a:cxn ang="0">
                  <a:pos x="T6" y="T7"/>
                </a:cxn>
                <a:cxn ang="0">
                  <a:pos x="T8" y="T9"/>
                </a:cxn>
              </a:cxnLst>
              <a:rect l="0" t="0" r="r" b="b"/>
              <a:pathLst>
                <a:path w="35" h="152">
                  <a:moveTo>
                    <a:pt x="0" y="152"/>
                  </a:moveTo>
                  <a:lnTo>
                    <a:pt x="35" y="130"/>
                  </a:lnTo>
                  <a:lnTo>
                    <a:pt x="35" y="0"/>
                  </a:lnTo>
                  <a:lnTo>
                    <a:pt x="0" y="21"/>
                  </a:lnTo>
                  <a:lnTo>
                    <a:pt x="0" y="152"/>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9" name="Rectangle 443">
              <a:extLst>
                <a:ext uri="{FF2B5EF4-FFF2-40B4-BE49-F238E27FC236}">
                  <a16:creationId xmlns:a16="http://schemas.microsoft.com/office/drawing/2014/main" xmlns="" id="{8C8A8513-33B6-420B-A0EA-C02317688571}"/>
                </a:ext>
              </a:extLst>
            </p:cNvPr>
            <p:cNvSpPr>
              <a:spLocks noChangeArrowheads="1"/>
            </p:cNvSpPr>
            <p:nvPr/>
          </p:nvSpPr>
          <p:spPr bwMode="auto">
            <a:xfrm>
              <a:off x="10355263" y="3497263"/>
              <a:ext cx="23813" cy="206375"/>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0" name="Freeform 444">
              <a:extLst>
                <a:ext uri="{FF2B5EF4-FFF2-40B4-BE49-F238E27FC236}">
                  <a16:creationId xmlns:a16="http://schemas.microsoft.com/office/drawing/2014/main" xmlns="" id="{E01E7475-27D4-4116-9682-11BF6265738E}"/>
                </a:ext>
              </a:extLst>
            </p:cNvPr>
            <p:cNvSpPr>
              <a:spLocks/>
            </p:cNvSpPr>
            <p:nvPr/>
          </p:nvSpPr>
          <p:spPr bwMode="auto">
            <a:xfrm>
              <a:off x="9956801" y="2930526"/>
              <a:ext cx="79375" cy="254000"/>
            </a:xfrm>
            <a:custGeom>
              <a:avLst/>
              <a:gdLst>
                <a:gd name="T0" fmla="*/ 50 w 50"/>
                <a:gd name="T1" fmla="*/ 160 h 160"/>
                <a:gd name="T2" fmla="*/ 0 w 50"/>
                <a:gd name="T3" fmla="*/ 131 h 160"/>
                <a:gd name="T4" fmla="*/ 0 w 50"/>
                <a:gd name="T5" fmla="*/ 0 h 160"/>
                <a:gd name="T6" fmla="*/ 50 w 50"/>
                <a:gd name="T7" fmla="*/ 29 h 160"/>
                <a:gd name="T8" fmla="*/ 50 w 50"/>
                <a:gd name="T9" fmla="*/ 160 h 160"/>
              </a:gdLst>
              <a:ahLst/>
              <a:cxnLst>
                <a:cxn ang="0">
                  <a:pos x="T0" y="T1"/>
                </a:cxn>
                <a:cxn ang="0">
                  <a:pos x="T2" y="T3"/>
                </a:cxn>
                <a:cxn ang="0">
                  <a:pos x="T4" y="T5"/>
                </a:cxn>
                <a:cxn ang="0">
                  <a:pos x="T6" y="T7"/>
                </a:cxn>
                <a:cxn ang="0">
                  <a:pos x="T8" y="T9"/>
                </a:cxn>
              </a:cxnLst>
              <a:rect l="0" t="0" r="r" b="b"/>
              <a:pathLst>
                <a:path w="50" h="160">
                  <a:moveTo>
                    <a:pt x="50" y="160"/>
                  </a:moveTo>
                  <a:lnTo>
                    <a:pt x="0" y="131"/>
                  </a:lnTo>
                  <a:lnTo>
                    <a:pt x="0" y="0"/>
                  </a:lnTo>
                  <a:lnTo>
                    <a:pt x="50" y="29"/>
                  </a:lnTo>
                  <a:lnTo>
                    <a:pt x="50"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1" name="Freeform 445">
              <a:extLst>
                <a:ext uri="{FF2B5EF4-FFF2-40B4-BE49-F238E27FC236}">
                  <a16:creationId xmlns:a16="http://schemas.microsoft.com/office/drawing/2014/main" xmlns="" id="{D6E7FDFF-0A5A-4ABE-B5A0-E8F1A68619E8}"/>
                </a:ext>
              </a:extLst>
            </p:cNvPr>
            <p:cNvSpPr>
              <a:spLocks/>
            </p:cNvSpPr>
            <p:nvPr/>
          </p:nvSpPr>
          <p:spPr bwMode="auto">
            <a:xfrm>
              <a:off x="9956801" y="2930526"/>
              <a:ext cx="19050" cy="207963"/>
            </a:xfrm>
            <a:custGeom>
              <a:avLst/>
              <a:gdLst>
                <a:gd name="T0" fmla="*/ 12 w 12"/>
                <a:gd name="T1" fmla="*/ 124 h 131"/>
                <a:gd name="T2" fmla="*/ 0 w 12"/>
                <a:gd name="T3" fmla="*/ 131 h 131"/>
                <a:gd name="T4" fmla="*/ 0 w 12"/>
                <a:gd name="T5" fmla="*/ 0 h 131"/>
                <a:gd name="T6" fmla="*/ 12 w 12"/>
                <a:gd name="T7" fmla="*/ 8 h 131"/>
                <a:gd name="T8" fmla="*/ 12 w 12"/>
                <a:gd name="T9" fmla="*/ 124 h 131"/>
              </a:gdLst>
              <a:ahLst/>
              <a:cxnLst>
                <a:cxn ang="0">
                  <a:pos x="T0" y="T1"/>
                </a:cxn>
                <a:cxn ang="0">
                  <a:pos x="T2" y="T3"/>
                </a:cxn>
                <a:cxn ang="0">
                  <a:pos x="T4" y="T5"/>
                </a:cxn>
                <a:cxn ang="0">
                  <a:pos x="T6" y="T7"/>
                </a:cxn>
                <a:cxn ang="0">
                  <a:pos x="T8" y="T9"/>
                </a:cxn>
              </a:cxnLst>
              <a:rect l="0" t="0" r="r" b="b"/>
              <a:pathLst>
                <a:path w="12" h="131">
                  <a:moveTo>
                    <a:pt x="12" y="124"/>
                  </a:moveTo>
                  <a:lnTo>
                    <a:pt x="0" y="131"/>
                  </a:lnTo>
                  <a:lnTo>
                    <a:pt x="0" y="0"/>
                  </a:lnTo>
                  <a:lnTo>
                    <a:pt x="12" y="8"/>
                  </a:lnTo>
                  <a:lnTo>
                    <a:pt x="12" y="12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2" name="Freeform 446">
              <a:extLst>
                <a:ext uri="{FF2B5EF4-FFF2-40B4-BE49-F238E27FC236}">
                  <a16:creationId xmlns:a16="http://schemas.microsoft.com/office/drawing/2014/main" xmlns="" id="{D00DABF4-1E8C-4BDA-A3A4-E7E62BFCED49}"/>
                </a:ext>
              </a:extLst>
            </p:cNvPr>
            <p:cNvSpPr>
              <a:spLocks/>
            </p:cNvSpPr>
            <p:nvPr/>
          </p:nvSpPr>
          <p:spPr bwMode="auto">
            <a:xfrm>
              <a:off x="9956801" y="3240088"/>
              <a:ext cx="79375" cy="249238"/>
            </a:xfrm>
            <a:custGeom>
              <a:avLst/>
              <a:gdLst>
                <a:gd name="T0" fmla="*/ 50 w 50"/>
                <a:gd name="T1" fmla="*/ 157 h 157"/>
                <a:gd name="T2" fmla="*/ 0 w 50"/>
                <a:gd name="T3" fmla="*/ 129 h 157"/>
                <a:gd name="T4" fmla="*/ 0 w 50"/>
                <a:gd name="T5" fmla="*/ 0 h 157"/>
                <a:gd name="T6" fmla="*/ 50 w 50"/>
                <a:gd name="T7" fmla="*/ 29 h 157"/>
                <a:gd name="T8" fmla="*/ 50 w 50"/>
                <a:gd name="T9" fmla="*/ 157 h 157"/>
              </a:gdLst>
              <a:ahLst/>
              <a:cxnLst>
                <a:cxn ang="0">
                  <a:pos x="T0" y="T1"/>
                </a:cxn>
                <a:cxn ang="0">
                  <a:pos x="T2" y="T3"/>
                </a:cxn>
                <a:cxn ang="0">
                  <a:pos x="T4" y="T5"/>
                </a:cxn>
                <a:cxn ang="0">
                  <a:pos x="T6" y="T7"/>
                </a:cxn>
                <a:cxn ang="0">
                  <a:pos x="T8" y="T9"/>
                </a:cxn>
              </a:cxnLst>
              <a:rect l="0" t="0" r="r" b="b"/>
              <a:pathLst>
                <a:path w="50" h="157">
                  <a:moveTo>
                    <a:pt x="50" y="157"/>
                  </a:moveTo>
                  <a:lnTo>
                    <a:pt x="0" y="129"/>
                  </a:lnTo>
                  <a:lnTo>
                    <a:pt x="0" y="0"/>
                  </a:lnTo>
                  <a:lnTo>
                    <a:pt x="50" y="29"/>
                  </a:lnTo>
                  <a:lnTo>
                    <a:pt x="50" y="15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3" name="Freeform 447">
              <a:extLst>
                <a:ext uri="{FF2B5EF4-FFF2-40B4-BE49-F238E27FC236}">
                  <a16:creationId xmlns:a16="http://schemas.microsoft.com/office/drawing/2014/main" xmlns="" id="{6C82B64B-529A-4E1B-9DBD-4491D84FCF47}"/>
                </a:ext>
              </a:extLst>
            </p:cNvPr>
            <p:cNvSpPr>
              <a:spLocks/>
            </p:cNvSpPr>
            <p:nvPr/>
          </p:nvSpPr>
          <p:spPr bwMode="auto">
            <a:xfrm>
              <a:off x="9956801" y="3240088"/>
              <a:ext cx="19050" cy="204788"/>
            </a:xfrm>
            <a:custGeom>
              <a:avLst/>
              <a:gdLst>
                <a:gd name="T0" fmla="*/ 12 w 12"/>
                <a:gd name="T1" fmla="*/ 121 h 129"/>
                <a:gd name="T2" fmla="*/ 0 w 12"/>
                <a:gd name="T3" fmla="*/ 129 h 129"/>
                <a:gd name="T4" fmla="*/ 0 w 12"/>
                <a:gd name="T5" fmla="*/ 0 h 129"/>
                <a:gd name="T6" fmla="*/ 12 w 12"/>
                <a:gd name="T7" fmla="*/ 7 h 129"/>
                <a:gd name="T8" fmla="*/ 12 w 12"/>
                <a:gd name="T9" fmla="*/ 121 h 129"/>
              </a:gdLst>
              <a:ahLst/>
              <a:cxnLst>
                <a:cxn ang="0">
                  <a:pos x="T0" y="T1"/>
                </a:cxn>
                <a:cxn ang="0">
                  <a:pos x="T2" y="T3"/>
                </a:cxn>
                <a:cxn ang="0">
                  <a:pos x="T4" y="T5"/>
                </a:cxn>
                <a:cxn ang="0">
                  <a:pos x="T6" y="T7"/>
                </a:cxn>
                <a:cxn ang="0">
                  <a:pos x="T8" y="T9"/>
                </a:cxn>
              </a:cxnLst>
              <a:rect l="0" t="0" r="r" b="b"/>
              <a:pathLst>
                <a:path w="12" h="129">
                  <a:moveTo>
                    <a:pt x="12" y="121"/>
                  </a:moveTo>
                  <a:lnTo>
                    <a:pt x="0" y="129"/>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4" name="Freeform 448">
              <a:extLst>
                <a:ext uri="{FF2B5EF4-FFF2-40B4-BE49-F238E27FC236}">
                  <a16:creationId xmlns:a16="http://schemas.microsoft.com/office/drawing/2014/main" xmlns="" id="{3D40C7ED-842B-4E68-A079-C697F241DD88}"/>
                </a:ext>
              </a:extLst>
            </p:cNvPr>
            <p:cNvSpPr>
              <a:spLocks/>
            </p:cNvSpPr>
            <p:nvPr/>
          </p:nvSpPr>
          <p:spPr bwMode="auto">
            <a:xfrm>
              <a:off x="9956801" y="3546476"/>
              <a:ext cx="79375" cy="252413"/>
            </a:xfrm>
            <a:custGeom>
              <a:avLst/>
              <a:gdLst>
                <a:gd name="T0" fmla="*/ 50 w 50"/>
                <a:gd name="T1" fmla="*/ 159 h 159"/>
                <a:gd name="T2" fmla="*/ 0 w 50"/>
                <a:gd name="T3" fmla="*/ 130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5" name="Freeform 449">
              <a:extLst>
                <a:ext uri="{FF2B5EF4-FFF2-40B4-BE49-F238E27FC236}">
                  <a16:creationId xmlns:a16="http://schemas.microsoft.com/office/drawing/2014/main" xmlns="" id="{EE9A4121-984F-41F4-9206-FFFFC97D2B7C}"/>
                </a:ext>
              </a:extLst>
            </p:cNvPr>
            <p:cNvSpPr>
              <a:spLocks/>
            </p:cNvSpPr>
            <p:nvPr/>
          </p:nvSpPr>
          <p:spPr bwMode="auto">
            <a:xfrm>
              <a:off x="9956801" y="3546476"/>
              <a:ext cx="19050" cy="206375"/>
            </a:xfrm>
            <a:custGeom>
              <a:avLst/>
              <a:gdLst>
                <a:gd name="T0" fmla="*/ 12 w 12"/>
                <a:gd name="T1" fmla="*/ 121 h 130"/>
                <a:gd name="T2" fmla="*/ 0 w 12"/>
                <a:gd name="T3" fmla="*/ 130 h 130"/>
                <a:gd name="T4" fmla="*/ 0 w 12"/>
                <a:gd name="T5" fmla="*/ 0 h 130"/>
                <a:gd name="T6" fmla="*/ 12 w 12"/>
                <a:gd name="T7" fmla="*/ 7 h 130"/>
                <a:gd name="T8" fmla="*/ 12 w 12"/>
                <a:gd name="T9" fmla="*/ 121 h 130"/>
              </a:gdLst>
              <a:ahLst/>
              <a:cxnLst>
                <a:cxn ang="0">
                  <a:pos x="T0" y="T1"/>
                </a:cxn>
                <a:cxn ang="0">
                  <a:pos x="T2" y="T3"/>
                </a:cxn>
                <a:cxn ang="0">
                  <a:pos x="T4" y="T5"/>
                </a:cxn>
                <a:cxn ang="0">
                  <a:pos x="T6" y="T7"/>
                </a:cxn>
                <a:cxn ang="0">
                  <a:pos x="T8" y="T9"/>
                </a:cxn>
              </a:cxnLst>
              <a:rect l="0" t="0" r="r" b="b"/>
              <a:pathLst>
                <a:path w="12" h="130">
                  <a:moveTo>
                    <a:pt x="12" y="121"/>
                  </a:moveTo>
                  <a:lnTo>
                    <a:pt x="0" y="130"/>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6" name="Freeform 450">
              <a:extLst>
                <a:ext uri="{FF2B5EF4-FFF2-40B4-BE49-F238E27FC236}">
                  <a16:creationId xmlns:a16="http://schemas.microsoft.com/office/drawing/2014/main" xmlns="" id="{CC1AF9AC-2B3B-4BA3-996D-C84EC95A061A}"/>
                </a:ext>
              </a:extLst>
            </p:cNvPr>
            <p:cNvSpPr>
              <a:spLocks/>
            </p:cNvSpPr>
            <p:nvPr/>
          </p:nvSpPr>
          <p:spPr bwMode="auto">
            <a:xfrm>
              <a:off x="9737726" y="2244726"/>
              <a:ext cx="342900" cy="354013"/>
            </a:xfrm>
            <a:custGeom>
              <a:avLst/>
              <a:gdLst>
                <a:gd name="T0" fmla="*/ 216 w 216"/>
                <a:gd name="T1" fmla="*/ 128 h 223"/>
                <a:gd name="T2" fmla="*/ 0 w 216"/>
                <a:gd name="T3" fmla="*/ 0 h 223"/>
                <a:gd name="T4" fmla="*/ 0 w 216"/>
                <a:gd name="T5" fmla="*/ 95 h 223"/>
                <a:gd name="T6" fmla="*/ 216 w 216"/>
                <a:gd name="T7" fmla="*/ 223 h 223"/>
                <a:gd name="T8" fmla="*/ 216 w 216"/>
                <a:gd name="T9" fmla="*/ 128 h 223"/>
              </a:gdLst>
              <a:ahLst/>
              <a:cxnLst>
                <a:cxn ang="0">
                  <a:pos x="T0" y="T1"/>
                </a:cxn>
                <a:cxn ang="0">
                  <a:pos x="T2" y="T3"/>
                </a:cxn>
                <a:cxn ang="0">
                  <a:pos x="T4" y="T5"/>
                </a:cxn>
                <a:cxn ang="0">
                  <a:pos x="T6" y="T7"/>
                </a:cxn>
                <a:cxn ang="0">
                  <a:pos x="T8" y="T9"/>
                </a:cxn>
              </a:cxnLst>
              <a:rect l="0" t="0" r="r" b="b"/>
              <a:pathLst>
                <a:path w="216" h="223">
                  <a:moveTo>
                    <a:pt x="216" y="128"/>
                  </a:moveTo>
                  <a:lnTo>
                    <a:pt x="0" y="0"/>
                  </a:lnTo>
                  <a:lnTo>
                    <a:pt x="0" y="95"/>
                  </a:lnTo>
                  <a:lnTo>
                    <a:pt x="216" y="223"/>
                  </a:lnTo>
                  <a:lnTo>
                    <a:pt x="216" y="128"/>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7" name="Freeform 451">
              <a:extLst>
                <a:ext uri="{FF2B5EF4-FFF2-40B4-BE49-F238E27FC236}">
                  <a16:creationId xmlns:a16="http://schemas.microsoft.com/office/drawing/2014/main" xmlns="" id="{BB7C69B0-9E84-4781-B3D0-2908779A509F}"/>
                </a:ext>
              </a:extLst>
            </p:cNvPr>
            <p:cNvSpPr>
              <a:spLocks/>
            </p:cNvSpPr>
            <p:nvPr/>
          </p:nvSpPr>
          <p:spPr bwMode="auto">
            <a:xfrm>
              <a:off x="9737726" y="2066926"/>
              <a:ext cx="652463" cy="381000"/>
            </a:xfrm>
            <a:custGeom>
              <a:avLst/>
              <a:gdLst>
                <a:gd name="T0" fmla="*/ 0 w 411"/>
                <a:gd name="T1" fmla="*/ 112 h 240"/>
                <a:gd name="T2" fmla="*/ 192 w 411"/>
                <a:gd name="T3" fmla="*/ 0 h 240"/>
                <a:gd name="T4" fmla="*/ 411 w 411"/>
                <a:gd name="T5" fmla="*/ 129 h 240"/>
                <a:gd name="T6" fmla="*/ 216 w 411"/>
                <a:gd name="T7" fmla="*/ 240 h 240"/>
                <a:gd name="T8" fmla="*/ 0 w 411"/>
                <a:gd name="T9" fmla="*/ 112 h 240"/>
              </a:gdLst>
              <a:ahLst/>
              <a:cxnLst>
                <a:cxn ang="0">
                  <a:pos x="T0" y="T1"/>
                </a:cxn>
                <a:cxn ang="0">
                  <a:pos x="T2" y="T3"/>
                </a:cxn>
                <a:cxn ang="0">
                  <a:pos x="T4" y="T5"/>
                </a:cxn>
                <a:cxn ang="0">
                  <a:pos x="T6" y="T7"/>
                </a:cxn>
                <a:cxn ang="0">
                  <a:pos x="T8" y="T9"/>
                </a:cxn>
              </a:cxnLst>
              <a:rect l="0" t="0" r="r" b="b"/>
              <a:pathLst>
                <a:path w="411" h="240">
                  <a:moveTo>
                    <a:pt x="0" y="112"/>
                  </a:moveTo>
                  <a:lnTo>
                    <a:pt x="192" y="0"/>
                  </a:lnTo>
                  <a:lnTo>
                    <a:pt x="411" y="129"/>
                  </a:lnTo>
                  <a:lnTo>
                    <a:pt x="216" y="240"/>
                  </a:lnTo>
                  <a:lnTo>
                    <a:pt x="0" y="112"/>
                  </a:lnTo>
                  <a:close/>
                </a:path>
              </a:pathLst>
            </a:custGeom>
            <a:solidFill>
              <a:srgbClr val="D3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8" name="Freeform 452">
              <a:extLst>
                <a:ext uri="{FF2B5EF4-FFF2-40B4-BE49-F238E27FC236}">
                  <a16:creationId xmlns:a16="http://schemas.microsoft.com/office/drawing/2014/main" xmlns="" id="{D8919737-40D9-40F1-BFD0-33763A6F3AD1}"/>
                </a:ext>
              </a:extLst>
            </p:cNvPr>
            <p:cNvSpPr>
              <a:spLocks/>
            </p:cNvSpPr>
            <p:nvPr/>
          </p:nvSpPr>
          <p:spPr bwMode="auto">
            <a:xfrm>
              <a:off x="10080626" y="2271713"/>
              <a:ext cx="309563" cy="327025"/>
            </a:xfrm>
            <a:custGeom>
              <a:avLst/>
              <a:gdLst>
                <a:gd name="T0" fmla="*/ 0 w 195"/>
                <a:gd name="T1" fmla="*/ 111 h 206"/>
                <a:gd name="T2" fmla="*/ 195 w 195"/>
                <a:gd name="T3" fmla="*/ 0 h 206"/>
                <a:gd name="T4" fmla="*/ 195 w 195"/>
                <a:gd name="T5" fmla="*/ 97 h 206"/>
                <a:gd name="T6" fmla="*/ 0 w 195"/>
                <a:gd name="T7" fmla="*/ 206 h 206"/>
                <a:gd name="T8" fmla="*/ 0 w 195"/>
                <a:gd name="T9" fmla="*/ 111 h 206"/>
              </a:gdLst>
              <a:ahLst/>
              <a:cxnLst>
                <a:cxn ang="0">
                  <a:pos x="T0" y="T1"/>
                </a:cxn>
                <a:cxn ang="0">
                  <a:pos x="T2" y="T3"/>
                </a:cxn>
                <a:cxn ang="0">
                  <a:pos x="T4" y="T5"/>
                </a:cxn>
                <a:cxn ang="0">
                  <a:pos x="T6" y="T7"/>
                </a:cxn>
                <a:cxn ang="0">
                  <a:pos x="T8" y="T9"/>
                </a:cxn>
              </a:cxnLst>
              <a:rect l="0" t="0" r="r" b="b"/>
              <a:pathLst>
                <a:path w="195" h="206">
                  <a:moveTo>
                    <a:pt x="0" y="111"/>
                  </a:moveTo>
                  <a:lnTo>
                    <a:pt x="195" y="0"/>
                  </a:lnTo>
                  <a:lnTo>
                    <a:pt x="195" y="97"/>
                  </a:lnTo>
                  <a:lnTo>
                    <a:pt x="0" y="206"/>
                  </a:lnTo>
                  <a:lnTo>
                    <a:pt x="0" y="111"/>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9" name="Freeform 453">
              <a:extLst>
                <a:ext uri="{FF2B5EF4-FFF2-40B4-BE49-F238E27FC236}">
                  <a16:creationId xmlns:a16="http://schemas.microsoft.com/office/drawing/2014/main" xmlns="" id="{8289B962-5782-47A6-9D3E-9B1314622B67}"/>
                </a:ext>
              </a:extLst>
            </p:cNvPr>
            <p:cNvSpPr>
              <a:spLocks/>
            </p:cNvSpPr>
            <p:nvPr/>
          </p:nvSpPr>
          <p:spPr bwMode="auto">
            <a:xfrm>
              <a:off x="9831388" y="2181226"/>
              <a:ext cx="246063" cy="211138"/>
            </a:xfrm>
            <a:custGeom>
              <a:avLst/>
              <a:gdLst>
                <a:gd name="T0" fmla="*/ 155 w 155"/>
                <a:gd name="T1" fmla="*/ 92 h 133"/>
                <a:gd name="T2" fmla="*/ 0 w 155"/>
                <a:gd name="T3" fmla="*/ 0 h 133"/>
                <a:gd name="T4" fmla="*/ 0 w 155"/>
                <a:gd name="T5" fmla="*/ 42 h 133"/>
                <a:gd name="T6" fmla="*/ 155 w 155"/>
                <a:gd name="T7" fmla="*/ 133 h 133"/>
                <a:gd name="T8" fmla="*/ 155 w 155"/>
                <a:gd name="T9" fmla="*/ 92 h 133"/>
              </a:gdLst>
              <a:ahLst/>
              <a:cxnLst>
                <a:cxn ang="0">
                  <a:pos x="T0" y="T1"/>
                </a:cxn>
                <a:cxn ang="0">
                  <a:pos x="T2" y="T3"/>
                </a:cxn>
                <a:cxn ang="0">
                  <a:pos x="T4" y="T5"/>
                </a:cxn>
                <a:cxn ang="0">
                  <a:pos x="T6" y="T7"/>
                </a:cxn>
                <a:cxn ang="0">
                  <a:pos x="T8" y="T9"/>
                </a:cxn>
              </a:cxnLst>
              <a:rect l="0" t="0" r="r" b="b"/>
              <a:pathLst>
                <a:path w="155" h="133">
                  <a:moveTo>
                    <a:pt x="155" y="92"/>
                  </a:moveTo>
                  <a:lnTo>
                    <a:pt x="0" y="0"/>
                  </a:lnTo>
                  <a:lnTo>
                    <a:pt x="0" y="42"/>
                  </a:lnTo>
                  <a:lnTo>
                    <a:pt x="155" y="133"/>
                  </a:lnTo>
                  <a:lnTo>
                    <a:pt x="155" y="92"/>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0" name="Freeform 454">
              <a:extLst>
                <a:ext uri="{FF2B5EF4-FFF2-40B4-BE49-F238E27FC236}">
                  <a16:creationId xmlns:a16="http://schemas.microsoft.com/office/drawing/2014/main" xmlns="" id="{00CFDEBC-2BAF-4859-813D-4031B40BA775}"/>
                </a:ext>
              </a:extLst>
            </p:cNvPr>
            <p:cNvSpPr>
              <a:spLocks/>
            </p:cNvSpPr>
            <p:nvPr/>
          </p:nvSpPr>
          <p:spPr bwMode="auto">
            <a:xfrm>
              <a:off x="9831388" y="2049463"/>
              <a:ext cx="471488" cy="277813"/>
            </a:xfrm>
            <a:custGeom>
              <a:avLst/>
              <a:gdLst>
                <a:gd name="T0" fmla="*/ 0 w 297"/>
                <a:gd name="T1" fmla="*/ 83 h 175"/>
                <a:gd name="T2" fmla="*/ 140 w 297"/>
                <a:gd name="T3" fmla="*/ 0 h 175"/>
                <a:gd name="T4" fmla="*/ 297 w 297"/>
                <a:gd name="T5" fmla="*/ 92 h 175"/>
                <a:gd name="T6" fmla="*/ 155 w 297"/>
                <a:gd name="T7" fmla="*/ 175 h 175"/>
                <a:gd name="T8" fmla="*/ 0 w 297"/>
                <a:gd name="T9" fmla="*/ 83 h 175"/>
              </a:gdLst>
              <a:ahLst/>
              <a:cxnLst>
                <a:cxn ang="0">
                  <a:pos x="T0" y="T1"/>
                </a:cxn>
                <a:cxn ang="0">
                  <a:pos x="T2" y="T3"/>
                </a:cxn>
                <a:cxn ang="0">
                  <a:pos x="T4" y="T5"/>
                </a:cxn>
                <a:cxn ang="0">
                  <a:pos x="T6" y="T7"/>
                </a:cxn>
                <a:cxn ang="0">
                  <a:pos x="T8" y="T9"/>
                </a:cxn>
              </a:cxnLst>
              <a:rect l="0" t="0" r="r" b="b"/>
              <a:pathLst>
                <a:path w="297" h="175">
                  <a:moveTo>
                    <a:pt x="0" y="83"/>
                  </a:moveTo>
                  <a:lnTo>
                    <a:pt x="140" y="0"/>
                  </a:lnTo>
                  <a:lnTo>
                    <a:pt x="297" y="92"/>
                  </a:lnTo>
                  <a:lnTo>
                    <a:pt x="155" y="175"/>
                  </a:lnTo>
                  <a:lnTo>
                    <a:pt x="0" y="83"/>
                  </a:lnTo>
                  <a:close/>
                </a:path>
              </a:pathLst>
            </a:custGeom>
            <a:solidFill>
              <a:srgbClr val="D3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1" name="Freeform 455">
              <a:extLst>
                <a:ext uri="{FF2B5EF4-FFF2-40B4-BE49-F238E27FC236}">
                  <a16:creationId xmlns:a16="http://schemas.microsoft.com/office/drawing/2014/main" xmlns="" id="{0ACB53C7-8379-425B-B2FF-48401416ACA5}"/>
                </a:ext>
              </a:extLst>
            </p:cNvPr>
            <p:cNvSpPr>
              <a:spLocks/>
            </p:cNvSpPr>
            <p:nvPr/>
          </p:nvSpPr>
          <p:spPr bwMode="auto">
            <a:xfrm>
              <a:off x="10077451" y="2195513"/>
              <a:ext cx="225425" cy="196850"/>
            </a:xfrm>
            <a:custGeom>
              <a:avLst/>
              <a:gdLst>
                <a:gd name="T0" fmla="*/ 0 w 142"/>
                <a:gd name="T1" fmla="*/ 83 h 124"/>
                <a:gd name="T2" fmla="*/ 142 w 142"/>
                <a:gd name="T3" fmla="*/ 0 h 124"/>
                <a:gd name="T4" fmla="*/ 142 w 142"/>
                <a:gd name="T5" fmla="*/ 43 h 124"/>
                <a:gd name="T6" fmla="*/ 0 w 142"/>
                <a:gd name="T7" fmla="*/ 124 h 124"/>
                <a:gd name="T8" fmla="*/ 0 w 142"/>
                <a:gd name="T9" fmla="*/ 83 h 124"/>
              </a:gdLst>
              <a:ahLst/>
              <a:cxnLst>
                <a:cxn ang="0">
                  <a:pos x="T0" y="T1"/>
                </a:cxn>
                <a:cxn ang="0">
                  <a:pos x="T2" y="T3"/>
                </a:cxn>
                <a:cxn ang="0">
                  <a:pos x="T4" y="T5"/>
                </a:cxn>
                <a:cxn ang="0">
                  <a:pos x="T6" y="T7"/>
                </a:cxn>
                <a:cxn ang="0">
                  <a:pos x="T8" y="T9"/>
                </a:cxn>
              </a:cxnLst>
              <a:rect l="0" t="0" r="r" b="b"/>
              <a:pathLst>
                <a:path w="142" h="124">
                  <a:moveTo>
                    <a:pt x="0" y="83"/>
                  </a:moveTo>
                  <a:lnTo>
                    <a:pt x="142" y="0"/>
                  </a:lnTo>
                  <a:lnTo>
                    <a:pt x="142" y="43"/>
                  </a:lnTo>
                  <a:lnTo>
                    <a:pt x="0" y="124"/>
                  </a:lnTo>
                  <a:lnTo>
                    <a:pt x="0" y="83"/>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2" name="Freeform 456">
              <a:extLst>
                <a:ext uri="{FF2B5EF4-FFF2-40B4-BE49-F238E27FC236}">
                  <a16:creationId xmlns:a16="http://schemas.microsoft.com/office/drawing/2014/main" xmlns="" id="{29E86516-A62E-446C-B17E-B88F0B1F3E3E}"/>
                </a:ext>
              </a:extLst>
            </p:cNvPr>
            <p:cNvSpPr>
              <a:spLocks/>
            </p:cNvSpPr>
            <p:nvPr/>
          </p:nvSpPr>
          <p:spPr bwMode="auto">
            <a:xfrm>
              <a:off x="9877426" y="1701801"/>
              <a:ext cx="384175" cy="592138"/>
            </a:xfrm>
            <a:custGeom>
              <a:avLst/>
              <a:gdLst>
                <a:gd name="T0" fmla="*/ 0 w 242"/>
                <a:gd name="T1" fmla="*/ 297 h 373"/>
                <a:gd name="T2" fmla="*/ 126 w 242"/>
                <a:gd name="T3" fmla="*/ 0 h 373"/>
                <a:gd name="T4" fmla="*/ 242 w 242"/>
                <a:gd name="T5" fmla="*/ 304 h 373"/>
                <a:gd name="T6" fmla="*/ 126 w 242"/>
                <a:gd name="T7" fmla="*/ 373 h 373"/>
                <a:gd name="T8" fmla="*/ 0 w 242"/>
                <a:gd name="T9" fmla="*/ 297 h 373"/>
              </a:gdLst>
              <a:ahLst/>
              <a:cxnLst>
                <a:cxn ang="0">
                  <a:pos x="T0" y="T1"/>
                </a:cxn>
                <a:cxn ang="0">
                  <a:pos x="T2" y="T3"/>
                </a:cxn>
                <a:cxn ang="0">
                  <a:pos x="T4" y="T5"/>
                </a:cxn>
                <a:cxn ang="0">
                  <a:pos x="T6" y="T7"/>
                </a:cxn>
                <a:cxn ang="0">
                  <a:pos x="T8" y="T9"/>
                </a:cxn>
              </a:cxnLst>
              <a:rect l="0" t="0" r="r" b="b"/>
              <a:pathLst>
                <a:path w="242" h="373">
                  <a:moveTo>
                    <a:pt x="0" y="297"/>
                  </a:moveTo>
                  <a:lnTo>
                    <a:pt x="126" y="0"/>
                  </a:lnTo>
                  <a:lnTo>
                    <a:pt x="242" y="304"/>
                  </a:lnTo>
                  <a:lnTo>
                    <a:pt x="126" y="373"/>
                  </a:lnTo>
                  <a:lnTo>
                    <a:pt x="0" y="297"/>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3" name="Freeform 457">
              <a:extLst>
                <a:ext uri="{FF2B5EF4-FFF2-40B4-BE49-F238E27FC236}">
                  <a16:creationId xmlns:a16="http://schemas.microsoft.com/office/drawing/2014/main" xmlns="" id="{D13EC8E3-9D59-409C-8373-B6FC51C9B109}"/>
                </a:ext>
              </a:extLst>
            </p:cNvPr>
            <p:cNvSpPr>
              <a:spLocks/>
            </p:cNvSpPr>
            <p:nvPr/>
          </p:nvSpPr>
          <p:spPr bwMode="auto">
            <a:xfrm>
              <a:off x="10077451" y="1701801"/>
              <a:ext cx="184150" cy="592138"/>
            </a:xfrm>
            <a:custGeom>
              <a:avLst/>
              <a:gdLst>
                <a:gd name="T0" fmla="*/ 0 w 116"/>
                <a:gd name="T1" fmla="*/ 0 h 373"/>
                <a:gd name="T2" fmla="*/ 0 w 116"/>
                <a:gd name="T3" fmla="*/ 373 h 373"/>
                <a:gd name="T4" fmla="*/ 116 w 116"/>
                <a:gd name="T5" fmla="*/ 304 h 373"/>
                <a:gd name="T6" fmla="*/ 0 w 116"/>
                <a:gd name="T7" fmla="*/ 0 h 373"/>
              </a:gdLst>
              <a:ahLst/>
              <a:cxnLst>
                <a:cxn ang="0">
                  <a:pos x="T0" y="T1"/>
                </a:cxn>
                <a:cxn ang="0">
                  <a:pos x="T2" y="T3"/>
                </a:cxn>
                <a:cxn ang="0">
                  <a:pos x="T4" y="T5"/>
                </a:cxn>
                <a:cxn ang="0">
                  <a:pos x="T6" y="T7"/>
                </a:cxn>
              </a:cxnLst>
              <a:rect l="0" t="0" r="r" b="b"/>
              <a:pathLst>
                <a:path w="116" h="373">
                  <a:moveTo>
                    <a:pt x="0" y="0"/>
                  </a:moveTo>
                  <a:lnTo>
                    <a:pt x="0" y="373"/>
                  </a:lnTo>
                  <a:lnTo>
                    <a:pt x="116" y="304"/>
                  </a:lnTo>
                  <a:lnTo>
                    <a:pt x="0" y="0"/>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4" name="Freeform 458">
              <a:extLst>
                <a:ext uri="{FF2B5EF4-FFF2-40B4-BE49-F238E27FC236}">
                  <a16:creationId xmlns:a16="http://schemas.microsoft.com/office/drawing/2014/main" xmlns="" id="{7A85D49A-33A0-47D7-846A-A246E7D6757C}"/>
                </a:ext>
              </a:extLst>
            </p:cNvPr>
            <p:cNvSpPr>
              <a:spLocks/>
            </p:cNvSpPr>
            <p:nvPr/>
          </p:nvSpPr>
          <p:spPr bwMode="auto">
            <a:xfrm>
              <a:off x="9885363" y="1065213"/>
              <a:ext cx="390525" cy="573088"/>
            </a:xfrm>
            <a:custGeom>
              <a:avLst/>
              <a:gdLst>
                <a:gd name="T0" fmla="*/ 87 w 104"/>
                <a:gd name="T1" fmla="*/ 0 h 152"/>
                <a:gd name="T2" fmla="*/ 16 w 104"/>
                <a:gd name="T3" fmla="*/ 0 h 152"/>
                <a:gd name="T4" fmla="*/ 0 w 104"/>
                <a:gd name="T5" fmla="*/ 17 h 152"/>
                <a:gd name="T6" fmla="*/ 0 w 104"/>
                <a:gd name="T7" fmla="*/ 88 h 152"/>
                <a:gd name="T8" fmla="*/ 16 w 104"/>
                <a:gd name="T9" fmla="*/ 105 h 152"/>
                <a:gd name="T10" fmla="*/ 46 w 104"/>
                <a:gd name="T11" fmla="*/ 105 h 152"/>
                <a:gd name="T12" fmla="*/ 50 w 104"/>
                <a:gd name="T13" fmla="*/ 111 h 152"/>
                <a:gd name="T14" fmla="*/ 50 w 104"/>
                <a:gd name="T15" fmla="*/ 150 h 152"/>
                <a:gd name="T16" fmla="*/ 52 w 104"/>
                <a:gd name="T17" fmla="*/ 152 h 152"/>
                <a:gd name="T18" fmla="*/ 54 w 104"/>
                <a:gd name="T19" fmla="*/ 150 h 152"/>
                <a:gd name="T20" fmla="*/ 54 w 104"/>
                <a:gd name="T21" fmla="*/ 111 h 152"/>
                <a:gd name="T22" fmla="*/ 58 w 104"/>
                <a:gd name="T23" fmla="*/ 105 h 152"/>
                <a:gd name="T24" fmla="*/ 87 w 104"/>
                <a:gd name="T25" fmla="*/ 105 h 152"/>
                <a:gd name="T26" fmla="*/ 104 w 104"/>
                <a:gd name="T27" fmla="*/ 88 h 152"/>
                <a:gd name="T28" fmla="*/ 104 w 104"/>
                <a:gd name="T29" fmla="*/ 17 h 152"/>
                <a:gd name="T30" fmla="*/ 87 w 104"/>
                <a:gd name="T3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52">
                  <a:moveTo>
                    <a:pt x="87" y="0"/>
                  </a:moveTo>
                  <a:cubicBezTo>
                    <a:pt x="16" y="0"/>
                    <a:pt x="16" y="0"/>
                    <a:pt x="16" y="0"/>
                  </a:cubicBezTo>
                  <a:cubicBezTo>
                    <a:pt x="7" y="0"/>
                    <a:pt x="0" y="8"/>
                    <a:pt x="0" y="17"/>
                  </a:cubicBezTo>
                  <a:cubicBezTo>
                    <a:pt x="0" y="88"/>
                    <a:pt x="0" y="88"/>
                    <a:pt x="0" y="88"/>
                  </a:cubicBezTo>
                  <a:cubicBezTo>
                    <a:pt x="0" y="97"/>
                    <a:pt x="7" y="105"/>
                    <a:pt x="16" y="105"/>
                  </a:cubicBezTo>
                  <a:cubicBezTo>
                    <a:pt x="46" y="105"/>
                    <a:pt x="46" y="105"/>
                    <a:pt x="46" y="105"/>
                  </a:cubicBezTo>
                  <a:cubicBezTo>
                    <a:pt x="50" y="111"/>
                    <a:pt x="50" y="111"/>
                    <a:pt x="50" y="111"/>
                  </a:cubicBezTo>
                  <a:cubicBezTo>
                    <a:pt x="50" y="150"/>
                    <a:pt x="50" y="150"/>
                    <a:pt x="50" y="150"/>
                  </a:cubicBezTo>
                  <a:cubicBezTo>
                    <a:pt x="50" y="151"/>
                    <a:pt x="51" y="152"/>
                    <a:pt x="52" y="152"/>
                  </a:cubicBezTo>
                  <a:cubicBezTo>
                    <a:pt x="53" y="152"/>
                    <a:pt x="54" y="151"/>
                    <a:pt x="54" y="150"/>
                  </a:cubicBezTo>
                  <a:cubicBezTo>
                    <a:pt x="54" y="111"/>
                    <a:pt x="54" y="111"/>
                    <a:pt x="54" y="111"/>
                  </a:cubicBezTo>
                  <a:cubicBezTo>
                    <a:pt x="58" y="105"/>
                    <a:pt x="58" y="105"/>
                    <a:pt x="58" y="105"/>
                  </a:cubicBezTo>
                  <a:cubicBezTo>
                    <a:pt x="87" y="105"/>
                    <a:pt x="87" y="105"/>
                    <a:pt x="87" y="105"/>
                  </a:cubicBezTo>
                  <a:cubicBezTo>
                    <a:pt x="96" y="105"/>
                    <a:pt x="104" y="97"/>
                    <a:pt x="104" y="88"/>
                  </a:cubicBezTo>
                  <a:cubicBezTo>
                    <a:pt x="104" y="17"/>
                    <a:pt x="104" y="17"/>
                    <a:pt x="104" y="17"/>
                  </a:cubicBezTo>
                  <a:cubicBezTo>
                    <a:pt x="104" y="8"/>
                    <a:pt x="96" y="0"/>
                    <a:pt x="87" y="0"/>
                  </a:cubicBezTo>
                  <a:close/>
                </a:path>
              </a:pathLst>
            </a:custGeom>
            <a:solidFill>
              <a:srgbClr val="263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5" name="Oval 459">
              <a:extLst>
                <a:ext uri="{FF2B5EF4-FFF2-40B4-BE49-F238E27FC236}">
                  <a16:creationId xmlns:a16="http://schemas.microsoft.com/office/drawing/2014/main" xmlns="" id="{C37F7F15-93B8-4F1D-AB0F-78A6965C7CA8}"/>
                </a:ext>
              </a:extLst>
            </p:cNvPr>
            <p:cNvSpPr>
              <a:spLocks noChangeArrowheads="1"/>
            </p:cNvSpPr>
            <p:nvPr/>
          </p:nvSpPr>
          <p:spPr bwMode="auto">
            <a:xfrm>
              <a:off x="10036176" y="1143001"/>
              <a:ext cx="90488" cy="90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6" name="Freeform 460">
              <a:extLst>
                <a:ext uri="{FF2B5EF4-FFF2-40B4-BE49-F238E27FC236}">
                  <a16:creationId xmlns:a16="http://schemas.microsoft.com/office/drawing/2014/main" xmlns="" id="{20874355-7305-42D3-AD2E-8BB088C35A0E}"/>
                </a:ext>
              </a:extLst>
            </p:cNvPr>
            <p:cNvSpPr>
              <a:spLocks/>
            </p:cNvSpPr>
            <p:nvPr/>
          </p:nvSpPr>
          <p:spPr bwMode="auto">
            <a:xfrm>
              <a:off x="10006013" y="1238251"/>
              <a:ext cx="150813" cy="115888"/>
            </a:xfrm>
            <a:custGeom>
              <a:avLst/>
              <a:gdLst>
                <a:gd name="T0" fmla="*/ 25 w 40"/>
                <a:gd name="T1" fmla="*/ 0 h 31"/>
                <a:gd name="T2" fmla="*/ 15 w 40"/>
                <a:gd name="T3" fmla="*/ 0 h 31"/>
                <a:gd name="T4" fmla="*/ 0 w 40"/>
                <a:gd name="T5" fmla="*/ 15 h 31"/>
                <a:gd name="T6" fmla="*/ 0 w 40"/>
                <a:gd name="T7" fmla="*/ 27 h 31"/>
                <a:gd name="T8" fmla="*/ 0 w 40"/>
                <a:gd name="T9" fmla="*/ 27 h 31"/>
                <a:gd name="T10" fmla="*/ 0 w 40"/>
                <a:gd name="T11" fmla="*/ 28 h 31"/>
                <a:gd name="T12" fmla="*/ 21 w 40"/>
                <a:gd name="T13" fmla="*/ 31 h 31"/>
                <a:gd name="T14" fmla="*/ 39 w 40"/>
                <a:gd name="T15" fmla="*/ 28 h 31"/>
                <a:gd name="T16" fmla="*/ 40 w 40"/>
                <a:gd name="T17" fmla="*/ 27 h 31"/>
                <a:gd name="T18" fmla="*/ 40 w 40"/>
                <a:gd name="T19" fmla="*/ 27 h 31"/>
                <a:gd name="T20" fmla="*/ 40 w 40"/>
                <a:gd name="T21" fmla="*/ 15 h 31"/>
                <a:gd name="T22" fmla="*/ 25 w 40"/>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1">
                  <a:moveTo>
                    <a:pt x="25" y="0"/>
                  </a:moveTo>
                  <a:cubicBezTo>
                    <a:pt x="15" y="0"/>
                    <a:pt x="15" y="0"/>
                    <a:pt x="15" y="0"/>
                  </a:cubicBezTo>
                  <a:cubicBezTo>
                    <a:pt x="6" y="0"/>
                    <a:pt x="0" y="7"/>
                    <a:pt x="0" y="15"/>
                  </a:cubicBezTo>
                  <a:cubicBezTo>
                    <a:pt x="0" y="27"/>
                    <a:pt x="0" y="27"/>
                    <a:pt x="0" y="27"/>
                  </a:cubicBezTo>
                  <a:cubicBezTo>
                    <a:pt x="0" y="27"/>
                    <a:pt x="0" y="27"/>
                    <a:pt x="0" y="27"/>
                  </a:cubicBezTo>
                  <a:cubicBezTo>
                    <a:pt x="0" y="28"/>
                    <a:pt x="0" y="28"/>
                    <a:pt x="0" y="28"/>
                  </a:cubicBezTo>
                  <a:cubicBezTo>
                    <a:pt x="8" y="30"/>
                    <a:pt x="15" y="31"/>
                    <a:pt x="21" y="31"/>
                  </a:cubicBezTo>
                  <a:cubicBezTo>
                    <a:pt x="32" y="31"/>
                    <a:pt x="39" y="28"/>
                    <a:pt x="39" y="28"/>
                  </a:cubicBezTo>
                  <a:cubicBezTo>
                    <a:pt x="40" y="27"/>
                    <a:pt x="40" y="27"/>
                    <a:pt x="40" y="27"/>
                  </a:cubicBezTo>
                  <a:cubicBezTo>
                    <a:pt x="40" y="27"/>
                    <a:pt x="40" y="27"/>
                    <a:pt x="40" y="27"/>
                  </a:cubicBezTo>
                  <a:cubicBezTo>
                    <a:pt x="40" y="15"/>
                    <a:pt x="40" y="15"/>
                    <a:pt x="40" y="15"/>
                  </a:cubicBezTo>
                  <a:cubicBezTo>
                    <a:pt x="40" y="7"/>
                    <a:pt x="33"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grpSp>
      <p:sp>
        <p:nvSpPr>
          <p:cNvPr id="458" name="Arc 457">
            <a:extLst>
              <a:ext uri="{FF2B5EF4-FFF2-40B4-BE49-F238E27FC236}">
                <a16:creationId xmlns:a16="http://schemas.microsoft.com/office/drawing/2014/main" xmlns="" id="{2917B446-3271-48A2-97B7-010F63951117}"/>
              </a:ext>
            </a:extLst>
          </p:cNvPr>
          <p:cNvSpPr/>
          <p:nvPr/>
        </p:nvSpPr>
        <p:spPr>
          <a:xfrm>
            <a:off x="-1066095" y="1419872"/>
            <a:ext cx="4963886" cy="4963884"/>
          </a:xfrm>
          <a:prstGeom prst="arc">
            <a:avLst>
              <a:gd name="adj1" fmla="val 18288240"/>
              <a:gd name="adj2" fmla="val 3125995"/>
            </a:avLst>
          </a:prstGeom>
          <a:noFill/>
          <a:ln w="63500" cap="rnd">
            <a:solidFill>
              <a:srgbClr val="FF65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82" name="Oval 481">
            <a:extLst>
              <a:ext uri="{FF2B5EF4-FFF2-40B4-BE49-F238E27FC236}">
                <a16:creationId xmlns:a16="http://schemas.microsoft.com/office/drawing/2014/main" xmlns="" id="{5B677D11-B195-49B3-A94E-87B197D2A9F9}"/>
              </a:ext>
            </a:extLst>
          </p:cNvPr>
          <p:cNvSpPr/>
          <p:nvPr/>
        </p:nvSpPr>
        <p:spPr>
          <a:xfrm flipH="1">
            <a:off x="3274310" y="2320861"/>
            <a:ext cx="498014" cy="498014"/>
          </a:xfrm>
          <a:prstGeom prst="ellipse">
            <a:avLst/>
          </a:prstGeom>
          <a:solidFill>
            <a:srgbClr val="D8E1F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83" name="Oval 482">
            <a:extLst>
              <a:ext uri="{FF2B5EF4-FFF2-40B4-BE49-F238E27FC236}">
                <a16:creationId xmlns:a16="http://schemas.microsoft.com/office/drawing/2014/main" xmlns="" id="{06746245-8832-4E22-B73C-387F7C5D9F61}"/>
              </a:ext>
            </a:extLst>
          </p:cNvPr>
          <p:cNvSpPr/>
          <p:nvPr/>
        </p:nvSpPr>
        <p:spPr>
          <a:xfrm flipH="1">
            <a:off x="3655402" y="3652808"/>
            <a:ext cx="498014" cy="498014"/>
          </a:xfrm>
          <a:prstGeom prst="ellipse">
            <a:avLst/>
          </a:prstGeom>
          <a:solidFill>
            <a:srgbClr val="D8E1F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84" name="Oval 483">
            <a:extLst>
              <a:ext uri="{FF2B5EF4-FFF2-40B4-BE49-F238E27FC236}">
                <a16:creationId xmlns:a16="http://schemas.microsoft.com/office/drawing/2014/main" xmlns="" id="{D8EC021A-A44B-4019-A365-D2A32EF8F3A2}"/>
              </a:ext>
            </a:extLst>
          </p:cNvPr>
          <p:cNvSpPr/>
          <p:nvPr/>
        </p:nvSpPr>
        <p:spPr>
          <a:xfrm flipH="1">
            <a:off x="3274310" y="4984754"/>
            <a:ext cx="498014" cy="498014"/>
          </a:xfrm>
          <a:prstGeom prst="ellipse">
            <a:avLst/>
          </a:prstGeom>
          <a:solidFill>
            <a:srgbClr val="D8E1F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66" name="Oval 465">
            <a:extLst>
              <a:ext uri="{FF2B5EF4-FFF2-40B4-BE49-F238E27FC236}">
                <a16:creationId xmlns:a16="http://schemas.microsoft.com/office/drawing/2014/main" xmlns="" id="{1E4FDF02-8143-41EF-A13C-D9D22CCED79B}"/>
              </a:ext>
            </a:extLst>
          </p:cNvPr>
          <p:cNvSpPr/>
          <p:nvPr/>
        </p:nvSpPr>
        <p:spPr>
          <a:xfrm flipH="1">
            <a:off x="3422943" y="2470734"/>
            <a:ext cx="198268" cy="198268"/>
          </a:xfrm>
          <a:prstGeom prst="ellipse">
            <a:avLst/>
          </a:prstGeom>
          <a:solidFill>
            <a:srgbClr val="2F56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67" name="Oval 466">
            <a:extLst>
              <a:ext uri="{FF2B5EF4-FFF2-40B4-BE49-F238E27FC236}">
                <a16:creationId xmlns:a16="http://schemas.microsoft.com/office/drawing/2014/main" xmlns="" id="{6A19762F-6A21-4C49-870C-9714D0FD72AD}"/>
              </a:ext>
            </a:extLst>
          </p:cNvPr>
          <p:cNvSpPr/>
          <p:nvPr/>
        </p:nvSpPr>
        <p:spPr>
          <a:xfrm flipH="1">
            <a:off x="3804035" y="3802680"/>
            <a:ext cx="198268" cy="198268"/>
          </a:xfrm>
          <a:prstGeom prst="ellipse">
            <a:avLst/>
          </a:prstGeom>
          <a:solidFill>
            <a:srgbClr val="2F56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68" name="Oval 467">
            <a:extLst>
              <a:ext uri="{FF2B5EF4-FFF2-40B4-BE49-F238E27FC236}">
                <a16:creationId xmlns:a16="http://schemas.microsoft.com/office/drawing/2014/main" xmlns="" id="{71A7CBA6-2AD2-4E35-9269-8E18EEAA86EB}"/>
              </a:ext>
            </a:extLst>
          </p:cNvPr>
          <p:cNvSpPr/>
          <p:nvPr/>
        </p:nvSpPr>
        <p:spPr>
          <a:xfrm flipH="1">
            <a:off x="3422943" y="5134626"/>
            <a:ext cx="198268" cy="198268"/>
          </a:xfrm>
          <a:prstGeom prst="ellipse">
            <a:avLst/>
          </a:prstGeom>
          <a:solidFill>
            <a:srgbClr val="2F56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87" name="Oval 486">
            <a:extLst>
              <a:ext uri="{FF2B5EF4-FFF2-40B4-BE49-F238E27FC236}">
                <a16:creationId xmlns:a16="http://schemas.microsoft.com/office/drawing/2014/main" xmlns="" id="{4D0EE8D0-FFC5-4D6F-9277-6B0D8953F073}"/>
              </a:ext>
            </a:extLst>
          </p:cNvPr>
          <p:cNvSpPr/>
          <p:nvPr/>
        </p:nvSpPr>
        <p:spPr>
          <a:xfrm>
            <a:off x="3753612" y="2415464"/>
            <a:ext cx="498014" cy="498014"/>
          </a:xfrm>
          <a:prstGeom prst="ellipse">
            <a:avLst/>
          </a:prstGeom>
          <a:solidFill>
            <a:srgbClr val="D8E1F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89" name="Oval 488">
            <a:extLst>
              <a:ext uri="{FF2B5EF4-FFF2-40B4-BE49-F238E27FC236}">
                <a16:creationId xmlns:a16="http://schemas.microsoft.com/office/drawing/2014/main" xmlns="" id="{896224BA-9D1A-4104-81F9-C01F510274E9}"/>
              </a:ext>
            </a:extLst>
          </p:cNvPr>
          <p:cNvSpPr/>
          <p:nvPr/>
        </p:nvSpPr>
        <p:spPr>
          <a:xfrm>
            <a:off x="3753612" y="5079356"/>
            <a:ext cx="498014" cy="498014"/>
          </a:xfrm>
          <a:prstGeom prst="ellipse">
            <a:avLst/>
          </a:prstGeom>
          <a:solidFill>
            <a:srgbClr val="D8E1F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2" name="Slide Number Placeholder 1">
            <a:extLst>
              <a:ext uri="{FF2B5EF4-FFF2-40B4-BE49-F238E27FC236}">
                <a16:creationId xmlns:a16="http://schemas.microsoft.com/office/drawing/2014/main" xmlns="" id="{A72DF698-822B-46F1-B37B-215DFAD07368}"/>
              </a:ext>
            </a:extLst>
          </p:cNvPr>
          <p:cNvSpPr>
            <a:spLocks noGrp="1"/>
          </p:cNvSpPr>
          <p:nvPr>
            <p:ph type="sldNum" sz="quarter" idx="12"/>
          </p:nvPr>
        </p:nvSpPr>
        <p:spPr/>
        <p:txBody>
          <a:bodyPr/>
          <a:lstStyle/>
          <a:p>
            <a:endParaRPr lang="en-US" dirty="0">
              <a:solidFill>
                <a:prstClr val="white"/>
              </a:solidFill>
            </a:endParaRPr>
          </a:p>
        </p:txBody>
      </p:sp>
      <p:sp>
        <p:nvSpPr>
          <p:cNvPr id="479" name="TextBox 478">
            <a:extLst>
              <a:ext uri="{FF2B5EF4-FFF2-40B4-BE49-F238E27FC236}">
                <a16:creationId xmlns:a16="http://schemas.microsoft.com/office/drawing/2014/main" xmlns="" id="{CB154FE8-E1A0-4D2B-9A03-4FB788690670}"/>
              </a:ext>
            </a:extLst>
          </p:cNvPr>
          <p:cNvSpPr txBox="1"/>
          <p:nvPr/>
        </p:nvSpPr>
        <p:spPr>
          <a:xfrm>
            <a:off x="4865778" y="1528550"/>
            <a:ext cx="6652935" cy="4616648"/>
          </a:xfrm>
          <a:prstGeom prst="rect">
            <a:avLst/>
          </a:prstGeom>
          <a:noFill/>
        </p:spPr>
        <p:txBody>
          <a:bodyPr wrap="square" lIns="0" tIns="0" rIns="0" bIns="0" rtlCol="0" anchor="ctr">
            <a:spAutoFit/>
          </a:bodyPr>
          <a:lstStyle/>
          <a:p>
            <a:pPr marL="456740" indent="-456740">
              <a:spcBef>
                <a:spcPts val="400"/>
              </a:spcBef>
              <a:spcAft>
                <a:spcPts val="400"/>
              </a:spcAft>
              <a:buFont typeface="+mj-lt"/>
              <a:buAutoNum type="arabicPeriod"/>
            </a:pPr>
            <a:r>
              <a:rPr lang="vi-VN" sz="2400" dirty="0">
                <a:solidFill>
                  <a:srgbClr val="002060"/>
                </a:solidFill>
                <a:latin typeface="Cambria" pitchFamily="18" charset="0"/>
              </a:rPr>
              <a:t>Mục đích, yêu cầu điều tra</a:t>
            </a:r>
          </a:p>
          <a:p>
            <a:pPr marL="456740" indent="-456740">
              <a:spcBef>
                <a:spcPts val="400"/>
              </a:spcBef>
              <a:spcAft>
                <a:spcPts val="400"/>
              </a:spcAft>
              <a:buFont typeface="+mj-lt"/>
              <a:buAutoNum type="arabicPeriod"/>
            </a:pPr>
            <a:r>
              <a:rPr lang="vi-VN" sz="2400" dirty="0">
                <a:solidFill>
                  <a:srgbClr val="002060"/>
                </a:solidFill>
                <a:latin typeface="Cambria" pitchFamily="18" charset="0"/>
              </a:rPr>
              <a:t>Phạm vi, đối tượng, đơn vị điều tra</a:t>
            </a:r>
          </a:p>
          <a:p>
            <a:pPr marL="456740" indent="-456740">
              <a:spcBef>
                <a:spcPts val="400"/>
              </a:spcBef>
              <a:spcAft>
                <a:spcPts val="400"/>
              </a:spcAft>
              <a:buFont typeface="+mj-lt"/>
              <a:buAutoNum type="arabicPeriod"/>
            </a:pPr>
            <a:r>
              <a:rPr lang="vi-VN" sz="2400" dirty="0">
                <a:solidFill>
                  <a:srgbClr val="002060"/>
                </a:solidFill>
                <a:latin typeface="Cambria" pitchFamily="18" charset="0"/>
              </a:rPr>
              <a:t>Loại điều tra</a:t>
            </a:r>
          </a:p>
          <a:p>
            <a:pPr marL="456740" indent="-456740">
              <a:spcBef>
                <a:spcPts val="400"/>
              </a:spcBef>
              <a:spcAft>
                <a:spcPts val="400"/>
              </a:spcAft>
              <a:buFont typeface="+mj-lt"/>
              <a:buAutoNum type="arabicPeriod"/>
            </a:pPr>
            <a:r>
              <a:rPr lang="vi-VN" sz="2400" dirty="0">
                <a:solidFill>
                  <a:srgbClr val="002060"/>
                </a:solidFill>
                <a:latin typeface="Cambria" pitchFamily="18" charset="0"/>
              </a:rPr>
              <a:t>Thời điểm, thời gian và phương pháp điều tra</a:t>
            </a:r>
          </a:p>
          <a:p>
            <a:pPr marL="456740" indent="-456740">
              <a:spcBef>
                <a:spcPts val="400"/>
              </a:spcBef>
              <a:spcAft>
                <a:spcPts val="400"/>
              </a:spcAft>
              <a:buFont typeface="+mj-lt"/>
              <a:buAutoNum type="arabicPeriod"/>
            </a:pPr>
            <a:r>
              <a:rPr lang="vi-VN" sz="2400" dirty="0">
                <a:solidFill>
                  <a:srgbClr val="002060"/>
                </a:solidFill>
                <a:latin typeface="Cambria" pitchFamily="18" charset="0"/>
              </a:rPr>
              <a:t>Nội dung, phiếu điều tra</a:t>
            </a:r>
          </a:p>
          <a:p>
            <a:pPr marL="456740" indent="-456740">
              <a:spcBef>
                <a:spcPts val="400"/>
              </a:spcBef>
              <a:spcAft>
                <a:spcPts val="400"/>
              </a:spcAft>
              <a:buFont typeface="+mj-lt"/>
              <a:buAutoNum type="arabicPeriod"/>
            </a:pPr>
            <a:r>
              <a:rPr lang="vi-VN" sz="2400" dirty="0">
                <a:solidFill>
                  <a:srgbClr val="002060"/>
                </a:solidFill>
                <a:latin typeface="Cambria" pitchFamily="18" charset="0"/>
              </a:rPr>
              <a:t>Phân loại thống kê sử dụng trong điều tra</a:t>
            </a:r>
          </a:p>
          <a:p>
            <a:pPr marL="456740" indent="-456740">
              <a:spcBef>
                <a:spcPts val="400"/>
              </a:spcBef>
              <a:spcAft>
                <a:spcPts val="400"/>
              </a:spcAft>
              <a:buFont typeface="+mj-lt"/>
              <a:buAutoNum type="arabicPeriod"/>
            </a:pPr>
            <a:r>
              <a:rPr lang="vi-VN" sz="2400" dirty="0">
                <a:solidFill>
                  <a:srgbClr val="002060"/>
                </a:solidFill>
                <a:latin typeface="Cambria" pitchFamily="18" charset="0"/>
              </a:rPr>
              <a:t>Quy trình xử lý và biểu đầu ra của điều tra</a:t>
            </a:r>
          </a:p>
          <a:p>
            <a:pPr marL="456740" indent="-456740">
              <a:spcBef>
                <a:spcPts val="400"/>
              </a:spcBef>
              <a:spcAft>
                <a:spcPts val="400"/>
              </a:spcAft>
              <a:buFont typeface="+mj-lt"/>
              <a:buAutoNum type="arabicPeriod"/>
            </a:pPr>
            <a:r>
              <a:rPr lang="vi-VN" sz="2400" dirty="0">
                <a:solidFill>
                  <a:srgbClr val="002060"/>
                </a:solidFill>
                <a:latin typeface="Cambria" pitchFamily="18" charset="0"/>
              </a:rPr>
              <a:t>Kế hoạch tiến hành điều tra</a:t>
            </a:r>
          </a:p>
          <a:p>
            <a:pPr marL="456740" indent="-456740">
              <a:spcBef>
                <a:spcPts val="400"/>
              </a:spcBef>
              <a:spcAft>
                <a:spcPts val="400"/>
              </a:spcAft>
              <a:buFont typeface="+mj-lt"/>
              <a:buAutoNum type="arabicPeriod"/>
            </a:pPr>
            <a:r>
              <a:rPr lang="vi-VN" sz="2400" dirty="0">
                <a:solidFill>
                  <a:srgbClr val="002060"/>
                </a:solidFill>
                <a:latin typeface="Cambria" pitchFamily="18" charset="0"/>
              </a:rPr>
              <a:t>Tổ chức điều tra</a:t>
            </a:r>
          </a:p>
          <a:p>
            <a:pPr marL="456740" indent="-456740">
              <a:spcBef>
                <a:spcPts val="400"/>
              </a:spcBef>
              <a:spcAft>
                <a:spcPts val="400"/>
              </a:spcAft>
              <a:buFont typeface="+mj-lt"/>
              <a:buAutoNum type="arabicPeriod"/>
            </a:pPr>
            <a:r>
              <a:rPr lang="vi-VN" sz="2400" dirty="0">
                <a:solidFill>
                  <a:srgbClr val="002060"/>
                </a:solidFill>
                <a:latin typeface="Cambria" pitchFamily="18" charset="0"/>
              </a:rPr>
              <a:t>Kinh phí điều tra</a:t>
            </a:r>
          </a:p>
        </p:txBody>
      </p:sp>
    </p:spTree>
    <p:extLst>
      <p:ext uri="{BB962C8B-B14F-4D97-AF65-F5344CB8AC3E}">
        <p14:creationId xmlns:p14="http://schemas.microsoft.com/office/powerpoint/2010/main" val="98136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Oval 456">
            <a:extLst>
              <a:ext uri="{FF2B5EF4-FFF2-40B4-BE49-F238E27FC236}">
                <a16:creationId xmlns:a16="http://schemas.microsoft.com/office/drawing/2014/main" xmlns="" id="{F872EA69-1EA7-4D6B-8A79-772FB695F7A4}"/>
              </a:ext>
            </a:extLst>
          </p:cNvPr>
          <p:cNvSpPr/>
          <p:nvPr/>
        </p:nvSpPr>
        <p:spPr>
          <a:xfrm>
            <a:off x="343544" y="2669002"/>
            <a:ext cx="2822996" cy="2812464"/>
          </a:xfrm>
          <a:prstGeom prst="ellipse">
            <a:avLst/>
          </a:prstGeom>
          <a:gradFill>
            <a:gsLst>
              <a:gs pos="0">
                <a:srgbClr val="2F56D1"/>
              </a:gs>
              <a:gs pos="100000">
                <a:srgbClr val="223F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grpSp>
        <p:nvGrpSpPr>
          <p:cNvPr id="4" name="Group 3">
            <a:extLst>
              <a:ext uri="{FF2B5EF4-FFF2-40B4-BE49-F238E27FC236}">
                <a16:creationId xmlns:a16="http://schemas.microsoft.com/office/drawing/2014/main" xmlns="" id="{CD22D20E-BF0F-4CE1-9CAD-F015A7B789A5}"/>
              </a:ext>
            </a:extLst>
          </p:cNvPr>
          <p:cNvGrpSpPr/>
          <p:nvPr/>
        </p:nvGrpSpPr>
        <p:grpSpPr>
          <a:xfrm>
            <a:off x="938614" y="3140188"/>
            <a:ext cx="1746919" cy="1870291"/>
            <a:chOff x="6151563" y="563563"/>
            <a:chExt cx="5349876" cy="5727701"/>
          </a:xfrm>
        </p:grpSpPr>
        <p:sp>
          <p:nvSpPr>
            <p:cNvPr id="5" name="Freeform 8">
              <a:extLst>
                <a:ext uri="{FF2B5EF4-FFF2-40B4-BE49-F238E27FC236}">
                  <a16:creationId xmlns:a16="http://schemas.microsoft.com/office/drawing/2014/main" xmlns="" id="{30F4CE51-8A3B-4A88-A2DF-C5B6873F563E}"/>
                </a:ext>
              </a:extLst>
            </p:cNvPr>
            <p:cNvSpPr>
              <a:spLocks/>
            </p:cNvSpPr>
            <p:nvPr/>
          </p:nvSpPr>
          <p:spPr bwMode="auto">
            <a:xfrm>
              <a:off x="11276013" y="4311651"/>
              <a:ext cx="225425" cy="131763"/>
            </a:xfrm>
            <a:custGeom>
              <a:avLst/>
              <a:gdLst>
                <a:gd name="T0" fmla="*/ 142 w 142"/>
                <a:gd name="T1" fmla="*/ 0 h 83"/>
                <a:gd name="T2" fmla="*/ 142 w 142"/>
                <a:gd name="T3" fmla="*/ 83 h 83"/>
                <a:gd name="T4" fmla="*/ 0 w 142"/>
                <a:gd name="T5" fmla="*/ 74 h 83"/>
                <a:gd name="T6" fmla="*/ 142 w 142"/>
                <a:gd name="T7" fmla="*/ 0 h 83"/>
              </a:gdLst>
              <a:ahLst/>
              <a:cxnLst>
                <a:cxn ang="0">
                  <a:pos x="T0" y="T1"/>
                </a:cxn>
                <a:cxn ang="0">
                  <a:pos x="T2" y="T3"/>
                </a:cxn>
                <a:cxn ang="0">
                  <a:pos x="T4" y="T5"/>
                </a:cxn>
                <a:cxn ang="0">
                  <a:pos x="T6" y="T7"/>
                </a:cxn>
              </a:cxnLst>
              <a:rect l="0" t="0" r="r" b="b"/>
              <a:pathLst>
                <a:path w="142" h="83">
                  <a:moveTo>
                    <a:pt x="142" y="0"/>
                  </a:moveTo>
                  <a:lnTo>
                    <a:pt x="142" y="83"/>
                  </a:lnTo>
                  <a:lnTo>
                    <a:pt x="0" y="74"/>
                  </a:lnTo>
                  <a:lnTo>
                    <a:pt x="142" y="0"/>
                  </a:lnTo>
                  <a:close/>
                </a:path>
              </a:pathLst>
            </a:custGeom>
            <a:solidFill>
              <a:srgbClr val="88A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 name="Freeform 9">
              <a:extLst>
                <a:ext uri="{FF2B5EF4-FFF2-40B4-BE49-F238E27FC236}">
                  <a16:creationId xmlns:a16="http://schemas.microsoft.com/office/drawing/2014/main" xmlns="" id="{5D3FF5A9-EDEF-4550-9A98-8F4992EF81D4}"/>
                </a:ext>
              </a:extLst>
            </p:cNvPr>
            <p:cNvSpPr>
              <a:spLocks/>
            </p:cNvSpPr>
            <p:nvPr/>
          </p:nvSpPr>
          <p:spPr bwMode="auto">
            <a:xfrm>
              <a:off x="6189663" y="4657726"/>
              <a:ext cx="1085850" cy="687388"/>
            </a:xfrm>
            <a:custGeom>
              <a:avLst/>
              <a:gdLst>
                <a:gd name="T0" fmla="*/ 0 w 684"/>
                <a:gd name="T1" fmla="*/ 0 h 433"/>
                <a:gd name="T2" fmla="*/ 0 w 684"/>
                <a:gd name="T3" fmla="*/ 81 h 433"/>
                <a:gd name="T4" fmla="*/ 615 w 684"/>
                <a:gd name="T5" fmla="*/ 433 h 433"/>
                <a:gd name="T6" fmla="*/ 684 w 684"/>
                <a:gd name="T7" fmla="*/ 392 h 433"/>
                <a:gd name="T8" fmla="*/ 0 w 684"/>
                <a:gd name="T9" fmla="*/ 0 h 433"/>
              </a:gdLst>
              <a:ahLst/>
              <a:cxnLst>
                <a:cxn ang="0">
                  <a:pos x="T0" y="T1"/>
                </a:cxn>
                <a:cxn ang="0">
                  <a:pos x="T2" y="T3"/>
                </a:cxn>
                <a:cxn ang="0">
                  <a:pos x="T4" y="T5"/>
                </a:cxn>
                <a:cxn ang="0">
                  <a:pos x="T6" y="T7"/>
                </a:cxn>
                <a:cxn ang="0">
                  <a:pos x="T8" y="T9"/>
                </a:cxn>
              </a:cxnLst>
              <a:rect l="0" t="0" r="r" b="b"/>
              <a:pathLst>
                <a:path w="684" h="433">
                  <a:moveTo>
                    <a:pt x="0" y="0"/>
                  </a:moveTo>
                  <a:lnTo>
                    <a:pt x="0" y="81"/>
                  </a:lnTo>
                  <a:lnTo>
                    <a:pt x="615" y="433"/>
                  </a:lnTo>
                  <a:lnTo>
                    <a:pt x="684" y="392"/>
                  </a:lnTo>
                  <a:lnTo>
                    <a:pt x="0" y="0"/>
                  </a:lnTo>
                  <a:close/>
                </a:path>
              </a:pathLst>
            </a:custGeom>
            <a:solidFill>
              <a:srgbClr val="88A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 name="Freeform 10">
              <a:extLst>
                <a:ext uri="{FF2B5EF4-FFF2-40B4-BE49-F238E27FC236}">
                  <a16:creationId xmlns:a16="http://schemas.microsoft.com/office/drawing/2014/main" xmlns="" id="{256B4024-1166-4CF2-896B-831F26262F53}"/>
                </a:ext>
              </a:extLst>
            </p:cNvPr>
            <p:cNvSpPr>
              <a:spLocks/>
            </p:cNvSpPr>
            <p:nvPr/>
          </p:nvSpPr>
          <p:spPr bwMode="auto">
            <a:xfrm>
              <a:off x="6883401" y="4375151"/>
              <a:ext cx="4618038" cy="1916113"/>
            </a:xfrm>
            <a:custGeom>
              <a:avLst/>
              <a:gdLst>
                <a:gd name="T0" fmla="*/ 1727 w 2909"/>
                <a:gd name="T1" fmla="*/ 644 h 1207"/>
                <a:gd name="T2" fmla="*/ 1617 w 2909"/>
                <a:gd name="T3" fmla="*/ 585 h 1207"/>
                <a:gd name="T4" fmla="*/ 724 w 2909"/>
                <a:gd name="T5" fmla="*/ 1122 h 1207"/>
                <a:gd name="T6" fmla="*/ 0 w 2909"/>
                <a:gd name="T7" fmla="*/ 711 h 1207"/>
                <a:gd name="T8" fmla="*/ 0 w 2909"/>
                <a:gd name="T9" fmla="*/ 791 h 1207"/>
                <a:gd name="T10" fmla="*/ 724 w 2909"/>
                <a:gd name="T11" fmla="*/ 1207 h 1207"/>
                <a:gd name="T12" fmla="*/ 1617 w 2909"/>
                <a:gd name="T13" fmla="*/ 663 h 1207"/>
                <a:gd name="T14" fmla="*/ 1727 w 2909"/>
                <a:gd name="T15" fmla="*/ 725 h 1207"/>
                <a:gd name="T16" fmla="*/ 2909 w 2909"/>
                <a:gd name="T17" fmla="*/ 43 h 1207"/>
                <a:gd name="T18" fmla="*/ 2836 w 2909"/>
                <a:gd name="T19" fmla="*/ 0 h 1207"/>
                <a:gd name="T20" fmla="*/ 1727 w 2909"/>
                <a:gd name="T21" fmla="*/ 644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9" h="1207">
                  <a:moveTo>
                    <a:pt x="1727" y="644"/>
                  </a:moveTo>
                  <a:lnTo>
                    <a:pt x="1617" y="585"/>
                  </a:lnTo>
                  <a:lnTo>
                    <a:pt x="724" y="1122"/>
                  </a:lnTo>
                  <a:lnTo>
                    <a:pt x="0" y="711"/>
                  </a:lnTo>
                  <a:lnTo>
                    <a:pt x="0" y="791"/>
                  </a:lnTo>
                  <a:lnTo>
                    <a:pt x="724" y="1207"/>
                  </a:lnTo>
                  <a:lnTo>
                    <a:pt x="1617" y="663"/>
                  </a:lnTo>
                  <a:lnTo>
                    <a:pt x="1727" y="725"/>
                  </a:lnTo>
                  <a:lnTo>
                    <a:pt x="2909" y="43"/>
                  </a:lnTo>
                  <a:lnTo>
                    <a:pt x="2836" y="0"/>
                  </a:lnTo>
                  <a:lnTo>
                    <a:pt x="1727" y="644"/>
                  </a:lnTo>
                  <a:close/>
                </a:path>
              </a:pathLst>
            </a:custGeom>
            <a:solidFill>
              <a:srgbClr val="88A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 name="Freeform 11">
              <a:extLst>
                <a:ext uri="{FF2B5EF4-FFF2-40B4-BE49-F238E27FC236}">
                  <a16:creationId xmlns:a16="http://schemas.microsoft.com/office/drawing/2014/main" xmlns="" id="{5BEB1AEF-2575-49EA-AA5F-7EF1A791DF6D}"/>
                </a:ext>
              </a:extLst>
            </p:cNvPr>
            <p:cNvSpPr>
              <a:spLocks/>
            </p:cNvSpPr>
            <p:nvPr/>
          </p:nvSpPr>
          <p:spPr bwMode="auto">
            <a:xfrm>
              <a:off x="10933113" y="3862388"/>
              <a:ext cx="214313" cy="192088"/>
            </a:xfrm>
            <a:custGeom>
              <a:avLst/>
              <a:gdLst>
                <a:gd name="T0" fmla="*/ 73 w 135"/>
                <a:gd name="T1" fmla="*/ 121 h 121"/>
                <a:gd name="T2" fmla="*/ 133 w 135"/>
                <a:gd name="T3" fmla="*/ 86 h 121"/>
                <a:gd name="T4" fmla="*/ 135 w 135"/>
                <a:gd name="T5" fmla="*/ 0 h 121"/>
                <a:gd name="T6" fmla="*/ 0 w 135"/>
                <a:gd name="T7" fmla="*/ 79 h 121"/>
                <a:gd name="T8" fmla="*/ 73 w 135"/>
                <a:gd name="T9" fmla="*/ 121 h 121"/>
              </a:gdLst>
              <a:ahLst/>
              <a:cxnLst>
                <a:cxn ang="0">
                  <a:pos x="T0" y="T1"/>
                </a:cxn>
                <a:cxn ang="0">
                  <a:pos x="T2" y="T3"/>
                </a:cxn>
                <a:cxn ang="0">
                  <a:pos x="T4" y="T5"/>
                </a:cxn>
                <a:cxn ang="0">
                  <a:pos x="T6" y="T7"/>
                </a:cxn>
                <a:cxn ang="0">
                  <a:pos x="T8" y="T9"/>
                </a:cxn>
              </a:cxnLst>
              <a:rect l="0" t="0" r="r" b="b"/>
              <a:pathLst>
                <a:path w="135" h="121">
                  <a:moveTo>
                    <a:pt x="73" y="121"/>
                  </a:moveTo>
                  <a:lnTo>
                    <a:pt x="133" y="86"/>
                  </a:lnTo>
                  <a:lnTo>
                    <a:pt x="135" y="0"/>
                  </a:lnTo>
                  <a:lnTo>
                    <a:pt x="0" y="79"/>
                  </a:lnTo>
                  <a:lnTo>
                    <a:pt x="73" y="121"/>
                  </a:lnTo>
                  <a:close/>
                </a:path>
              </a:pathLst>
            </a:custGeom>
            <a:solidFill>
              <a:srgbClr val="4A72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 name="Freeform 12">
              <a:extLst>
                <a:ext uri="{FF2B5EF4-FFF2-40B4-BE49-F238E27FC236}">
                  <a16:creationId xmlns:a16="http://schemas.microsoft.com/office/drawing/2014/main" xmlns="" id="{E79E3FE3-043D-4E4B-9B10-C79A27F655F6}"/>
                </a:ext>
              </a:extLst>
            </p:cNvPr>
            <p:cNvSpPr>
              <a:spLocks/>
            </p:cNvSpPr>
            <p:nvPr/>
          </p:nvSpPr>
          <p:spPr bwMode="auto">
            <a:xfrm>
              <a:off x="6156326" y="4103688"/>
              <a:ext cx="496888" cy="350838"/>
            </a:xfrm>
            <a:custGeom>
              <a:avLst/>
              <a:gdLst>
                <a:gd name="T0" fmla="*/ 0 w 313"/>
                <a:gd name="T1" fmla="*/ 0 h 221"/>
                <a:gd name="T2" fmla="*/ 0 w 313"/>
                <a:gd name="T3" fmla="*/ 81 h 221"/>
                <a:gd name="T4" fmla="*/ 244 w 313"/>
                <a:gd name="T5" fmla="*/ 221 h 221"/>
                <a:gd name="T6" fmla="*/ 313 w 313"/>
                <a:gd name="T7" fmla="*/ 181 h 221"/>
                <a:gd name="T8" fmla="*/ 0 w 313"/>
                <a:gd name="T9" fmla="*/ 0 h 221"/>
              </a:gdLst>
              <a:ahLst/>
              <a:cxnLst>
                <a:cxn ang="0">
                  <a:pos x="T0" y="T1"/>
                </a:cxn>
                <a:cxn ang="0">
                  <a:pos x="T2" y="T3"/>
                </a:cxn>
                <a:cxn ang="0">
                  <a:pos x="T4" y="T5"/>
                </a:cxn>
                <a:cxn ang="0">
                  <a:pos x="T6" y="T7"/>
                </a:cxn>
                <a:cxn ang="0">
                  <a:pos x="T8" y="T9"/>
                </a:cxn>
              </a:cxnLst>
              <a:rect l="0" t="0" r="r" b="b"/>
              <a:pathLst>
                <a:path w="313" h="221">
                  <a:moveTo>
                    <a:pt x="0" y="0"/>
                  </a:moveTo>
                  <a:lnTo>
                    <a:pt x="0" y="81"/>
                  </a:lnTo>
                  <a:lnTo>
                    <a:pt x="244" y="221"/>
                  </a:lnTo>
                  <a:lnTo>
                    <a:pt x="313" y="181"/>
                  </a:lnTo>
                  <a:lnTo>
                    <a:pt x="0" y="0"/>
                  </a:lnTo>
                  <a:close/>
                </a:path>
              </a:pathLst>
            </a:custGeom>
            <a:solidFill>
              <a:srgbClr val="88A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 name="Freeform 13">
              <a:extLst>
                <a:ext uri="{FF2B5EF4-FFF2-40B4-BE49-F238E27FC236}">
                  <a16:creationId xmlns:a16="http://schemas.microsoft.com/office/drawing/2014/main" xmlns="" id="{150B3DE9-8AEC-416A-865B-D9963528D729}"/>
                </a:ext>
              </a:extLst>
            </p:cNvPr>
            <p:cNvSpPr>
              <a:spLocks/>
            </p:cNvSpPr>
            <p:nvPr/>
          </p:nvSpPr>
          <p:spPr bwMode="auto">
            <a:xfrm>
              <a:off x="6151563" y="2647951"/>
              <a:ext cx="5349875" cy="3508375"/>
            </a:xfrm>
            <a:custGeom>
              <a:avLst/>
              <a:gdLst>
                <a:gd name="T0" fmla="*/ 3085 w 3370"/>
                <a:gd name="T1" fmla="*/ 886 h 2210"/>
                <a:gd name="T2" fmla="*/ 3012 w 3370"/>
                <a:gd name="T3" fmla="*/ 844 h 2210"/>
                <a:gd name="T4" fmla="*/ 3147 w 3370"/>
                <a:gd name="T5" fmla="*/ 765 h 2210"/>
                <a:gd name="T6" fmla="*/ 2169 w 3370"/>
                <a:gd name="T7" fmla="*/ 214 h 2210"/>
                <a:gd name="T8" fmla="*/ 2036 w 3370"/>
                <a:gd name="T9" fmla="*/ 295 h 2210"/>
                <a:gd name="T10" fmla="*/ 1537 w 3370"/>
                <a:gd name="T11" fmla="*/ 0 h 2210"/>
                <a:gd name="T12" fmla="*/ 0 w 3370"/>
                <a:gd name="T13" fmla="*/ 915 h 2210"/>
                <a:gd name="T14" fmla="*/ 3 w 3370"/>
                <a:gd name="T15" fmla="*/ 917 h 2210"/>
                <a:gd name="T16" fmla="*/ 316 w 3370"/>
                <a:gd name="T17" fmla="*/ 1098 h 2210"/>
                <a:gd name="T18" fmla="*/ 247 w 3370"/>
                <a:gd name="T19" fmla="*/ 1138 h 2210"/>
                <a:gd name="T20" fmla="*/ 24 w 3370"/>
                <a:gd name="T21" fmla="*/ 1266 h 2210"/>
                <a:gd name="T22" fmla="*/ 708 w 3370"/>
                <a:gd name="T23" fmla="*/ 1658 h 2210"/>
                <a:gd name="T24" fmla="*/ 639 w 3370"/>
                <a:gd name="T25" fmla="*/ 1699 h 2210"/>
                <a:gd name="T26" fmla="*/ 461 w 3370"/>
                <a:gd name="T27" fmla="*/ 1799 h 2210"/>
                <a:gd name="T28" fmla="*/ 1185 w 3370"/>
                <a:gd name="T29" fmla="*/ 2210 h 2210"/>
                <a:gd name="T30" fmla="*/ 2078 w 3370"/>
                <a:gd name="T31" fmla="*/ 1673 h 2210"/>
                <a:gd name="T32" fmla="*/ 2188 w 3370"/>
                <a:gd name="T33" fmla="*/ 1732 h 2210"/>
                <a:gd name="T34" fmla="*/ 3297 w 3370"/>
                <a:gd name="T35" fmla="*/ 1088 h 2210"/>
                <a:gd name="T36" fmla="*/ 3370 w 3370"/>
                <a:gd name="T37" fmla="*/ 1048 h 2210"/>
                <a:gd name="T38" fmla="*/ 3085 w 3370"/>
                <a:gd name="T39" fmla="*/ 886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70" h="2210">
                  <a:moveTo>
                    <a:pt x="3085" y="886"/>
                  </a:moveTo>
                  <a:lnTo>
                    <a:pt x="3012" y="844"/>
                  </a:lnTo>
                  <a:lnTo>
                    <a:pt x="3147" y="765"/>
                  </a:lnTo>
                  <a:lnTo>
                    <a:pt x="2169" y="214"/>
                  </a:lnTo>
                  <a:lnTo>
                    <a:pt x="2036" y="295"/>
                  </a:lnTo>
                  <a:lnTo>
                    <a:pt x="1537" y="0"/>
                  </a:lnTo>
                  <a:lnTo>
                    <a:pt x="0" y="915"/>
                  </a:lnTo>
                  <a:lnTo>
                    <a:pt x="3" y="917"/>
                  </a:lnTo>
                  <a:lnTo>
                    <a:pt x="316" y="1098"/>
                  </a:lnTo>
                  <a:lnTo>
                    <a:pt x="247" y="1138"/>
                  </a:lnTo>
                  <a:lnTo>
                    <a:pt x="24" y="1266"/>
                  </a:lnTo>
                  <a:lnTo>
                    <a:pt x="708" y="1658"/>
                  </a:lnTo>
                  <a:lnTo>
                    <a:pt x="639" y="1699"/>
                  </a:lnTo>
                  <a:lnTo>
                    <a:pt x="461" y="1799"/>
                  </a:lnTo>
                  <a:lnTo>
                    <a:pt x="1185" y="2210"/>
                  </a:lnTo>
                  <a:lnTo>
                    <a:pt x="2078" y="1673"/>
                  </a:lnTo>
                  <a:lnTo>
                    <a:pt x="2188" y="1732"/>
                  </a:lnTo>
                  <a:lnTo>
                    <a:pt x="3297" y="1088"/>
                  </a:lnTo>
                  <a:lnTo>
                    <a:pt x="3370" y="1048"/>
                  </a:lnTo>
                  <a:lnTo>
                    <a:pt x="3085" y="886"/>
                  </a:lnTo>
                  <a:close/>
                </a:path>
              </a:pathLst>
            </a:custGeom>
            <a:solidFill>
              <a:srgbClr val="D8E1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 name="Freeform 14">
              <a:extLst>
                <a:ext uri="{FF2B5EF4-FFF2-40B4-BE49-F238E27FC236}">
                  <a16:creationId xmlns:a16="http://schemas.microsoft.com/office/drawing/2014/main" xmlns="" id="{043FFB6E-5F45-4F5B-A86B-AB3131999EE7}"/>
                </a:ext>
              </a:extLst>
            </p:cNvPr>
            <p:cNvSpPr>
              <a:spLocks/>
            </p:cNvSpPr>
            <p:nvPr/>
          </p:nvSpPr>
          <p:spPr bwMode="auto">
            <a:xfrm>
              <a:off x="6151563" y="2647951"/>
              <a:ext cx="5349875" cy="3508375"/>
            </a:xfrm>
            <a:custGeom>
              <a:avLst/>
              <a:gdLst>
                <a:gd name="T0" fmla="*/ 3085 w 3370"/>
                <a:gd name="T1" fmla="*/ 886 h 2210"/>
                <a:gd name="T2" fmla="*/ 3012 w 3370"/>
                <a:gd name="T3" fmla="*/ 844 h 2210"/>
                <a:gd name="T4" fmla="*/ 3147 w 3370"/>
                <a:gd name="T5" fmla="*/ 765 h 2210"/>
                <a:gd name="T6" fmla="*/ 2169 w 3370"/>
                <a:gd name="T7" fmla="*/ 214 h 2210"/>
                <a:gd name="T8" fmla="*/ 2036 w 3370"/>
                <a:gd name="T9" fmla="*/ 295 h 2210"/>
                <a:gd name="T10" fmla="*/ 1537 w 3370"/>
                <a:gd name="T11" fmla="*/ 0 h 2210"/>
                <a:gd name="T12" fmla="*/ 0 w 3370"/>
                <a:gd name="T13" fmla="*/ 915 h 2210"/>
                <a:gd name="T14" fmla="*/ 3 w 3370"/>
                <a:gd name="T15" fmla="*/ 917 h 2210"/>
                <a:gd name="T16" fmla="*/ 316 w 3370"/>
                <a:gd name="T17" fmla="*/ 1098 h 2210"/>
                <a:gd name="T18" fmla="*/ 247 w 3370"/>
                <a:gd name="T19" fmla="*/ 1138 h 2210"/>
                <a:gd name="T20" fmla="*/ 24 w 3370"/>
                <a:gd name="T21" fmla="*/ 1266 h 2210"/>
                <a:gd name="T22" fmla="*/ 708 w 3370"/>
                <a:gd name="T23" fmla="*/ 1658 h 2210"/>
                <a:gd name="T24" fmla="*/ 639 w 3370"/>
                <a:gd name="T25" fmla="*/ 1699 h 2210"/>
                <a:gd name="T26" fmla="*/ 461 w 3370"/>
                <a:gd name="T27" fmla="*/ 1799 h 2210"/>
                <a:gd name="T28" fmla="*/ 1185 w 3370"/>
                <a:gd name="T29" fmla="*/ 2210 h 2210"/>
                <a:gd name="T30" fmla="*/ 2078 w 3370"/>
                <a:gd name="T31" fmla="*/ 1673 h 2210"/>
                <a:gd name="T32" fmla="*/ 2188 w 3370"/>
                <a:gd name="T33" fmla="*/ 1732 h 2210"/>
                <a:gd name="T34" fmla="*/ 3297 w 3370"/>
                <a:gd name="T35" fmla="*/ 1088 h 2210"/>
                <a:gd name="T36" fmla="*/ 3370 w 3370"/>
                <a:gd name="T37" fmla="*/ 1048 h 2210"/>
                <a:gd name="T38" fmla="*/ 3085 w 3370"/>
                <a:gd name="T39" fmla="*/ 886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70" h="2210">
                  <a:moveTo>
                    <a:pt x="3085" y="886"/>
                  </a:moveTo>
                  <a:lnTo>
                    <a:pt x="3012" y="844"/>
                  </a:lnTo>
                  <a:lnTo>
                    <a:pt x="3147" y="765"/>
                  </a:lnTo>
                  <a:lnTo>
                    <a:pt x="2169" y="214"/>
                  </a:lnTo>
                  <a:lnTo>
                    <a:pt x="2036" y="295"/>
                  </a:lnTo>
                  <a:lnTo>
                    <a:pt x="1537" y="0"/>
                  </a:lnTo>
                  <a:lnTo>
                    <a:pt x="0" y="915"/>
                  </a:lnTo>
                  <a:lnTo>
                    <a:pt x="3" y="917"/>
                  </a:lnTo>
                  <a:lnTo>
                    <a:pt x="316" y="1098"/>
                  </a:lnTo>
                  <a:lnTo>
                    <a:pt x="247" y="1138"/>
                  </a:lnTo>
                  <a:lnTo>
                    <a:pt x="24" y="1266"/>
                  </a:lnTo>
                  <a:lnTo>
                    <a:pt x="708" y="1658"/>
                  </a:lnTo>
                  <a:lnTo>
                    <a:pt x="639" y="1699"/>
                  </a:lnTo>
                  <a:lnTo>
                    <a:pt x="461" y="1799"/>
                  </a:lnTo>
                  <a:lnTo>
                    <a:pt x="1185" y="2210"/>
                  </a:lnTo>
                  <a:lnTo>
                    <a:pt x="2078" y="1673"/>
                  </a:lnTo>
                  <a:lnTo>
                    <a:pt x="2188" y="1732"/>
                  </a:lnTo>
                  <a:lnTo>
                    <a:pt x="3297" y="1088"/>
                  </a:lnTo>
                  <a:lnTo>
                    <a:pt x="3370" y="1048"/>
                  </a:lnTo>
                  <a:lnTo>
                    <a:pt x="3085" y="8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 name="Freeform 15">
              <a:extLst>
                <a:ext uri="{FF2B5EF4-FFF2-40B4-BE49-F238E27FC236}">
                  <a16:creationId xmlns:a16="http://schemas.microsoft.com/office/drawing/2014/main" xmlns="" id="{C80BDA20-FED5-4973-8B83-DC09BCEA03E6}"/>
                </a:ext>
              </a:extLst>
            </p:cNvPr>
            <p:cNvSpPr>
              <a:spLocks/>
            </p:cNvSpPr>
            <p:nvPr/>
          </p:nvSpPr>
          <p:spPr bwMode="auto">
            <a:xfrm>
              <a:off x="9450388" y="5303838"/>
              <a:ext cx="174625" cy="222250"/>
            </a:xfrm>
            <a:custGeom>
              <a:avLst/>
              <a:gdLst>
                <a:gd name="T0" fmla="*/ 0 w 110"/>
                <a:gd name="T1" fmla="*/ 0 h 140"/>
                <a:gd name="T2" fmla="*/ 0 w 110"/>
                <a:gd name="T3" fmla="*/ 78 h 140"/>
                <a:gd name="T4" fmla="*/ 110 w 110"/>
                <a:gd name="T5" fmla="*/ 140 h 140"/>
                <a:gd name="T6" fmla="*/ 110 w 110"/>
                <a:gd name="T7" fmla="*/ 59 h 140"/>
                <a:gd name="T8" fmla="*/ 0 w 110"/>
                <a:gd name="T9" fmla="*/ 0 h 140"/>
              </a:gdLst>
              <a:ahLst/>
              <a:cxnLst>
                <a:cxn ang="0">
                  <a:pos x="T0" y="T1"/>
                </a:cxn>
                <a:cxn ang="0">
                  <a:pos x="T2" y="T3"/>
                </a:cxn>
                <a:cxn ang="0">
                  <a:pos x="T4" y="T5"/>
                </a:cxn>
                <a:cxn ang="0">
                  <a:pos x="T6" y="T7"/>
                </a:cxn>
                <a:cxn ang="0">
                  <a:pos x="T8" y="T9"/>
                </a:cxn>
              </a:cxnLst>
              <a:rect l="0" t="0" r="r" b="b"/>
              <a:pathLst>
                <a:path w="110" h="140">
                  <a:moveTo>
                    <a:pt x="0" y="0"/>
                  </a:moveTo>
                  <a:lnTo>
                    <a:pt x="0" y="78"/>
                  </a:lnTo>
                  <a:lnTo>
                    <a:pt x="110" y="140"/>
                  </a:lnTo>
                  <a:lnTo>
                    <a:pt x="110" y="59"/>
                  </a:lnTo>
                  <a:lnTo>
                    <a:pt x="0" y="0"/>
                  </a:lnTo>
                  <a:close/>
                </a:path>
              </a:pathLst>
            </a:custGeom>
            <a:solidFill>
              <a:srgbClr val="4A72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 name="Freeform 16">
              <a:extLst>
                <a:ext uri="{FF2B5EF4-FFF2-40B4-BE49-F238E27FC236}">
                  <a16:creationId xmlns:a16="http://schemas.microsoft.com/office/drawing/2014/main" xmlns="" id="{F8FEB871-A7D6-4C58-AA89-387FC66D22B2}"/>
                </a:ext>
              </a:extLst>
            </p:cNvPr>
            <p:cNvSpPr>
              <a:spLocks/>
            </p:cNvSpPr>
            <p:nvPr/>
          </p:nvSpPr>
          <p:spPr bwMode="auto">
            <a:xfrm>
              <a:off x="8032751" y="5303838"/>
              <a:ext cx="1417638" cy="987425"/>
            </a:xfrm>
            <a:custGeom>
              <a:avLst/>
              <a:gdLst>
                <a:gd name="T0" fmla="*/ 0 w 893"/>
                <a:gd name="T1" fmla="*/ 537 h 622"/>
                <a:gd name="T2" fmla="*/ 0 w 893"/>
                <a:gd name="T3" fmla="*/ 622 h 622"/>
                <a:gd name="T4" fmla="*/ 893 w 893"/>
                <a:gd name="T5" fmla="*/ 78 h 622"/>
                <a:gd name="T6" fmla="*/ 893 w 893"/>
                <a:gd name="T7" fmla="*/ 0 h 622"/>
                <a:gd name="T8" fmla="*/ 0 w 893"/>
                <a:gd name="T9" fmla="*/ 537 h 622"/>
              </a:gdLst>
              <a:ahLst/>
              <a:cxnLst>
                <a:cxn ang="0">
                  <a:pos x="T0" y="T1"/>
                </a:cxn>
                <a:cxn ang="0">
                  <a:pos x="T2" y="T3"/>
                </a:cxn>
                <a:cxn ang="0">
                  <a:pos x="T4" y="T5"/>
                </a:cxn>
                <a:cxn ang="0">
                  <a:pos x="T6" y="T7"/>
                </a:cxn>
                <a:cxn ang="0">
                  <a:pos x="T8" y="T9"/>
                </a:cxn>
              </a:cxnLst>
              <a:rect l="0" t="0" r="r" b="b"/>
              <a:pathLst>
                <a:path w="893" h="622">
                  <a:moveTo>
                    <a:pt x="0" y="537"/>
                  </a:moveTo>
                  <a:lnTo>
                    <a:pt x="0" y="622"/>
                  </a:lnTo>
                  <a:lnTo>
                    <a:pt x="893" y="78"/>
                  </a:lnTo>
                  <a:lnTo>
                    <a:pt x="893" y="0"/>
                  </a:lnTo>
                  <a:lnTo>
                    <a:pt x="0" y="537"/>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 name="Freeform 17">
              <a:extLst>
                <a:ext uri="{FF2B5EF4-FFF2-40B4-BE49-F238E27FC236}">
                  <a16:creationId xmlns:a16="http://schemas.microsoft.com/office/drawing/2014/main" xmlns="" id="{51CD064A-6DEE-4DA1-867C-D326AA8174F8}"/>
                </a:ext>
              </a:extLst>
            </p:cNvPr>
            <p:cNvSpPr>
              <a:spLocks/>
            </p:cNvSpPr>
            <p:nvPr/>
          </p:nvSpPr>
          <p:spPr bwMode="auto">
            <a:xfrm>
              <a:off x="7743826" y="3225801"/>
              <a:ext cx="3419475" cy="2846388"/>
            </a:xfrm>
            <a:custGeom>
              <a:avLst/>
              <a:gdLst>
                <a:gd name="T0" fmla="*/ 2061 w 2154"/>
                <a:gd name="T1" fmla="*/ 508 h 1793"/>
                <a:gd name="T2" fmla="*/ 1531 w 2154"/>
                <a:gd name="T3" fmla="*/ 826 h 1793"/>
                <a:gd name="T4" fmla="*/ 1023 w 2154"/>
                <a:gd name="T5" fmla="*/ 532 h 1793"/>
                <a:gd name="T6" fmla="*/ 1448 w 2154"/>
                <a:gd name="T7" fmla="*/ 285 h 1793"/>
                <a:gd name="T8" fmla="*/ 1448 w 2154"/>
                <a:gd name="T9" fmla="*/ 178 h 1793"/>
                <a:gd name="T10" fmla="*/ 1109 w 2154"/>
                <a:gd name="T11" fmla="*/ 375 h 1793"/>
                <a:gd name="T12" fmla="*/ 460 w 2154"/>
                <a:gd name="T13" fmla="*/ 0 h 1793"/>
                <a:gd name="T14" fmla="*/ 460 w 2154"/>
                <a:gd name="T15" fmla="*/ 107 h 1793"/>
                <a:gd name="T16" fmla="*/ 1016 w 2154"/>
                <a:gd name="T17" fmla="*/ 430 h 1793"/>
                <a:gd name="T18" fmla="*/ 933 w 2154"/>
                <a:gd name="T19" fmla="*/ 477 h 1793"/>
                <a:gd name="T20" fmla="*/ 821 w 2154"/>
                <a:gd name="T21" fmla="*/ 413 h 1793"/>
                <a:gd name="T22" fmla="*/ 821 w 2154"/>
                <a:gd name="T23" fmla="*/ 520 h 1793"/>
                <a:gd name="T24" fmla="*/ 840 w 2154"/>
                <a:gd name="T25" fmla="*/ 532 h 1793"/>
                <a:gd name="T26" fmla="*/ 719 w 2154"/>
                <a:gd name="T27" fmla="*/ 601 h 1793"/>
                <a:gd name="T28" fmla="*/ 812 w 2154"/>
                <a:gd name="T29" fmla="*/ 655 h 1793"/>
                <a:gd name="T30" fmla="*/ 933 w 2154"/>
                <a:gd name="T31" fmla="*/ 584 h 1793"/>
                <a:gd name="T32" fmla="*/ 1441 w 2154"/>
                <a:gd name="T33" fmla="*/ 879 h 1793"/>
                <a:gd name="T34" fmla="*/ 0 w 2154"/>
                <a:gd name="T35" fmla="*/ 1743 h 1793"/>
                <a:gd name="T36" fmla="*/ 95 w 2154"/>
                <a:gd name="T37" fmla="*/ 1793 h 1793"/>
                <a:gd name="T38" fmla="*/ 2154 w 2154"/>
                <a:gd name="T39" fmla="*/ 560 h 1793"/>
                <a:gd name="T40" fmla="*/ 2061 w 2154"/>
                <a:gd name="T41" fmla="*/ 508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4" h="1793">
                  <a:moveTo>
                    <a:pt x="2061" y="508"/>
                  </a:moveTo>
                  <a:lnTo>
                    <a:pt x="1531" y="826"/>
                  </a:lnTo>
                  <a:lnTo>
                    <a:pt x="1023" y="532"/>
                  </a:lnTo>
                  <a:lnTo>
                    <a:pt x="1448" y="285"/>
                  </a:lnTo>
                  <a:lnTo>
                    <a:pt x="1448" y="178"/>
                  </a:lnTo>
                  <a:lnTo>
                    <a:pt x="1109" y="375"/>
                  </a:lnTo>
                  <a:lnTo>
                    <a:pt x="460" y="0"/>
                  </a:lnTo>
                  <a:lnTo>
                    <a:pt x="460" y="107"/>
                  </a:lnTo>
                  <a:lnTo>
                    <a:pt x="1016" y="430"/>
                  </a:lnTo>
                  <a:lnTo>
                    <a:pt x="933" y="477"/>
                  </a:lnTo>
                  <a:lnTo>
                    <a:pt x="821" y="413"/>
                  </a:lnTo>
                  <a:lnTo>
                    <a:pt x="821" y="520"/>
                  </a:lnTo>
                  <a:lnTo>
                    <a:pt x="840" y="532"/>
                  </a:lnTo>
                  <a:lnTo>
                    <a:pt x="719" y="601"/>
                  </a:lnTo>
                  <a:lnTo>
                    <a:pt x="812" y="655"/>
                  </a:lnTo>
                  <a:lnTo>
                    <a:pt x="933" y="584"/>
                  </a:lnTo>
                  <a:lnTo>
                    <a:pt x="1441" y="879"/>
                  </a:lnTo>
                  <a:lnTo>
                    <a:pt x="0" y="1743"/>
                  </a:lnTo>
                  <a:lnTo>
                    <a:pt x="95" y="1793"/>
                  </a:lnTo>
                  <a:lnTo>
                    <a:pt x="2154" y="560"/>
                  </a:lnTo>
                  <a:lnTo>
                    <a:pt x="2061" y="5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 name="Freeform 18">
              <a:extLst>
                <a:ext uri="{FF2B5EF4-FFF2-40B4-BE49-F238E27FC236}">
                  <a16:creationId xmlns:a16="http://schemas.microsoft.com/office/drawing/2014/main" xmlns="" id="{48914CAE-784E-4E81-9B22-C0F6E93C719A}"/>
                </a:ext>
              </a:extLst>
            </p:cNvPr>
            <p:cNvSpPr>
              <a:spLocks/>
            </p:cNvSpPr>
            <p:nvPr/>
          </p:nvSpPr>
          <p:spPr bwMode="auto">
            <a:xfrm>
              <a:off x="7743826" y="3225801"/>
              <a:ext cx="3419475" cy="2846388"/>
            </a:xfrm>
            <a:custGeom>
              <a:avLst/>
              <a:gdLst>
                <a:gd name="T0" fmla="*/ 2061 w 2154"/>
                <a:gd name="T1" fmla="*/ 508 h 1793"/>
                <a:gd name="T2" fmla="*/ 1531 w 2154"/>
                <a:gd name="T3" fmla="*/ 826 h 1793"/>
                <a:gd name="T4" fmla="*/ 1023 w 2154"/>
                <a:gd name="T5" fmla="*/ 532 h 1793"/>
                <a:gd name="T6" fmla="*/ 1448 w 2154"/>
                <a:gd name="T7" fmla="*/ 285 h 1793"/>
                <a:gd name="T8" fmla="*/ 1448 w 2154"/>
                <a:gd name="T9" fmla="*/ 178 h 1793"/>
                <a:gd name="T10" fmla="*/ 1109 w 2154"/>
                <a:gd name="T11" fmla="*/ 375 h 1793"/>
                <a:gd name="T12" fmla="*/ 460 w 2154"/>
                <a:gd name="T13" fmla="*/ 0 h 1793"/>
                <a:gd name="T14" fmla="*/ 460 w 2154"/>
                <a:gd name="T15" fmla="*/ 107 h 1793"/>
                <a:gd name="T16" fmla="*/ 1016 w 2154"/>
                <a:gd name="T17" fmla="*/ 430 h 1793"/>
                <a:gd name="T18" fmla="*/ 933 w 2154"/>
                <a:gd name="T19" fmla="*/ 477 h 1793"/>
                <a:gd name="T20" fmla="*/ 821 w 2154"/>
                <a:gd name="T21" fmla="*/ 413 h 1793"/>
                <a:gd name="T22" fmla="*/ 821 w 2154"/>
                <a:gd name="T23" fmla="*/ 520 h 1793"/>
                <a:gd name="T24" fmla="*/ 840 w 2154"/>
                <a:gd name="T25" fmla="*/ 532 h 1793"/>
                <a:gd name="T26" fmla="*/ 719 w 2154"/>
                <a:gd name="T27" fmla="*/ 601 h 1793"/>
                <a:gd name="T28" fmla="*/ 812 w 2154"/>
                <a:gd name="T29" fmla="*/ 655 h 1793"/>
                <a:gd name="T30" fmla="*/ 933 w 2154"/>
                <a:gd name="T31" fmla="*/ 584 h 1793"/>
                <a:gd name="T32" fmla="*/ 1441 w 2154"/>
                <a:gd name="T33" fmla="*/ 879 h 1793"/>
                <a:gd name="T34" fmla="*/ 0 w 2154"/>
                <a:gd name="T35" fmla="*/ 1743 h 1793"/>
                <a:gd name="T36" fmla="*/ 95 w 2154"/>
                <a:gd name="T37" fmla="*/ 1793 h 1793"/>
                <a:gd name="T38" fmla="*/ 2154 w 2154"/>
                <a:gd name="T39" fmla="*/ 560 h 1793"/>
                <a:gd name="T40" fmla="*/ 2061 w 2154"/>
                <a:gd name="T41" fmla="*/ 508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4" h="1793">
                  <a:moveTo>
                    <a:pt x="2061" y="508"/>
                  </a:moveTo>
                  <a:lnTo>
                    <a:pt x="1531" y="826"/>
                  </a:lnTo>
                  <a:lnTo>
                    <a:pt x="1023" y="532"/>
                  </a:lnTo>
                  <a:lnTo>
                    <a:pt x="1448" y="285"/>
                  </a:lnTo>
                  <a:lnTo>
                    <a:pt x="1448" y="178"/>
                  </a:lnTo>
                  <a:lnTo>
                    <a:pt x="1109" y="375"/>
                  </a:lnTo>
                  <a:lnTo>
                    <a:pt x="460" y="0"/>
                  </a:lnTo>
                  <a:lnTo>
                    <a:pt x="460" y="107"/>
                  </a:lnTo>
                  <a:lnTo>
                    <a:pt x="1016" y="430"/>
                  </a:lnTo>
                  <a:lnTo>
                    <a:pt x="933" y="477"/>
                  </a:lnTo>
                  <a:lnTo>
                    <a:pt x="821" y="413"/>
                  </a:lnTo>
                  <a:lnTo>
                    <a:pt x="821" y="520"/>
                  </a:lnTo>
                  <a:lnTo>
                    <a:pt x="840" y="532"/>
                  </a:lnTo>
                  <a:lnTo>
                    <a:pt x="719" y="601"/>
                  </a:lnTo>
                  <a:lnTo>
                    <a:pt x="812" y="655"/>
                  </a:lnTo>
                  <a:lnTo>
                    <a:pt x="933" y="584"/>
                  </a:lnTo>
                  <a:lnTo>
                    <a:pt x="1441" y="879"/>
                  </a:lnTo>
                  <a:lnTo>
                    <a:pt x="0" y="1743"/>
                  </a:lnTo>
                  <a:lnTo>
                    <a:pt x="95" y="1793"/>
                  </a:lnTo>
                  <a:lnTo>
                    <a:pt x="2154" y="560"/>
                  </a:lnTo>
                  <a:lnTo>
                    <a:pt x="2061" y="5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 name="Freeform 19">
              <a:extLst>
                <a:ext uri="{FF2B5EF4-FFF2-40B4-BE49-F238E27FC236}">
                  <a16:creationId xmlns:a16="http://schemas.microsoft.com/office/drawing/2014/main" xmlns="" id="{7919141F-EB62-4AA3-BC90-FB76EAF165C5}"/>
                </a:ext>
              </a:extLst>
            </p:cNvPr>
            <p:cNvSpPr>
              <a:spLocks/>
            </p:cNvSpPr>
            <p:nvPr/>
          </p:nvSpPr>
          <p:spPr bwMode="auto">
            <a:xfrm>
              <a:off x="7705726" y="3044826"/>
              <a:ext cx="833438" cy="493713"/>
            </a:xfrm>
            <a:custGeom>
              <a:avLst/>
              <a:gdLst>
                <a:gd name="T0" fmla="*/ 0 w 525"/>
                <a:gd name="T1" fmla="*/ 147 h 311"/>
                <a:gd name="T2" fmla="*/ 242 w 525"/>
                <a:gd name="T3" fmla="*/ 0 h 311"/>
                <a:gd name="T4" fmla="*/ 525 w 525"/>
                <a:gd name="T5" fmla="*/ 166 h 311"/>
                <a:gd name="T6" fmla="*/ 282 w 525"/>
                <a:gd name="T7" fmla="*/ 311 h 311"/>
                <a:gd name="T8" fmla="*/ 0 w 525"/>
                <a:gd name="T9" fmla="*/ 147 h 311"/>
              </a:gdLst>
              <a:ahLst/>
              <a:cxnLst>
                <a:cxn ang="0">
                  <a:pos x="T0" y="T1"/>
                </a:cxn>
                <a:cxn ang="0">
                  <a:pos x="T2" y="T3"/>
                </a:cxn>
                <a:cxn ang="0">
                  <a:pos x="T4" y="T5"/>
                </a:cxn>
                <a:cxn ang="0">
                  <a:pos x="T6" y="T7"/>
                </a:cxn>
                <a:cxn ang="0">
                  <a:pos x="T8" y="T9"/>
                </a:cxn>
              </a:cxnLst>
              <a:rect l="0" t="0" r="r" b="b"/>
              <a:pathLst>
                <a:path w="525" h="311">
                  <a:moveTo>
                    <a:pt x="0" y="147"/>
                  </a:moveTo>
                  <a:lnTo>
                    <a:pt x="242" y="0"/>
                  </a:lnTo>
                  <a:lnTo>
                    <a:pt x="525" y="166"/>
                  </a:lnTo>
                  <a:lnTo>
                    <a:pt x="282" y="311"/>
                  </a:lnTo>
                  <a:lnTo>
                    <a:pt x="0" y="14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 name="Freeform 20">
              <a:extLst>
                <a:ext uri="{FF2B5EF4-FFF2-40B4-BE49-F238E27FC236}">
                  <a16:creationId xmlns:a16="http://schemas.microsoft.com/office/drawing/2014/main" xmlns="" id="{3E42B8FB-C970-4407-BEFB-2F5AE0C1BBE0}"/>
                </a:ext>
              </a:extLst>
            </p:cNvPr>
            <p:cNvSpPr>
              <a:spLocks/>
            </p:cNvSpPr>
            <p:nvPr/>
          </p:nvSpPr>
          <p:spPr bwMode="auto">
            <a:xfrm>
              <a:off x="7705726" y="3044826"/>
              <a:ext cx="833438" cy="493713"/>
            </a:xfrm>
            <a:custGeom>
              <a:avLst/>
              <a:gdLst>
                <a:gd name="T0" fmla="*/ 0 w 525"/>
                <a:gd name="T1" fmla="*/ 147 h 311"/>
                <a:gd name="T2" fmla="*/ 242 w 525"/>
                <a:gd name="T3" fmla="*/ 0 h 311"/>
                <a:gd name="T4" fmla="*/ 525 w 525"/>
                <a:gd name="T5" fmla="*/ 166 h 311"/>
                <a:gd name="T6" fmla="*/ 282 w 525"/>
                <a:gd name="T7" fmla="*/ 311 h 311"/>
                <a:gd name="T8" fmla="*/ 0 w 525"/>
                <a:gd name="T9" fmla="*/ 147 h 311"/>
              </a:gdLst>
              <a:ahLst/>
              <a:cxnLst>
                <a:cxn ang="0">
                  <a:pos x="T0" y="T1"/>
                </a:cxn>
                <a:cxn ang="0">
                  <a:pos x="T2" y="T3"/>
                </a:cxn>
                <a:cxn ang="0">
                  <a:pos x="T4" y="T5"/>
                </a:cxn>
                <a:cxn ang="0">
                  <a:pos x="T6" y="T7"/>
                </a:cxn>
                <a:cxn ang="0">
                  <a:pos x="T8" y="T9"/>
                </a:cxn>
              </a:cxnLst>
              <a:rect l="0" t="0" r="r" b="b"/>
              <a:pathLst>
                <a:path w="525" h="311">
                  <a:moveTo>
                    <a:pt x="0" y="147"/>
                  </a:moveTo>
                  <a:lnTo>
                    <a:pt x="242" y="0"/>
                  </a:lnTo>
                  <a:lnTo>
                    <a:pt x="525" y="166"/>
                  </a:lnTo>
                  <a:lnTo>
                    <a:pt x="282" y="311"/>
                  </a:lnTo>
                  <a:lnTo>
                    <a:pt x="0" y="1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 name="Freeform 21">
              <a:extLst>
                <a:ext uri="{FF2B5EF4-FFF2-40B4-BE49-F238E27FC236}">
                  <a16:creationId xmlns:a16="http://schemas.microsoft.com/office/drawing/2014/main" xmlns="" id="{D3C25D21-F09D-4AF4-BC0F-9BC0E13B63F6}"/>
                </a:ext>
              </a:extLst>
            </p:cNvPr>
            <p:cNvSpPr>
              <a:spLocks/>
            </p:cNvSpPr>
            <p:nvPr/>
          </p:nvSpPr>
          <p:spPr bwMode="auto">
            <a:xfrm>
              <a:off x="7705726" y="3278188"/>
              <a:ext cx="447675" cy="430213"/>
            </a:xfrm>
            <a:custGeom>
              <a:avLst/>
              <a:gdLst>
                <a:gd name="T0" fmla="*/ 0 w 282"/>
                <a:gd name="T1" fmla="*/ 109 h 271"/>
                <a:gd name="T2" fmla="*/ 282 w 282"/>
                <a:gd name="T3" fmla="*/ 271 h 271"/>
                <a:gd name="T4" fmla="*/ 282 w 282"/>
                <a:gd name="T5" fmla="*/ 164 h 271"/>
                <a:gd name="T6" fmla="*/ 0 w 282"/>
                <a:gd name="T7" fmla="*/ 0 h 271"/>
                <a:gd name="T8" fmla="*/ 0 w 282"/>
                <a:gd name="T9" fmla="*/ 109 h 271"/>
              </a:gdLst>
              <a:ahLst/>
              <a:cxnLst>
                <a:cxn ang="0">
                  <a:pos x="T0" y="T1"/>
                </a:cxn>
                <a:cxn ang="0">
                  <a:pos x="T2" y="T3"/>
                </a:cxn>
                <a:cxn ang="0">
                  <a:pos x="T4" y="T5"/>
                </a:cxn>
                <a:cxn ang="0">
                  <a:pos x="T6" y="T7"/>
                </a:cxn>
                <a:cxn ang="0">
                  <a:pos x="T8" y="T9"/>
                </a:cxn>
              </a:cxnLst>
              <a:rect l="0" t="0" r="r" b="b"/>
              <a:pathLst>
                <a:path w="282" h="271">
                  <a:moveTo>
                    <a:pt x="0" y="109"/>
                  </a:moveTo>
                  <a:lnTo>
                    <a:pt x="282" y="271"/>
                  </a:lnTo>
                  <a:lnTo>
                    <a:pt x="282" y="164"/>
                  </a:lnTo>
                  <a:lnTo>
                    <a:pt x="0" y="0"/>
                  </a:lnTo>
                  <a:lnTo>
                    <a:pt x="0" y="109"/>
                  </a:lnTo>
                  <a:close/>
                </a:path>
              </a:pathLst>
            </a:custGeom>
            <a:solidFill>
              <a:srgbClr val="779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 name="Freeform 22">
              <a:extLst>
                <a:ext uri="{FF2B5EF4-FFF2-40B4-BE49-F238E27FC236}">
                  <a16:creationId xmlns:a16="http://schemas.microsoft.com/office/drawing/2014/main" xmlns="" id="{EE9D7818-9FA0-4063-A6D3-166BE9151F19}"/>
                </a:ext>
              </a:extLst>
            </p:cNvPr>
            <p:cNvSpPr>
              <a:spLocks/>
            </p:cNvSpPr>
            <p:nvPr/>
          </p:nvSpPr>
          <p:spPr bwMode="auto">
            <a:xfrm>
              <a:off x="8153401" y="3308351"/>
              <a:ext cx="385763" cy="400050"/>
            </a:xfrm>
            <a:custGeom>
              <a:avLst/>
              <a:gdLst>
                <a:gd name="T0" fmla="*/ 0 w 243"/>
                <a:gd name="T1" fmla="*/ 145 h 252"/>
                <a:gd name="T2" fmla="*/ 243 w 243"/>
                <a:gd name="T3" fmla="*/ 0 h 252"/>
                <a:gd name="T4" fmla="*/ 243 w 243"/>
                <a:gd name="T5" fmla="*/ 109 h 252"/>
                <a:gd name="T6" fmla="*/ 0 w 243"/>
                <a:gd name="T7" fmla="*/ 252 h 252"/>
                <a:gd name="T8" fmla="*/ 0 w 243"/>
                <a:gd name="T9" fmla="*/ 145 h 252"/>
              </a:gdLst>
              <a:ahLst/>
              <a:cxnLst>
                <a:cxn ang="0">
                  <a:pos x="T0" y="T1"/>
                </a:cxn>
                <a:cxn ang="0">
                  <a:pos x="T2" y="T3"/>
                </a:cxn>
                <a:cxn ang="0">
                  <a:pos x="T4" y="T5"/>
                </a:cxn>
                <a:cxn ang="0">
                  <a:pos x="T6" y="T7"/>
                </a:cxn>
                <a:cxn ang="0">
                  <a:pos x="T8" y="T9"/>
                </a:cxn>
              </a:cxnLst>
              <a:rect l="0" t="0" r="r" b="b"/>
              <a:pathLst>
                <a:path w="243" h="252">
                  <a:moveTo>
                    <a:pt x="0" y="145"/>
                  </a:moveTo>
                  <a:lnTo>
                    <a:pt x="243" y="0"/>
                  </a:lnTo>
                  <a:lnTo>
                    <a:pt x="243" y="109"/>
                  </a:lnTo>
                  <a:lnTo>
                    <a:pt x="0" y="252"/>
                  </a:lnTo>
                  <a:lnTo>
                    <a:pt x="0" y="145"/>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 name="Freeform 23">
              <a:extLst>
                <a:ext uri="{FF2B5EF4-FFF2-40B4-BE49-F238E27FC236}">
                  <a16:creationId xmlns:a16="http://schemas.microsoft.com/office/drawing/2014/main" xmlns="" id="{E08D31B8-8953-43C2-8353-D89F6F4E497D}"/>
                </a:ext>
              </a:extLst>
            </p:cNvPr>
            <p:cNvSpPr>
              <a:spLocks/>
            </p:cNvSpPr>
            <p:nvPr/>
          </p:nvSpPr>
          <p:spPr bwMode="auto">
            <a:xfrm>
              <a:off x="7758113" y="1419226"/>
              <a:ext cx="395288" cy="2085975"/>
            </a:xfrm>
            <a:custGeom>
              <a:avLst/>
              <a:gdLst>
                <a:gd name="T0" fmla="*/ 0 w 249"/>
                <a:gd name="T1" fmla="*/ 1171 h 1314"/>
                <a:gd name="T2" fmla="*/ 249 w 249"/>
                <a:gd name="T3" fmla="*/ 1314 h 1314"/>
                <a:gd name="T4" fmla="*/ 247 w 249"/>
                <a:gd name="T5" fmla="*/ 145 h 1314"/>
                <a:gd name="T6" fmla="*/ 0 w 249"/>
                <a:gd name="T7" fmla="*/ 0 h 1314"/>
                <a:gd name="T8" fmla="*/ 0 w 249"/>
                <a:gd name="T9" fmla="*/ 1171 h 1314"/>
              </a:gdLst>
              <a:ahLst/>
              <a:cxnLst>
                <a:cxn ang="0">
                  <a:pos x="T0" y="T1"/>
                </a:cxn>
                <a:cxn ang="0">
                  <a:pos x="T2" y="T3"/>
                </a:cxn>
                <a:cxn ang="0">
                  <a:pos x="T4" y="T5"/>
                </a:cxn>
                <a:cxn ang="0">
                  <a:pos x="T6" y="T7"/>
                </a:cxn>
                <a:cxn ang="0">
                  <a:pos x="T8" y="T9"/>
                </a:cxn>
              </a:cxnLst>
              <a:rect l="0" t="0" r="r" b="b"/>
              <a:pathLst>
                <a:path w="249" h="1314">
                  <a:moveTo>
                    <a:pt x="0" y="1171"/>
                  </a:moveTo>
                  <a:lnTo>
                    <a:pt x="249" y="1314"/>
                  </a:lnTo>
                  <a:lnTo>
                    <a:pt x="247" y="145"/>
                  </a:lnTo>
                  <a:lnTo>
                    <a:pt x="0" y="0"/>
                  </a:lnTo>
                  <a:lnTo>
                    <a:pt x="0" y="117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 name="Freeform 24">
              <a:extLst>
                <a:ext uri="{FF2B5EF4-FFF2-40B4-BE49-F238E27FC236}">
                  <a16:creationId xmlns:a16="http://schemas.microsoft.com/office/drawing/2014/main" xmlns="" id="{8369194E-644E-4072-A712-15CDCE733646}"/>
                </a:ext>
              </a:extLst>
            </p:cNvPr>
            <p:cNvSpPr>
              <a:spLocks/>
            </p:cNvSpPr>
            <p:nvPr/>
          </p:nvSpPr>
          <p:spPr bwMode="auto">
            <a:xfrm>
              <a:off x="8150226" y="1457326"/>
              <a:ext cx="331788" cy="2047875"/>
            </a:xfrm>
            <a:custGeom>
              <a:avLst/>
              <a:gdLst>
                <a:gd name="T0" fmla="*/ 0 w 209"/>
                <a:gd name="T1" fmla="*/ 121 h 1290"/>
                <a:gd name="T2" fmla="*/ 209 w 209"/>
                <a:gd name="T3" fmla="*/ 0 h 1290"/>
                <a:gd name="T4" fmla="*/ 209 w 209"/>
                <a:gd name="T5" fmla="*/ 1168 h 1290"/>
                <a:gd name="T6" fmla="*/ 2 w 209"/>
                <a:gd name="T7" fmla="*/ 1290 h 1290"/>
                <a:gd name="T8" fmla="*/ 0 w 209"/>
                <a:gd name="T9" fmla="*/ 121 h 1290"/>
              </a:gdLst>
              <a:ahLst/>
              <a:cxnLst>
                <a:cxn ang="0">
                  <a:pos x="T0" y="T1"/>
                </a:cxn>
                <a:cxn ang="0">
                  <a:pos x="T2" y="T3"/>
                </a:cxn>
                <a:cxn ang="0">
                  <a:pos x="T4" y="T5"/>
                </a:cxn>
                <a:cxn ang="0">
                  <a:pos x="T6" y="T7"/>
                </a:cxn>
                <a:cxn ang="0">
                  <a:pos x="T8" y="T9"/>
                </a:cxn>
              </a:cxnLst>
              <a:rect l="0" t="0" r="r" b="b"/>
              <a:pathLst>
                <a:path w="209" h="1290">
                  <a:moveTo>
                    <a:pt x="0" y="121"/>
                  </a:moveTo>
                  <a:lnTo>
                    <a:pt x="209" y="0"/>
                  </a:lnTo>
                  <a:lnTo>
                    <a:pt x="209" y="1168"/>
                  </a:lnTo>
                  <a:lnTo>
                    <a:pt x="2" y="1290"/>
                  </a:lnTo>
                  <a:lnTo>
                    <a:pt x="0" y="12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 name="Freeform 25">
              <a:extLst>
                <a:ext uri="{FF2B5EF4-FFF2-40B4-BE49-F238E27FC236}">
                  <a16:creationId xmlns:a16="http://schemas.microsoft.com/office/drawing/2014/main" xmlns="" id="{568F9102-A005-4DAE-A640-5AB5A3ECA8FE}"/>
                </a:ext>
              </a:extLst>
            </p:cNvPr>
            <p:cNvSpPr>
              <a:spLocks/>
            </p:cNvSpPr>
            <p:nvPr/>
          </p:nvSpPr>
          <p:spPr bwMode="auto">
            <a:xfrm>
              <a:off x="8150226" y="1457326"/>
              <a:ext cx="331788" cy="2047875"/>
            </a:xfrm>
            <a:custGeom>
              <a:avLst/>
              <a:gdLst>
                <a:gd name="T0" fmla="*/ 0 w 209"/>
                <a:gd name="T1" fmla="*/ 121 h 1290"/>
                <a:gd name="T2" fmla="*/ 209 w 209"/>
                <a:gd name="T3" fmla="*/ 0 h 1290"/>
                <a:gd name="T4" fmla="*/ 209 w 209"/>
                <a:gd name="T5" fmla="*/ 1168 h 1290"/>
                <a:gd name="T6" fmla="*/ 2 w 209"/>
                <a:gd name="T7" fmla="*/ 1290 h 1290"/>
                <a:gd name="T8" fmla="*/ 0 w 209"/>
                <a:gd name="T9" fmla="*/ 121 h 1290"/>
              </a:gdLst>
              <a:ahLst/>
              <a:cxnLst>
                <a:cxn ang="0">
                  <a:pos x="T0" y="T1"/>
                </a:cxn>
                <a:cxn ang="0">
                  <a:pos x="T2" y="T3"/>
                </a:cxn>
                <a:cxn ang="0">
                  <a:pos x="T4" y="T5"/>
                </a:cxn>
                <a:cxn ang="0">
                  <a:pos x="T6" y="T7"/>
                </a:cxn>
                <a:cxn ang="0">
                  <a:pos x="T8" y="T9"/>
                </a:cxn>
              </a:cxnLst>
              <a:rect l="0" t="0" r="r" b="b"/>
              <a:pathLst>
                <a:path w="209" h="1290">
                  <a:moveTo>
                    <a:pt x="0" y="121"/>
                  </a:moveTo>
                  <a:lnTo>
                    <a:pt x="209" y="0"/>
                  </a:lnTo>
                  <a:lnTo>
                    <a:pt x="209" y="1168"/>
                  </a:lnTo>
                  <a:lnTo>
                    <a:pt x="2" y="1290"/>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 name="Freeform 26">
              <a:extLst>
                <a:ext uri="{FF2B5EF4-FFF2-40B4-BE49-F238E27FC236}">
                  <a16:creationId xmlns:a16="http://schemas.microsoft.com/office/drawing/2014/main" xmlns="" id="{444C6420-00AF-4054-92C3-18CA4FE28B76}"/>
                </a:ext>
              </a:extLst>
            </p:cNvPr>
            <p:cNvSpPr>
              <a:spLocks/>
            </p:cNvSpPr>
            <p:nvPr/>
          </p:nvSpPr>
          <p:spPr bwMode="auto">
            <a:xfrm>
              <a:off x="7758113" y="1233488"/>
              <a:ext cx="723900" cy="415925"/>
            </a:xfrm>
            <a:custGeom>
              <a:avLst/>
              <a:gdLst>
                <a:gd name="T0" fmla="*/ 0 w 456"/>
                <a:gd name="T1" fmla="*/ 117 h 262"/>
                <a:gd name="T2" fmla="*/ 207 w 456"/>
                <a:gd name="T3" fmla="*/ 0 h 262"/>
                <a:gd name="T4" fmla="*/ 456 w 456"/>
                <a:gd name="T5" fmla="*/ 141 h 262"/>
                <a:gd name="T6" fmla="*/ 247 w 456"/>
                <a:gd name="T7" fmla="*/ 262 h 262"/>
                <a:gd name="T8" fmla="*/ 12 w 456"/>
                <a:gd name="T9" fmla="*/ 124 h 262"/>
                <a:gd name="T10" fmla="*/ 0 w 456"/>
                <a:gd name="T11" fmla="*/ 117 h 262"/>
              </a:gdLst>
              <a:ahLst/>
              <a:cxnLst>
                <a:cxn ang="0">
                  <a:pos x="T0" y="T1"/>
                </a:cxn>
                <a:cxn ang="0">
                  <a:pos x="T2" y="T3"/>
                </a:cxn>
                <a:cxn ang="0">
                  <a:pos x="T4" y="T5"/>
                </a:cxn>
                <a:cxn ang="0">
                  <a:pos x="T6" y="T7"/>
                </a:cxn>
                <a:cxn ang="0">
                  <a:pos x="T8" y="T9"/>
                </a:cxn>
                <a:cxn ang="0">
                  <a:pos x="T10" y="T11"/>
                </a:cxn>
              </a:cxnLst>
              <a:rect l="0" t="0" r="r" b="b"/>
              <a:pathLst>
                <a:path w="456" h="262">
                  <a:moveTo>
                    <a:pt x="0" y="117"/>
                  </a:moveTo>
                  <a:lnTo>
                    <a:pt x="207" y="0"/>
                  </a:lnTo>
                  <a:lnTo>
                    <a:pt x="456" y="141"/>
                  </a:lnTo>
                  <a:lnTo>
                    <a:pt x="247" y="262"/>
                  </a:lnTo>
                  <a:lnTo>
                    <a:pt x="12" y="124"/>
                  </a:lnTo>
                  <a:lnTo>
                    <a:pt x="0" y="117"/>
                  </a:lnTo>
                  <a:close/>
                </a:path>
              </a:pathLst>
            </a:custGeom>
            <a:solidFill>
              <a:srgbClr val="819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 name="Freeform 27">
              <a:extLst>
                <a:ext uri="{FF2B5EF4-FFF2-40B4-BE49-F238E27FC236}">
                  <a16:creationId xmlns:a16="http://schemas.microsoft.com/office/drawing/2014/main" xmlns="" id="{DBCA2C34-790F-49F9-A0BD-AB1A2D426B1B}"/>
                </a:ext>
              </a:extLst>
            </p:cNvPr>
            <p:cNvSpPr>
              <a:spLocks/>
            </p:cNvSpPr>
            <p:nvPr/>
          </p:nvSpPr>
          <p:spPr bwMode="auto">
            <a:xfrm>
              <a:off x="7796213" y="1490663"/>
              <a:ext cx="128588" cy="263525"/>
            </a:xfrm>
            <a:custGeom>
              <a:avLst/>
              <a:gdLst>
                <a:gd name="T0" fmla="*/ 81 w 81"/>
                <a:gd name="T1" fmla="*/ 166 h 166"/>
                <a:gd name="T2" fmla="*/ 0 w 81"/>
                <a:gd name="T3" fmla="*/ 119 h 166"/>
                <a:gd name="T4" fmla="*/ 0 w 81"/>
                <a:gd name="T5" fmla="*/ 0 h 166"/>
                <a:gd name="T6" fmla="*/ 81 w 81"/>
                <a:gd name="T7" fmla="*/ 47 h 166"/>
                <a:gd name="T8" fmla="*/ 81 w 81"/>
                <a:gd name="T9" fmla="*/ 166 h 166"/>
              </a:gdLst>
              <a:ahLst/>
              <a:cxnLst>
                <a:cxn ang="0">
                  <a:pos x="T0" y="T1"/>
                </a:cxn>
                <a:cxn ang="0">
                  <a:pos x="T2" y="T3"/>
                </a:cxn>
                <a:cxn ang="0">
                  <a:pos x="T4" y="T5"/>
                </a:cxn>
                <a:cxn ang="0">
                  <a:pos x="T6" y="T7"/>
                </a:cxn>
                <a:cxn ang="0">
                  <a:pos x="T8" y="T9"/>
                </a:cxn>
              </a:cxnLst>
              <a:rect l="0" t="0" r="r" b="b"/>
              <a:pathLst>
                <a:path w="81" h="166">
                  <a:moveTo>
                    <a:pt x="81" y="166"/>
                  </a:moveTo>
                  <a:lnTo>
                    <a:pt x="0" y="119"/>
                  </a:lnTo>
                  <a:lnTo>
                    <a:pt x="0" y="0"/>
                  </a:lnTo>
                  <a:lnTo>
                    <a:pt x="81" y="47"/>
                  </a:lnTo>
                  <a:lnTo>
                    <a:pt x="81"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 name="Freeform 28">
              <a:extLst>
                <a:ext uri="{FF2B5EF4-FFF2-40B4-BE49-F238E27FC236}">
                  <a16:creationId xmlns:a16="http://schemas.microsoft.com/office/drawing/2014/main" xmlns="" id="{A2E6FEB8-E957-4097-8D9B-260388D781D1}"/>
                </a:ext>
              </a:extLst>
            </p:cNvPr>
            <p:cNvSpPr>
              <a:spLocks/>
            </p:cNvSpPr>
            <p:nvPr/>
          </p:nvSpPr>
          <p:spPr bwMode="auto">
            <a:xfrm>
              <a:off x="7796213" y="1490663"/>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 name="Freeform 29">
              <a:extLst>
                <a:ext uri="{FF2B5EF4-FFF2-40B4-BE49-F238E27FC236}">
                  <a16:creationId xmlns:a16="http://schemas.microsoft.com/office/drawing/2014/main" xmlns="" id="{2CC5F673-6EE1-4663-B147-B12E15048D7B}"/>
                </a:ext>
              </a:extLst>
            </p:cNvPr>
            <p:cNvSpPr>
              <a:spLocks/>
            </p:cNvSpPr>
            <p:nvPr/>
          </p:nvSpPr>
          <p:spPr bwMode="auto">
            <a:xfrm>
              <a:off x="7796213" y="1724026"/>
              <a:ext cx="128588" cy="265113"/>
            </a:xfrm>
            <a:custGeom>
              <a:avLst/>
              <a:gdLst>
                <a:gd name="T0" fmla="*/ 81 w 81"/>
                <a:gd name="T1" fmla="*/ 167 h 167"/>
                <a:gd name="T2" fmla="*/ 0 w 81"/>
                <a:gd name="T3" fmla="*/ 119 h 167"/>
                <a:gd name="T4" fmla="*/ 0 w 81"/>
                <a:gd name="T5" fmla="*/ 0 h 167"/>
                <a:gd name="T6" fmla="*/ 81 w 81"/>
                <a:gd name="T7" fmla="*/ 48 h 167"/>
                <a:gd name="T8" fmla="*/ 81 w 81"/>
                <a:gd name="T9" fmla="*/ 167 h 167"/>
              </a:gdLst>
              <a:ahLst/>
              <a:cxnLst>
                <a:cxn ang="0">
                  <a:pos x="T0" y="T1"/>
                </a:cxn>
                <a:cxn ang="0">
                  <a:pos x="T2" y="T3"/>
                </a:cxn>
                <a:cxn ang="0">
                  <a:pos x="T4" y="T5"/>
                </a:cxn>
                <a:cxn ang="0">
                  <a:pos x="T6" y="T7"/>
                </a:cxn>
                <a:cxn ang="0">
                  <a:pos x="T8" y="T9"/>
                </a:cxn>
              </a:cxnLst>
              <a:rect l="0" t="0" r="r" b="b"/>
              <a:pathLst>
                <a:path w="81" h="167">
                  <a:moveTo>
                    <a:pt x="81" y="167"/>
                  </a:moveTo>
                  <a:lnTo>
                    <a:pt x="0" y="119"/>
                  </a:lnTo>
                  <a:lnTo>
                    <a:pt x="0" y="0"/>
                  </a:lnTo>
                  <a:lnTo>
                    <a:pt x="81" y="48"/>
                  </a:lnTo>
                  <a:lnTo>
                    <a:pt x="81" y="16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 name="Freeform 30">
              <a:extLst>
                <a:ext uri="{FF2B5EF4-FFF2-40B4-BE49-F238E27FC236}">
                  <a16:creationId xmlns:a16="http://schemas.microsoft.com/office/drawing/2014/main" xmlns="" id="{BFB50A10-0687-4459-A7FA-075A9915317F}"/>
                </a:ext>
              </a:extLst>
            </p:cNvPr>
            <p:cNvSpPr>
              <a:spLocks/>
            </p:cNvSpPr>
            <p:nvPr/>
          </p:nvSpPr>
          <p:spPr bwMode="auto">
            <a:xfrm>
              <a:off x="7796213" y="1724026"/>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 name="Freeform 31">
              <a:extLst>
                <a:ext uri="{FF2B5EF4-FFF2-40B4-BE49-F238E27FC236}">
                  <a16:creationId xmlns:a16="http://schemas.microsoft.com/office/drawing/2014/main" xmlns="" id="{6C3E385C-876E-4627-91A5-FF11198259EA}"/>
                </a:ext>
              </a:extLst>
            </p:cNvPr>
            <p:cNvSpPr>
              <a:spLocks/>
            </p:cNvSpPr>
            <p:nvPr/>
          </p:nvSpPr>
          <p:spPr bwMode="auto">
            <a:xfrm>
              <a:off x="7796213" y="1954213"/>
              <a:ext cx="128588" cy="263525"/>
            </a:xfrm>
            <a:custGeom>
              <a:avLst/>
              <a:gdLst>
                <a:gd name="T0" fmla="*/ 81 w 81"/>
                <a:gd name="T1" fmla="*/ 166 h 166"/>
                <a:gd name="T2" fmla="*/ 0 w 81"/>
                <a:gd name="T3" fmla="*/ 121 h 166"/>
                <a:gd name="T4" fmla="*/ 0 w 81"/>
                <a:gd name="T5" fmla="*/ 0 h 166"/>
                <a:gd name="T6" fmla="*/ 81 w 81"/>
                <a:gd name="T7" fmla="*/ 48 h 166"/>
                <a:gd name="T8" fmla="*/ 81 w 81"/>
                <a:gd name="T9" fmla="*/ 166 h 166"/>
              </a:gdLst>
              <a:ahLst/>
              <a:cxnLst>
                <a:cxn ang="0">
                  <a:pos x="T0" y="T1"/>
                </a:cxn>
                <a:cxn ang="0">
                  <a:pos x="T2" y="T3"/>
                </a:cxn>
                <a:cxn ang="0">
                  <a:pos x="T4" y="T5"/>
                </a:cxn>
                <a:cxn ang="0">
                  <a:pos x="T6" y="T7"/>
                </a:cxn>
                <a:cxn ang="0">
                  <a:pos x="T8" y="T9"/>
                </a:cxn>
              </a:cxnLst>
              <a:rect l="0" t="0" r="r" b="b"/>
              <a:pathLst>
                <a:path w="81" h="166">
                  <a:moveTo>
                    <a:pt x="81" y="166"/>
                  </a:moveTo>
                  <a:lnTo>
                    <a:pt x="0" y="121"/>
                  </a:lnTo>
                  <a:lnTo>
                    <a:pt x="0" y="0"/>
                  </a:lnTo>
                  <a:lnTo>
                    <a:pt x="81" y="48"/>
                  </a:lnTo>
                  <a:lnTo>
                    <a:pt x="81"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 name="Freeform 32">
              <a:extLst>
                <a:ext uri="{FF2B5EF4-FFF2-40B4-BE49-F238E27FC236}">
                  <a16:creationId xmlns:a16="http://schemas.microsoft.com/office/drawing/2014/main" xmlns="" id="{D8D911E1-1CDE-4C1C-AB19-467C3757530F}"/>
                </a:ext>
              </a:extLst>
            </p:cNvPr>
            <p:cNvSpPr>
              <a:spLocks/>
            </p:cNvSpPr>
            <p:nvPr/>
          </p:nvSpPr>
          <p:spPr bwMode="auto">
            <a:xfrm>
              <a:off x="7796213" y="1954213"/>
              <a:ext cx="19050" cy="192088"/>
            </a:xfrm>
            <a:custGeom>
              <a:avLst/>
              <a:gdLst>
                <a:gd name="T0" fmla="*/ 12 w 12"/>
                <a:gd name="T1" fmla="*/ 114 h 121"/>
                <a:gd name="T2" fmla="*/ 0 w 12"/>
                <a:gd name="T3" fmla="*/ 121 h 121"/>
                <a:gd name="T4" fmla="*/ 0 w 12"/>
                <a:gd name="T5" fmla="*/ 0 h 121"/>
                <a:gd name="T6" fmla="*/ 12 w 12"/>
                <a:gd name="T7" fmla="*/ 7 h 121"/>
                <a:gd name="T8" fmla="*/ 12 w 12"/>
                <a:gd name="T9" fmla="*/ 114 h 121"/>
              </a:gdLst>
              <a:ahLst/>
              <a:cxnLst>
                <a:cxn ang="0">
                  <a:pos x="T0" y="T1"/>
                </a:cxn>
                <a:cxn ang="0">
                  <a:pos x="T2" y="T3"/>
                </a:cxn>
                <a:cxn ang="0">
                  <a:pos x="T4" y="T5"/>
                </a:cxn>
                <a:cxn ang="0">
                  <a:pos x="T6" y="T7"/>
                </a:cxn>
                <a:cxn ang="0">
                  <a:pos x="T8" y="T9"/>
                </a:cxn>
              </a:cxnLst>
              <a:rect l="0" t="0" r="r" b="b"/>
              <a:pathLst>
                <a:path w="12" h="121">
                  <a:moveTo>
                    <a:pt x="12" y="114"/>
                  </a:moveTo>
                  <a:lnTo>
                    <a:pt x="0" y="121"/>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 name="Freeform 33">
              <a:extLst>
                <a:ext uri="{FF2B5EF4-FFF2-40B4-BE49-F238E27FC236}">
                  <a16:creationId xmlns:a16="http://schemas.microsoft.com/office/drawing/2014/main" xmlns="" id="{7BDE7724-EF08-49E7-9E57-113BAD210EE0}"/>
                </a:ext>
              </a:extLst>
            </p:cNvPr>
            <p:cNvSpPr>
              <a:spLocks/>
            </p:cNvSpPr>
            <p:nvPr/>
          </p:nvSpPr>
          <p:spPr bwMode="auto">
            <a:xfrm>
              <a:off x="7796213" y="2187576"/>
              <a:ext cx="128588" cy="265113"/>
            </a:xfrm>
            <a:custGeom>
              <a:avLst/>
              <a:gdLst>
                <a:gd name="T0" fmla="*/ 81 w 81"/>
                <a:gd name="T1" fmla="*/ 167 h 167"/>
                <a:gd name="T2" fmla="*/ 0 w 81"/>
                <a:gd name="T3" fmla="*/ 119 h 167"/>
                <a:gd name="T4" fmla="*/ 0 w 81"/>
                <a:gd name="T5" fmla="*/ 0 h 167"/>
                <a:gd name="T6" fmla="*/ 81 w 81"/>
                <a:gd name="T7" fmla="*/ 48 h 167"/>
                <a:gd name="T8" fmla="*/ 81 w 81"/>
                <a:gd name="T9" fmla="*/ 167 h 167"/>
              </a:gdLst>
              <a:ahLst/>
              <a:cxnLst>
                <a:cxn ang="0">
                  <a:pos x="T0" y="T1"/>
                </a:cxn>
                <a:cxn ang="0">
                  <a:pos x="T2" y="T3"/>
                </a:cxn>
                <a:cxn ang="0">
                  <a:pos x="T4" y="T5"/>
                </a:cxn>
                <a:cxn ang="0">
                  <a:pos x="T6" y="T7"/>
                </a:cxn>
                <a:cxn ang="0">
                  <a:pos x="T8" y="T9"/>
                </a:cxn>
              </a:cxnLst>
              <a:rect l="0" t="0" r="r" b="b"/>
              <a:pathLst>
                <a:path w="81" h="167">
                  <a:moveTo>
                    <a:pt x="81" y="167"/>
                  </a:moveTo>
                  <a:lnTo>
                    <a:pt x="0" y="119"/>
                  </a:lnTo>
                  <a:lnTo>
                    <a:pt x="0" y="0"/>
                  </a:lnTo>
                  <a:lnTo>
                    <a:pt x="81" y="48"/>
                  </a:lnTo>
                  <a:lnTo>
                    <a:pt x="81" y="16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 name="Freeform 34">
              <a:extLst>
                <a:ext uri="{FF2B5EF4-FFF2-40B4-BE49-F238E27FC236}">
                  <a16:creationId xmlns:a16="http://schemas.microsoft.com/office/drawing/2014/main" xmlns="" id="{73FC47F4-E350-4BDB-8588-C88DAC2AA96D}"/>
                </a:ext>
              </a:extLst>
            </p:cNvPr>
            <p:cNvSpPr>
              <a:spLocks/>
            </p:cNvSpPr>
            <p:nvPr/>
          </p:nvSpPr>
          <p:spPr bwMode="auto">
            <a:xfrm>
              <a:off x="7796213" y="2187576"/>
              <a:ext cx="19050" cy="188913"/>
            </a:xfrm>
            <a:custGeom>
              <a:avLst/>
              <a:gdLst>
                <a:gd name="T0" fmla="*/ 12 w 12"/>
                <a:gd name="T1" fmla="*/ 112 h 119"/>
                <a:gd name="T2" fmla="*/ 0 w 12"/>
                <a:gd name="T3" fmla="*/ 119 h 119"/>
                <a:gd name="T4" fmla="*/ 0 w 12"/>
                <a:gd name="T5" fmla="*/ 0 h 119"/>
                <a:gd name="T6" fmla="*/ 12 w 12"/>
                <a:gd name="T7" fmla="*/ 8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8"/>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 name="Freeform 35">
              <a:extLst>
                <a:ext uri="{FF2B5EF4-FFF2-40B4-BE49-F238E27FC236}">
                  <a16:creationId xmlns:a16="http://schemas.microsoft.com/office/drawing/2014/main" xmlns="" id="{B03235CE-CAE9-4B5D-ABF8-E8387E9C50BD}"/>
                </a:ext>
              </a:extLst>
            </p:cNvPr>
            <p:cNvSpPr>
              <a:spLocks/>
            </p:cNvSpPr>
            <p:nvPr/>
          </p:nvSpPr>
          <p:spPr bwMode="auto">
            <a:xfrm>
              <a:off x="7958138" y="1581151"/>
              <a:ext cx="52388" cy="222250"/>
            </a:xfrm>
            <a:custGeom>
              <a:avLst/>
              <a:gdLst>
                <a:gd name="T0" fmla="*/ 33 w 33"/>
                <a:gd name="T1" fmla="*/ 140 h 140"/>
                <a:gd name="T2" fmla="*/ 0 w 33"/>
                <a:gd name="T3" fmla="*/ 121 h 140"/>
                <a:gd name="T4" fmla="*/ 0 w 33"/>
                <a:gd name="T5" fmla="*/ 0 h 140"/>
                <a:gd name="T6" fmla="*/ 33 w 33"/>
                <a:gd name="T7" fmla="*/ 21 h 140"/>
                <a:gd name="T8" fmla="*/ 33 w 33"/>
                <a:gd name="T9" fmla="*/ 140 h 140"/>
              </a:gdLst>
              <a:ahLst/>
              <a:cxnLst>
                <a:cxn ang="0">
                  <a:pos x="T0" y="T1"/>
                </a:cxn>
                <a:cxn ang="0">
                  <a:pos x="T2" y="T3"/>
                </a:cxn>
                <a:cxn ang="0">
                  <a:pos x="T4" y="T5"/>
                </a:cxn>
                <a:cxn ang="0">
                  <a:pos x="T6" y="T7"/>
                </a:cxn>
                <a:cxn ang="0">
                  <a:pos x="T8" y="T9"/>
                </a:cxn>
              </a:cxnLst>
              <a:rect l="0" t="0" r="r" b="b"/>
              <a:pathLst>
                <a:path w="33" h="140">
                  <a:moveTo>
                    <a:pt x="33" y="140"/>
                  </a:moveTo>
                  <a:lnTo>
                    <a:pt x="0" y="121"/>
                  </a:lnTo>
                  <a:lnTo>
                    <a:pt x="0" y="0"/>
                  </a:lnTo>
                  <a:lnTo>
                    <a:pt x="33" y="21"/>
                  </a:lnTo>
                  <a:lnTo>
                    <a:pt x="33"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 name="Freeform 36">
              <a:extLst>
                <a:ext uri="{FF2B5EF4-FFF2-40B4-BE49-F238E27FC236}">
                  <a16:creationId xmlns:a16="http://schemas.microsoft.com/office/drawing/2014/main" xmlns="" id="{10469E13-2BDB-4DE1-8096-A9D9D5E9ABD5}"/>
                </a:ext>
              </a:extLst>
            </p:cNvPr>
            <p:cNvSpPr>
              <a:spLocks/>
            </p:cNvSpPr>
            <p:nvPr/>
          </p:nvSpPr>
          <p:spPr bwMode="auto">
            <a:xfrm>
              <a:off x="7958138" y="1581151"/>
              <a:ext cx="19050" cy="192088"/>
            </a:xfrm>
            <a:custGeom>
              <a:avLst/>
              <a:gdLst>
                <a:gd name="T0" fmla="*/ 12 w 12"/>
                <a:gd name="T1" fmla="*/ 114 h 121"/>
                <a:gd name="T2" fmla="*/ 0 w 12"/>
                <a:gd name="T3" fmla="*/ 121 h 121"/>
                <a:gd name="T4" fmla="*/ 0 w 12"/>
                <a:gd name="T5" fmla="*/ 0 h 121"/>
                <a:gd name="T6" fmla="*/ 12 w 12"/>
                <a:gd name="T7" fmla="*/ 7 h 121"/>
                <a:gd name="T8" fmla="*/ 12 w 12"/>
                <a:gd name="T9" fmla="*/ 114 h 121"/>
              </a:gdLst>
              <a:ahLst/>
              <a:cxnLst>
                <a:cxn ang="0">
                  <a:pos x="T0" y="T1"/>
                </a:cxn>
                <a:cxn ang="0">
                  <a:pos x="T2" y="T3"/>
                </a:cxn>
                <a:cxn ang="0">
                  <a:pos x="T4" y="T5"/>
                </a:cxn>
                <a:cxn ang="0">
                  <a:pos x="T6" y="T7"/>
                </a:cxn>
                <a:cxn ang="0">
                  <a:pos x="T8" y="T9"/>
                </a:cxn>
              </a:cxnLst>
              <a:rect l="0" t="0" r="r" b="b"/>
              <a:pathLst>
                <a:path w="12" h="121">
                  <a:moveTo>
                    <a:pt x="12" y="114"/>
                  </a:moveTo>
                  <a:lnTo>
                    <a:pt x="0" y="121"/>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 name="Freeform 37">
              <a:extLst>
                <a:ext uri="{FF2B5EF4-FFF2-40B4-BE49-F238E27FC236}">
                  <a16:creationId xmlns:a16="http://schemas.microsoft.com/office/drawing/2014/main" xmlns="" id="{E3ED3550-8A74-4F95-BD0B-414BF68CA6D2}"/>
                </a:ext>
              </a:extLst>
            </p:cNvPr>
            <p:cNvSpPr>
              <a:spLocks/>
            </p:cNvSpPr>
            <p:nvPr/>
          </p:nvSpPr>
          <p:spPr bwMode="auto">
            <a:xfrm>
              <a:off x="7958138" y="1814513"/>
              <a:ext cx="52388" cy="222250"/>
            </a:xfrm>
            <a:custGeom>
              <a:avLst/>
              <a:gdLst>
                <a:gd name="T0" fmla="*/ 33 w 33"/>
                <a:gd name="T1" fmla="*/ 140 h 140"/>
                <a:gd name="T2" fmla="*/ 0 w 33"/>
                <a:gd name="T3" fmla="*/ 119 h 140"/>
                <a:gd name="T4" fmla="*/ 0 w 33"/>
                <a:gd name="T5" fmla="*/ 0 h 140"/>
                <a:gd name="T6" fmla="*/ 33 w 33"/>
                <a:gd name="T7" fmla="*/ 22 h 140"/>
                <a:gd name="T8" fmla="*/ 33 w 33"/>
                <a:gd name="T9" fmla="*/ 140 h 140"/>
              </a:gdLst>
              <a:ahLst/>
              <a:cxnLst>
                <a:cxn ang="0">
                  <a:pos x="T0" y="T1"/>
                </a:cxn>
                <a:cxn ang="0">
                  <a:pos x="T2" y="T3"/>
                </a:cxn>
                <a:cxn ang="0">
                  <a:pos x="T4" y="T5"/>
                </a:cxn>
                <a:cxn ang="0">
                  <a:pos x="T6" y="T7"/>
                </a:cxn>
                <a:cxn ang="0">
                  <a:pos x="T8" y="T9"/>
                </a:cxn>
              </a:cxnLst>
              <a:rect l="0" t="0" r="r" b="b"/>
              <a:pathLst>
                <a:path w="33" h="140">
                  <a:moveTo>
                    <a:pt x="33" y="140"/>
                  </a:moveTo>
                  <a:lnTo>
                    <a:pt x="0" y="119"/>
                  </a:lnTo>
                  <a:lnTo>
                    <a:pt x="0" y="0"/>
                  </a:lnTo>
                  <a:lnTo>
                    <a:pt x="33" y="22"/>
                  </a:lnTo>
                  <a:lnTo>
                    <a:pt x="33"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 name="Freeform 38">
              <a:extLst>
                <a:ext uri="{FF2B5EF4-FFF2-40B4-BE49-F238E27FC236}">
                  <a16:creationId xmlns:a16="http://schemas.microsoft.com/office/drawing/2014/main" xmlns="" id="{3DD6A15F-C5A9-48B9-B496-A7C368CC7330}"/>
                </a:ext>
              </a:extLst>
            </p:cNvPr>
            <p:cNvSpPr>
              <a:spLocks/>
            </p:cNvSpPr>
            <p:nvPr/>
          </p:nvSpPr>
          <p:spPr bwMode="auto">
            <a:xfrm>
              <a:off x="7958138" y="1814513"/>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 name="Freeform 39">
              <a:extLst>
                <a:ext uri="{FF2B5EF4-FFF2-40B4-BE49-F238E27FC236}">
                  <a16:creationId xmlns:a16="http://schemas.microsoft.com/office/drawing/2014/main" xmlns="" id="{B1EB563F-A8CB-4BD0-8BC8-2BCC7CC8D277}"/>
                </a:ext>
              </a:extLst>
            </p:cNvPr>
            <p:cNvSpPr>
              <a:spLocks/>
            </p:cNvSpPr>
            <p:nvPr/>
          </p:nvSpPr>
          <p:spPr bwMode="auto">
            <a:xfrm>
              <a:off x="7942263" y="2041526"/>
              <a:ext cx="53975" cy="219075"/>
            </a:xfrm>
            <a:custGeom>
              <a:avLst/>
              <a:gdLst>
                <a:gd name="T0" fmla="*/ 34 w 34"/>
                <a:gd name="T1" fmla="*/ 138 h 138"/>
                <a:gd name="T2" fmla="*/ 0 w 34"/>
                <a:gd name="T3" fmla="*/ 119 h 138"/>
                <a:gd name="T4" fmla="*/ 0 w 34"/>
                <a:gd name="T5" fmla="*/ 0 h 138"/>
                <a:gd name="T6" fmla="*/ 34 w 34"/>
                <a:gd name="T7" fmla="*/ 19 h 138"/>
                <a:gd name="T8" fmla="*/ 34 w 34"/>
                <a:gd name="T9" fmla="*/ 138 h 138"/>
              </a:gdLst>
              <a:ahLst/>
              <a:cxnLst>
                <a:cxn ang="0">
                  <a:pos x="T0" y="T1"/>
                </a:cxn>
                <a:cxn ang="0">
                  <a:pos x="T2" y="T3"/>
                </a:cxn>
                <a:cxn ang="0">
                  <a:pos x="T4" y="T5"/>
                </a:cxn>
                <a:cxn ang="0">
                  <a:pos x="T6" y="T7"/>
                </a:cxn>
                <a:cxn ang="0">
                  <a:pos x="T8" y="T9"/>
                </a:cxn>
              </a:cxnLst>
              <a:rect l="0" t="0" r="r" b="b"/>
              <a:pathLst>
                <a:path w="34" h="138">
                  <a:moveTo>
                    <a:pt x="34" y="138"/>
                  </a:moveTo>
                  <a:lnTo>
                    <a:pt x="0" y="119"/>
                  </a:lnTo>
                  <a:lnTo>
                    <a:pt x="0" y="0"/>
                  </a:lnTo>
                  <a:lnTo>
                    <a:pt x="34" y="19"/>
                  </a:lnTo>
                  <a:lnTo>
                    <a:pt x="34" y="13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 name="Freeform 40">
              <a:extLst>
                <a:ext uri="{FF2B5EF4-FFF2-40B4-BE49-F238E27FC236}">
                  <a16:creationId xmlns:a16="http://schemas.microsoft.com/office/drawing/2014/main" xmlns="" id="{C041A273-278A-4DDA-BC3B-49110A96295C}"/>
                </a:ext>
              </a:extLst>
            </p:cNvPr>
            <p:cNvSpPr>
              <a:spLocks/>
            </p:cNvSpPr>
            <p:nvPr/>
          </p:nvSpPr>
          <p:spPr bwMode="auto">
            <a:xfrm>
              <a:off x="7942263" y="2041526"/>
              <a:ext cx="19050" cy="188913"/>
            </a:xfrm>
            <a:custGeom>
              <a:avLst/>
              <a:gdLst>
                <a:gd name="T0" fmla="*/ 12 w 12"/>
                <a:gd name="T1" fmla="*/ 111 h 119"/>
                <a:gd name="T2" fmla="*/ 0 w 12"/>
                <a:gd name="T3" fmla="*/ 119 h 119"/>
                <a:gd name="T4" fmla="*/ 0 w 12"/>
                <a:gd name="T5" fmla="*/ 0 h 119"/>
                <a:gd name="T6" fmla="*/ 12 w 12"/>
                <a:gd name="T7" fmla="*/ 7 h 119"/>
                <a:gd name="T8" fmla="*/ 12 w 12"/>
                <a:gd name="T9" fmla="*/ 111 h 119"/>
              </a:gdLst>
              <a:ahLst/>
              <a:cxnLst>
                <a:cxn ang="0">
                  <a:pos x="T0" y="T1"/>
                </a:cxn>
                <a:cxn ang="0">
                  <a:pos x="T2" y="T3"/>
                </a:cxn>
                <a:cxn ang="0">
                  <a:pos x="T4" y="T5"/>
                </a:cxn>
                <a:cxn ang="0">
                  <a:pos x="T6" y="T7"/>
                </a:cxn>
                <a:cxn ang="0">
                  <a:pos x="T8" y="T9"/>
                </a:cxn>
              </a:cxnLst>
              <a:rect l="0" t="0" r="r" b="b"/>
              <a:pathLst>
                <a:path w="12" h="119">
                  <a:moveTo>
                    <a:pt x="12" y="111"/>
                  </a:moveTo>
                  <a:lnTo>
                    <a:pt x="0" y="119"/>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 name="Freeform 41">
              <a:extLst>
                <a:ext uri="{FF2B5EF4-FFF2-40B4-BE49-F238E27FC236}">
                  <a16:creationId xmlns:a16="http://schemas.microsoft.com/office/drawing/2014/main" xmlns="" id="{02C81A58-2806-4C7A-A149-32D0E6418341}"/>
                </a:ext>
              </a:extLst>
            </p:cNvPr>
            <p:cNvSpPr>
              <a:spLocks/>
            </p:cNvSpPr>
            <p:nvPr/>
          </p:nvSpPr>
          <p:spPr bwMode="auto">
            <a:xfrm>
              <a:off x="7942263" y="2271713"/>
              <a:ext cx="53975" cy="222250"/>
            </a:xfrm>
            <a:custGeom>
              <a:avLst/>
              <a:gdLst>
                <a:gd name="T0" fmla="*/ 34 w 34"/>
                <a:gd name="T1" fmla="*/ 140 h 140"/>
                <a:gd name="T2" fmla="*/ 0 w 34"/>
                <a:gd name="T3" fmla="*/ 118 h 140"/>
                <a:gd name="T4" fmla="*/ 0 w 34"/>
                <a:gd name="T5" fmla="*/ 0 h 140"/>
                <a:gd name="T6" fmla="*/ 34 w 34"/>
                <a:gd name="T7" fmla="*/ 21 h 140"/>
                <a:gd name="T8" fmla="*/ 34 w 34"/>
                <a:gd name="T9" fmla="*/ 140 h 140"/>
              </a:gdLst>
              <a:ahLst/>
              <a:cxnLst>
                <a:cxn ang="0">
                  <a:pos x="T0" y="T1"/>
                </a:cxn>
                <a:cxn ang="0">
                  <a:pos x="T2" y="T3"/>
                </a:cxn>
                <a:cxn ang="0">
                  <a:pos x="T4" y="T5"/>
                </a:cxn>
                <a:cxn ang="0">
                  <a:pos x="T6" y="T7"/>
                </a:cxn>
                <a:cxn ang="0">
                  <a:pos x="T8" y="T9"/>
                </a:cxn>
              </a:cxnLst>
              <a:rect l="0" t="0" r="r" b="b"/>
              <a:pathLst>
                <a:path w="34" h="140">
                  <a:moveTo>
                    <a:pt x="34" y="140"/>
                  </a:moveTo>
                  <a:lnTo>
                    <a:pt x="0" y="118"/>
                  </a:lnTo>
                  <a:lnTo>
                    <a:pt x="0" y="0"/>
                  </a:lnTo>
                  <a:lnTo>
                    <a:pt x="34" y="21"/>
                  </a:lnTo>
                  <a:lnTo>
                    <a:pt x="34"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 name="Freeform 42">
              <a:extLst>
                <a:ext uri="{FF2B5EF4-FFF2-40B4-BE49-F238E27FC236}">
                  <a16:creationId xmlns:a16="http://schemas.microsoft.com/office/drawing/2014/main" xmlns="" id="{6306BE20-0539-4E23-A935-4D0D9F82EDD2}"/>
                </a:ext>
              </a:extLst>
            </p:cNvPr>
            <p:cNvSpPr>
              <a:spLocks/>
            </p:cNvSpPr>
            <p:nvPr/>
          </p:nvSpPr>
          <p:spPr bwMode="auto">
            <a:xfrm>
              <a:off x="7942263" y="2271713"/>
              <a:ext cx="19050" cy="187325"/>
            </a:xfrm>
            <a:custGeom>
              <a:avLst/>
              <a:gdLst>
                <a:gd name="T0" fmla="*/ 12 w 12"/>
                <a:gd name="T1" fmla="*/ 111 h 118"/>
                <a:gd name="T2" fmla="*/ 0 w 12"/>
                <a:gd name="T3" fmla="*/ 118 h 118"/>
                <a:gd name="T4" fmla="*/ 0 w 12"/>
                <a:gd name="T5" fmla="*/ 0 h 118"/>
                <a:gd name="T6" fmla="*/ 12 w 12"/>
                <a:gd name="T7" fmla="*/ 7 h 118"/>
                <a:gd name="T8" fmla="*/ 12 w 12"/>
                <a:gd name="T9" fmla="*/ 111 h 118"/>
              </a:gdLst>
              <a:ahLst/>
              <a:cxnLst>
                <a:cxn ang="0">
                  <a:pos x="T0" y="T1"/>
                </a:cxn>
                <a:cxn ang="0">
                  <a:pos x="T2" y="T3"/>
                </a:cxn>
                <a:cxn ang="0">
                  <a:pos x="T4" y="T5"/>
                </a:cxn>
                <a:cxn ang="0">
                  <a:pos x="T6" y="T7"/>
                </a:cxn>
                <a:cxn ang="0">
                  <a:pos x="T8" y="T9"/>
                </a:cxn>
              </a:cxnLst>
              <a:rect l="0" t="0" r="r" b="b"/>
              <a:pathLst>
                <a:path w="12" h="118">
                  <a:moveTo>
                    <a:pt x="12" y="111"/>
                  </a:moveTo>
                  <a:lnTo>
                    <a:pt x="0" y="118"/>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 name="Freeform 43">
              <a:extLst>
                <a:ext uri="{FF2B5EF4-FFF2-40B4-BE49-F238E27FC236}">
                  <a16:creationId xmlns:a16="http://schemas.microsoft.com/office/drawing/2014/main" xmlns="" id="{7D3510EF-6492-4475-9050-D58715855D98}"/>
                </a:ext>
              </a:extLst>
            </p:cNvPr>
            <p:cNvSpPr>
              <a:spLocks/>
            </p:cNvSpPr>
            <p:nvPr/>
          </p:nvSpPr>
          <p:spPr bwMode="auto">
            <a:xfrm>
              <a:off x="7796213" y="2422526"/>
              <a:ext cx="128588" cy="266700"/>
            </a:xfrm>
            <a:custGeom>
              <a:avLst/>
              <a:gdLst>
                <a:gd name="T0" fmla="*/ 81 w 81"/>
                <a:gd name="T1" fmla="*/ 168 h 168"/>
                <a:gd name="T2" fmla="*/ 0 w 81"/>
                <a:gd name="T3" fmla="*/ 121 h 168"/>
                <a:gd name="T4" fmla="*/ 0 w 81"/>
                <a:gd name="T5" fmla="*/ 0 h 168"/>
                <a:gd name="T6" fmla="*/ 81 w 81"/>
                <a:gd name="T7" fmla="*/ 47 h 168"/>
                <a:gd name="T8" fmla="*/ 81 w 81"/>
                <a:gd name="T9" fmla="*/ 168 h 168"/>
              </a:gdLst>
              <a:ahLst/>
              <a:cxnLst>
                <a:cxn ang="0">
                  <a:pos x="T0" y="T1"/>
                </a:cxn>
                <a:cxn ang="0">
                  <a:pos x="T2" y="T3"/>
                </a:cxn>
                <a:cxn ang="0">
                  <a:pos x="T4" y="T5"/>
                </a:cxn>
                <a:cxn ang="0">
                  <a:pos x="T6" y="T7"/>
                </a:cxn>
                <a:cxn ang="0">
                  <a:pos x="T8" y="T9"/>
                </a:cxn>
              </a:cxnLst>
              <a:rect l="0" t="0" r="r" b="b"/>
              <a:pathLst>
                <a:path w="81" h="168">
                  <a:moveTo>
                    <a:pt x="81" y="168"/>
                  </a:moveTo>
                  <a:lnTo>
                    <a:pt x="0" y="121"/>
                  </a:lnTo>
                  <a:lnTo>
                    <a:pt x="0" y="0"/>
                  </a:lnTo>
                  <a:lnTo>
                    <a:pt x="81" y="47"/>
                  </a:lnTo>
                  <a:lnTo>
                    <a:pt x="81" y="16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 name="Freeform 44">
              <a:extLst>
                <a:ext uri="{FF2B5EF4-FFF2-40B4-BE49-F238E27FC236}">
                  <a16:creationId xmlns:a16="http://schemas.microsoft.com/office/drawing/2014/main" xmlns="" id="{2E80107A-A1EE-4671-BF09-EB466B1F9804}"/>
                </a:ext>
              </a:extLst>
            </p:cNvPr>
            <p:cNvSpPr>
              <a:spLocks/>
            </p:cNvSpPr>
            <p:nvPr/>
          </p:nvSpPr>
          <p:spPr bwMode="auto">
            <a:xfrm>
              <a:off x="7796213" y="2422526"/>
              <a:ext cx="19050" cy="192088"/>
            </a:xfrm>
            <a:custGeom>
              <a:avLst/>
              <a:gdLst>
                <a:gd name="T0" fmla="*/ 12 w 12"/>
                <a:gd name="T1" fmla="*/ 114 h 121"/>
                <a:gd name="T2" fmla="*/ 0 w 12"/>
                <a:gd name="T3" fmla="*/ 121 h 121"/>
                <a:gd name="T4" fmla="*/ 0 w 12"/>
                <a:gd name="T5" fmla="*/ 0 h 121"/>
                <a:gd name="T6" fmla="*/ 12 w 12"/>
                <a:gd name="T7" fmla="*/ 7 h 121"/>
                <a:gd name="T8" fmla="*/ 12 w 12"/>
                <a:gd name="T9" fmla="*/ 114 h 121"/>
              </a:gdLst>
              <a:ahLst/>
              <a:cxnLst>
                <a:cxn ang="0">
                  <a:pos x="T0" y="T1"/>
                </a:cxn>
                <a:cxn ang="0">
                  <a:pos x="T2" y="T3"/>
                </a:cxn>
                <a:cxn ang="0">
                  <a:pos x="T4" y="T5"/>
                </a:cxn>
                <a:cxn ang="0">
                  <a:pos x="T6" y="T7"/>
                </a:cxn>
                <a:cxn ang="0">
                  <a:pos x="T8" y="T9"/>
                </a:cxn>
              </a:cxnLst>
              <a:rect l="0" t="0" r="r" b="b"/>
              <a:pathLst>
                <a:path w="12" h="121">
                  <a:moveTo>
                    <a:pt x="12" y="114"/>
                  </a:moveTo>
                  <a:lnTo>
                    <a:pt x="0" y="121"/>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 name="Freeform 45">
              <a:extLst>
                <a:ext uri="{FF2B5EF4-FFF2-40B4-BE49-F238E27FC236}">
                  <a16:creationId xmlns:a16="http://schemas.microsoft.com/office/drawing/2014/main" xmlns="" id="{12E791D2-9777-4BDD-8682-C6A3C736F3CD}"/>
                </a:ext>
              </a:extLst>
            </p:cNvPr>
            <p:cNvSpPr>
              <a:spLocks/>
            </p:cNvSpPr>
            <p:nvPr/>
          </p:nvSpPr>
          <p:spPr bwMode="auto">
            <a:xfrm>
              <a:off x="7942263" y="2508251"/>
              <a:ext cx="53975" cy="223838"/>
            </a:xfrm>
            <a:custGeom>
              <a:avLst/>
              <a:gdLst>
                <a:gd name="T0" fmla="*/ 34 w 34"/>
                <a:gd name="T1" fmla="*/ 141 h 141"/>
                <a:gd name="T2" fmla="*/ 0 w 34"/>
                <a:gd name="T3" fmla="*/ 119 h 141"/>
                <a:gd name="T4" fmla="*/ 0 w 34"/>
                <a:gd name="T5" fmla="*/ 0 h 141"/>
                <a:gd name="T6" fmla="*/ 34 w 34"/>
                <a:gd name="T7" fmla="*/ 19 h 141"/>
                <a:gd name="T8" fmla="*/ 34 w 34"/>
                <a:gd name="T9" fmla="*/ 141 h 141"/>
              </a:gdLst>
              <a:ahLst/>
              <a:cxnLst>
                <a:cxn ang="0">
                  <a:pos x="T0" y="T1"/>
                </a:cxn>
                <a:cxn ang="0">
                  <a:pos x="T2" y="T3"/>
                </a:cxn>
                <a:cxn ang="0">
                  <a:pos x="T4" y="T5"/>
                </a:cxn>
                <a:cxn ang="0">
                  <a:pos x="T6" y="T7"/>
                </a:cxn>
                <a:cxn ang="0">
                  <a:pos x="T8" y="T9"/>
                </a:cxn>
              </a:cxnLst>
              <a:rect l="0" t="0" r="r" b="b"/>
              <a:pathLst>
                <a:path w="34" h="141">
                  <a:moveTo>
                    <a:pt x="34" y="141"/>
                  </a:moveTo>
                  <a:lnTo>
                    <a:pt x="0" y="119"/>
                  </a:lnTo>
                  <a:lnTo>
                    <a:pt x="0" y="0"/>
                  </a:lnTo>
                  <a:lnTo>
                    <a:pt x="34" y="19"/>
                  </a:lnTo>
                  <a:lnTo>
                    <a:pt x="34" y="141"/>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 name="Freeform 46">
              <a:extLst>
                <a:ext uri="{FF2B5EF4-FFF2-40B4-BE49-F238E27FC236}">
                  <a16:creationId xmlns:a16="http://schemas.microsoft.com/office/drawing/2014/main" xmlns="" id="{119A7B41-8BF7-4D4B-8590-93C4EA0B3621}"/>
                </a:ext>
              </a:extLst>
            </p:cNvPr>
            <p:cNvSpPr>
              <a:spLocks/>
            </p:cNvSpPr>
            <p:nvPr/>
          </p:nvSpPr>
          <p:spPr bwMode="auto">
            <a:xfrm>
              <a:off x="7942263" y="2508251"/>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 name="Freeform 47">
              <a:extLst>
                <a:ext uri="{FF2B5EF4-FFF2-40B4-BE49-F238E27FC236}">
                  <a16:creationId xmlns:a16="http://schemas.microsoft.com/office/drawing/2014/main" xmlns="" id="{8376D518-0AEF-4D13-87FA-887C1602044E}"/>
                </a:ext>
              </a:extLst>
            </p:cNvPr>
            <p:cNvSpPr>
              <a:spLocks/>
            </p:cNvSpPr>
            <p:nvPr/>
          </p:nvSpPr>
          <p:spPr bwMode="auto">
            <a:xfrm>
              <a:off x="7796213" y="2652713"/>
              <a:ext cx="128588" cy="263525"/>
            </a:xfrm>
            <a:custGeom>
              <a:avLst/>
              <a:gdLst>
                <a:gd name="T0" fmla="*/ 81 w 81"/>
                <a:gd name="T1" fmla="*/ 166 h 166"/>
                <a:gd name="T2" fmla="*/ 0 w 81"/>
                <a:gd name="T3" fmla="*/ 118 h 166"/>
                <a:gd name="T4" fmla="*/ 0 w 81"/>
                <a:gd name="T5" fmla="*/ 0 h 166"/>
                <a:gd name="T6" fmla="*/ 81 w 81"/>
                <a:gd name="T7" fmla="*/ 47 h 166"/>
                <a:gd name="T8" fmla="*/ 81 w 81"/>
                <a:gd name="T9" fmla="*/ 166 h 166"/>
              </a:gdLst>
              <a:ahLst/>
              <a:cxnLst>
                <a:cxn ang="0">
                  <a:pos x="T0" y="T1"/>
                </a:cxn>
                <a:cxn ang="0">
                  <a:pos x="T2" y="T3"/>
                </a:cxn>
                <a:cxn ang="0">
                  <a:pos x="T4" y="T5"/>
                </a:cxn>
                <a:cxn ang="0">
                  <a:pos x="T6" y="T7"/>
                </a:cxn>
                <a:cxn ang="0">
                  <a:pos x="T8" y="T9"/>
                </a:cxn>
              </a:cxnLst>
              <a:rect l="0" t="0" r="r" b="b"/>
              <a:pathLst>
                <a:path w="81" h="166">
                  <a:moveTo>
                    <a:pt x="81" y="166"/>
                  </a:moveTo>
                  <a:lnTo>
                    <a:pt x="0" y="118"/>
                  </a:lnTo>
                  <a:lnTo>
                    <a:pt x="0" y="0"/>
                  </a:lnTo>
                  <a:lnTo>
                    <a:pt x="81" y="47"/>
                  </a:lnTo>
                  <a:lnTo>
                    <a:pt x="81"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 name="Freeform 48">
              <a:extLst>
                <a:ext uri="{FF2B5EF4-FFF2-40B4-BE49-F238E27FC236}">
                  <a16:creationId xmlns:a16="http://schemas.microsoft.com/office/drawing/2014/main" xmlns="" id="{F2248671-A8E7-4625-B713-BAE61CCA1A44}"/>
                </a:ext>
              </a:extLst>
            </p:cNvPr>
            <p:cNvSpPr>
              <a:spLocks/>
            </p:cNvSpPr>
            <p:nvPr/>
          </p:nvSpPr>
          <p:spPr bwMode="auto">
            <a:xfrm>
              <a:off x="7796213" y="2652713"/>
              <a:ext cx="19050" cy="187325"/>
            </a:xfrm>
            <a:custGeom>
              <a:avLst/>
              <a:gdLst>
                <a:gd name="T0" fmla="*/ 12 w 12"/>
                <a:gd name="T1" fmla="*/ 111 h 118"/>
                <a:gd name="T2" fmla="*/ 0 w 12"/>
                <a:gd name="T3" fmla="*/ 118 h 118"/>
                <a:gd name="T4" fmla="*/ 0 w 12"/>
                <a:gd name="T5" fmla="*/ 0 h 118"/>
                <a:gd name="T6" fmla="*/ 12 w 12"/>
                <a:gd name="T7" fmla="*/ 7 h 118"/>
                <a:gd name="T8" fmla="*/ 12 w 12"/>
                <a:gd name="T9" fmla="*/ 111 h 118"/>
              </a:gdLst>
              <a:ahLst/>
              <a:cxnLst>
                <a:cxn ang="0">
                  <a:pos x="T0" y="T1"/>
                </a:cxn>
                <a:cxn ang="0">
                  <a:pos x="T2" y="T3"/>
                </a:cxn>
                <a:cxn ang="0">
                  <a:pos x="T4" y="T5"/>
                </a:cxn>
                <a:cxn ang="0">
                  <a:pos x="T6" y="T7"/>
                </a:cxn>
                <a:cxn ang="0">
                  <a:pos x="T8" y="T9"/>
                </a:cxn>
              </a:cxnLst>
              <a:rect l="0" t="0" r="r" b="b"/>
              <a:pathLst>
                <a:path w="12" h="118">
                  <a:moveTo>
                    <a:pt x="12" y="111"/>
                  </a:moveTo>
                  <a:lnTo>
                    <a:pt x="0" y="118"/>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6" name="Freeform 49">
              <a:extLst>
                <a:ext uri="{FF2B5EF4-FFF2-40B4-BE49-F238E27FC236}">
                  <a16:creationId xmlns:a16="http://schemas.microsoft.com/office/drawing/2014/main" xmlns="" id="{B4E2884B-489F-45D6-8F68-E347FA06B7C9}"/>
                </a:ext>
              </a:extLst>
            </p:cNvPr>
            <p:cNvSpPr>
              <a:spLocks/>
            </p:cNvSpPr>
            <p:nvPr/>
          </p:nvSpPr>
          <p:spPr bwMode="auto">
            <a:xfrm>
              <a:off x="7942263" y="2738438"/>
              <a:ext cx="53975" cy="219075"/>
            </a:xfrm>
            <a:custGeom>
              <a:avLst/>
              <a:gdLst>
                <a:gd name="T0" fmla="*/ 34 w 34"/>
                <a:gd name="T1" fmla="*/ 138 h 138"/>
                <a:gd name="T2" fmla="*/ 0 w 34"/>
                <a:gd name="T3" fmla="*/ 119 h 138"/>
                <a:gd name="T4" fmla="*/ 0 w 34"/>
                <a:gd name="T5" fmla="*/ 0 h 138"/>
                <a:gd name="T6" fmla="*/ 34 w 34"/>
                <a:gd name="T7" fmla="*/ 19 h 138"/>
                <a:gd name="T8" fmla="*/ 34 w 34"/>
                <a:gd name="T9" fmla="*/ 138 h 138"/>
              </a:gdLst>
              <a:ahLst/>
              <a:cxnLst>
                <a:cxn ang="0">
                  <a:pos x="T0" y="T1"/>
                </a:cxn>
                <a:cxn ang="0">
                  <a:pos x="T2" y="T3"/>
                </a:cxn>
                <a:cxn ang="0">
                  <a:pos x="T4" y="T5"/>
                </a:cxn>
                <a:cxn ang="0">
                  <a:pos x="T6" y="T7"/>
                </a:cxn>
                <a:cxn ang="0">
                  <a:pos x="T8" y="T9"/>
                </a:cxn>
              </a:cxnLst>
              <a:rect l="0" t="0" r="r" b="b"/>
              <a:pathLst>
                <a:path w="34" h="138">
                  <a:moveTo>
                    <a:pt x="34" y="138"/>
                  </a:moveTo>
                  <a:lnTo>
                    <a:pt x="0" y="119"/>
                  </a:lnTo>
                  <a:lnTo>
                    <a:pt x="0" y="0"/>
                  </a:lnTo>
                  <a:lnTo>
                    <a:pt x="34" y="19"/>
                  </a:lnTo>
                  <a:lnTo>
                    <a:pt x="34" y="13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7" name="Freeform 50">
              <a:extLst>
                <a:ext uri="{FF2B5EF4-FFF2-40B4-BE49-F238E27FC236}">
                  <a16:creationId xmlns:a16="http://schemas.microsoft.com/office/drawing/2014/main" xmlns="" id="{950A0D98-C708-4EB1-8968-18F0143EA8DC}"/>
                </a:ext>
              </a:extLst>
            </p:cNvPr>
            <p:cNvSpPr>
              <a:spLocks/>
            </p:cNvSpPr>
            <p:nvPr/>
          </p:nvSpPr>
          <p:spPr bwMode="auto">
            <a:xfrm>
              <a:off x="7942263" y="2738438"/>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8" name="Freeform 51">
              <a:extLst>
                <a:ext uri="{FF2B5EF4-FFF2-40B4-BE49-F238E27FC236}">
                  <a16:creationId xmlns:a16="http://schemas.microsoft.com/office/drawing/2014/main" xmlns="" id="{93EA7A90-017D-4806-A896-E2CF6C2AC059}"/>
                </a:ext>
              </a:extLst>
            </p:cNvPr>
            <p:cNvSpPr>
              <a:spLocks/>
            </p:cNvSpPr>
            <p:nvPr/>
          </p:nvSpPr>
          <p:spPr bwMode="auto">
            <a:xfrm>
              <a:off x="7796213" y="2882901"/>
              <a:ext cx="128588" cy="263525"/>
            </a:xfrm>
            <a:custGeom>
              <a:avLst/>
              <a:gdLst>
                <a:gd name="T0" fmla="*/ 81 w 81"/>
                <a:gd name="T1" fmla="*/ 166 h 166"/>
                <a:gd name="T2" fmla="*/ 0 w 81"/>
                <a:gd name="T3" fmla="*/ 118 h 166"/>
                <a:gd name="T4" fmla="*/ 0 w 81"/>
                <a:gd name="T5" fmla="*/ 0 h 166"/>
                <a:gd name="T6" fmla="*/ 81 w 81"/>
                <a:gd name="T7" fmla="*/ 47 h 166"/>
                <a:gd name="T8" fmla="*/ 81 w 81"/>
                <a:gd name="T9" fmla="*/ 166 h 166"/>
              </a:gdLst>
              <a:ahLst/>
              <a:cxnLst>
                <a:cxn ang="0">
                  <a:pos x="T0" y="T1"/>
                </a:cxn>
                <a:cxn ang="0">
                  <a:pos x="T2" y="T3"/>
                </a:cxn>
                <a:cxn ang="0">
                  <a:pos x="T4" y="T5"/>
                </a:cxn>
                <a:cxn ang="0">
                  <a:pos x="T6" y="T7"/>
                </a:cxn>
                <a:cxn ang="0">
                  <a:pos x="T8" y="T9"/>
                </a:cxn>
              </a:cxnLst>
              <a:rect l="0" t="0" r="r" b="b"/>
              <a:pathLst>
                <a:path w="81" h="166">
                  <a:moveTo>
                    <a:pt x="81" y="166"/>
                  </a:moveTo>
                  <a:lnTo>
                    <a:pt x="0" y="118"/>
                  </a:lnTo>
                  <a:lnTo>
                    <a:pt x="0" y="0"/>
                  </a:lnTo>
                  <a:lnTo>
                    <a:pt x="81" y="47"/>
                  </a:lnTo>
                  <a:lnTo>
                    <a:pt x="81"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9" name="Freeform 52">
              <a:extLst>
                <a:ext uri="{FF2B5EF4-FFF2-40B4-BE49-F238E27FC236}">
                  <a16:creationId xmlns:a16="http://schemas.microsoft.com/office/drawing/2014/main" xmlns="" id="{4032D9FD-41DA-40E6-982F-BDB8EBC05183}"/>
                </a:ext>
              </a:extLst>
            </p:cNvPr>
            <p:cNvSpPr>
              <a:spLocks/>
            </p:cNvSpPr>
            <p:nvPr/>
          </p:nvSpPr>
          <p:spPr bwMode="auto">
            <a:xfrm>
              <a:off x="7796213" y="2882901"/>
              <a:ext cx="19050" cy="187325"/>
            </a:xfrm>
            <a:custGeom>
              <a:avLst/>
              <a:gdLst>
                <a:gd name="T0" fmla="*/ 12 w 12"/>
                <a:gd name="T1" fmla="*/ 111 h 118"/>
                <a:gd name="T2" fmla="*/ 0 w 12"/>
                <a:gd name="T3" fmla="*/ 118 h 118"/>
                <a:gd name="T4" fmla="*/ 0 w 12"/>
                <a:gd name="T5" fmla="*/ 0 h 118"/>
                <a:gd name="T6" fmla="*/ 12 w 12"/>
                <a:gd name="T7" fmla="*/ 7 h 118"/>
                <a:gd name="T8" fmla="*/ 12 w 12"/>
                <a:gd name="T9" fmla="*/ 111 h 118"/>
              </a:gdLst>
              <a:ahLst/>
              <a:cxnLst>
                <a:cxn ang="0">
                  <a:pos x="T0" y="T1"/>
                </a:cxn>
                <a:cxn ang="0">
                  <a:pos x="T2" y="T3"/>
                </a:cxn>
                <a:cxn ang="0">
                  <a:pos x="T4" y="T5"/>
                </a:cxn>
                <a:cxn ang="0">
                  <a:pos x="T6" y="T7"/>
                </a:cxn>
                <a:cxn ang="0">
                  <a:pos x="T8" y="T9"/>
                </a:cxn>
              </a:cxnLst>
              <a:rect l="0" t="0" r="r" b="b"/>
              <a:pathLst>
                <a:path w="12" h="118">
                  <a:moveTo>
                    <a:pt x="12" y="111"/>
                  </a:moveTo>
                  <a:lnTo>
                    <a:pt x="0" y="118"/>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0" name="Freeform 53">
              <a:extLst>
                <a:ext uri="{FF2B5EF4-FFF2-40B4-BE49-F238E27FC236}">
                  <a16:creationId xmlns:a16="http://schemas.microsoft.com/office/drawing/2014/main" xmlns="" id="{4F484739-F03E-46F3-AFDE-32CB5AE10D3E}"/>
                </a:ext>
              </a:extLst>
            </p:cNvPr>
            <p:cNvSpPr>
              <a:spLocks/>
            </p:cNvSpPr>
            <p:nvPr/>
          </p:nvSpPr>
          <p:spPr bwMode="auto">
            <a:xfrm>
              <a:off x="7942263" y="2965451"/>
              <a:ext cx="53975" cy="222250"/>
            </a:xfrm>
            <a:custGeom>
              <a:avLst/>
              <a:gdLst>
                <a:gd name="T0" fmla="*/ 34 w 34"/>
                <a:gd name="T1" fmla="*/ 140 h 140"/>
                <a:gd name="T2" fmla="*/ 0 w 34"/>
                <a:gd name="T3" fmla="*/ 119 h 140"/>
                <a:gd name="T4" fmla="*/ 0 w 34"/>
                <a:gd name="T5" fmla="*/ 0 h 140"/>
                <a:gd name="T6" fmla="*/ 34 w 34"/>
                <a:gd name="T7" fmla="*/ 21 h 140"/>
                <a:gd name="T8" fmla="*/ 34 w 34"/>
                <a:gd name="T9" fmla="*/ 140 h 140"/>
              </a:gdLst>
              <a:ahLst/>
              <a:cxnLst>
                <a:cxn ang="0">
                  <a:pos x="T0" y="T1"/>
                </a:cxn>
                <a:cxn ang="0">
                  <a:pos x="T2" y="T3"/>
                </a:cxn>
                <a:cxn ang="0">
                  <a:pos x="T4" y="T5"/>
                </a:cxn>
                <a:cxn ang="0">
                  <a:pos x="T6" y="T7"/>
                </a:cxn>
                <a:cxn ang="0">
                  <a:pos x="T8" y="T9"/>
                </a:cxn>
              </a:cxnLst>
              <a:rect l="0" t="0" r="r" b="b"/>
              <a:pathLst>
                <a:path w="34" h="140">
                  <a:moveTo>
                    <a:pt x="34" y="140"/>
                  </a:moveTo>
                  <a:lnTo>
                    <a:pt x="0" y="119"/>
                  </a:lnTo>
                  <a:lnTo>
                    <a:pt x="0" y="0"/>
                  </a:lnTo>
                  <a:lnTo>
                    <a:pt x="34" y="21"/>
                  </a:lnTo>
                  <a:lnTo>
                    <a:pt x="34"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1" name="Freeform 54">
              <a:extLst>
                <a:ext uri="{FF2B5EF4-FFF2-40B4-BE49-F238E27FC236}">
                  <a16:creationId xmlns:a16="http://schemas.microsoft.com/office/drawing/2014/main" xmlns="" id="{898C45B6-3060-434B-8B2F-DF3BC6AFC9BF}"/>
                </a:ext>
              </a:extLst>
            </p:cNvPr>
            <p:cNvSpPr>
              <a:spLocks/>
            </p:cNvSpPr>
            <p:nvPr/>
          </p:nvSpPr>
          <p:spPr bwMode="auto">
            <a:xfrm>
              <a:off x="7942263" y="2965451"/>
              <a:ext cx="19050" cy="188913"/>
            </a:xfrm>
            <a:custGeom>
              <a:avLst/>
              <a:gdLst>
                <a:gd name="T0" fmla="*/ 12 w 12"/>
                <a:gd name="T1" fmla="*/ 111 h 119"/>
                <a:gd name="T2" fmla="*/ 0 w 12"/>
                <a:gd name="T3" fmla="*/ 119 h 119"/>
                <a:gd name="T4" fmla="*/ 0 w 12"/>
                <a:gd name="T5" fmla="*/ 0 h 119"/>
                <a:gd name="T6" fmla="*/ 12 w 12"/>
                <a:gd name="T7" fmla="*/ 7 h 119"/>
                <a:gd name="T8" fmla="*/ 12 w 12"/>
                <a:gd name="T9" fmla="*/ 111 h 119"/>
              </a:gdLst>
              <a:ahLst/>
              <a:cxnLst>
                <a:cxn ang="0">
                  <a:pos x="T0" y="T1"/>
                </a:cxn>
                <a:cxn ang="0">
                  <a:pos x="T2" y="T3"/>
                </a:cxn>
                <a:cxn ang="0">
                  <a:pos x="T4" y="T5"/>
                </a:cxn>
                <a:cxn ang="0">
                  <a:pos x="T6" y="T7"/>
                </a:cxn>
                <a:cxn ang="0">
                  <a:pos x="T8" y="T9"/>
                </a:cxn>
              </a:cxnLst>
              <a:rect l="0" t="0" r="r" b="b"/>
              <a:pathLst>
                <a:path w="12" h="119">
                  <a:moveTo>
                    <a:pt x="12" y="111"/>
                  </a:moveTo>
                  <a:lnTo>
                    <a:pt x="0" y="119"/>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2" name="Freeform 55">
              <a:extLst>
                <a:ext uri="{FF2B5EF4-FFF2-40B4-BE49-F238E27FC236}">
                  <a16:creationId xmlns:a16="http://schemas.microsoft.com/office/drawing/2014/main" xmlns="" id="{CE7A5D56-E0AA-42BA-87AD-721460E97325}"/>
                </a:ext>
              </a:extLst>
            </p:cNvPr>
            <p:cNvSpPr>
              <a:spLocks/>
            </p:cNvSpPr>
            <p:nvPr/>
          </p:nvSpPr>
          <p:spPr bwMode="auto">
            <a:xfrm>
              <a:off x="8207376" y="1644651"/>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3" name="Freeform 56">
              <a:extLst>
                <a:ext uri="{FF2B5EF4-FFF2-40B4-BE49-F238E27FC236}">
                  <a16:creationId xmlns:a16="http://schemas.microsoft.com/office/drawing/2014/main" xmlns="" id="{133945A0-0CF2-4435-B50D-D06A5FA3070B}"/>
                </a:ext>
              </a:extLst>
            </p:cNvPr>
            <p:cNvSpPr>
              <a:spLocks/>
            </p:cNvSpPr>
            <p:nvPr/>
          </p:nvSpPr>
          <p:spPr bwMode="auto">
            <a:xfrm>
              <a:off x="8207376" y="1644651"/>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4" name="Rectangle 57">
              <a:extLst>
                <a:ext uri="{FF2B5EF4-FFF2-40B4-BE49-F238E27FC236}">
                  <a16:creationId xmlns:a16="http://schemas.microsoft.com/office/drawing/2014/main" xmlns="" id="{0BEBBB34-6E28-44DD-A719-12BAF4335BA8}"/>
                </a:ext>
              </a:extLst>
            </p:cNvPr>
            <p:cNvSpPr>
              <a:spLocks noChangeArrowheads="1"/>
            </p:cNvSpPr>
            <p:nvPr/>
          </p:nvSpPr>
          <p:spPr bwMode="auto">
            <a:xfrm>
              <a:off x="8259763" y="1644651"/>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5" name="Freeform 58">
              <a:extLst>
                <a:ext uri="{FF2B5EF4-FFF2-40B4-BE49-F238E27FC236}">
                  <a16:creationId xmlns:a16="http://schemas.microsoft.com/office/drawing/2014/main" xmlns="" id="{47B822B3-BF9F-4D8A-9BE2-A124B3D93E5B}"/>
                </a:ext>
              </a:extLst>
            </p:cNvPr>
            <p:cNvSpPr>
              <a:spLocks/>
            </p:cNvSpPr>
            <p:nvPr/>
          </p:nvSpPr>
          <p:spPr bwMode="auto">
            <a:xfrm>
              <a:off x="8207376" y="1916113"/>
              <a:ext cx="52388" cy="223838"/>
            </a:xfrm>
            <a:custGeom>
              <a:avLst/>
              <a:gdLst>
                <a:gd name="T0" fmla="*/ 33 w 33"/>
                <a:gd name="T1" fmla="*/ 0 h 141"/>
                <a:gd name="T2" fmla="*/ 0 w 33"/>
                <a:gd name="T3" fmla="*/ 22 h 141"/>
                <a:gd name="T4" fmla="*/ 0 w 33"/>
                <a:gd name="T5" fmla="*/ 141 h 141"/>
                <a:gd name="T6" fmla="*/ 33 w 33"/>
                <a:gd name="T7" fmla="*/ 122 h 141"/>
                <a:gd name="T8" fmla="*/ 33 w 33"/>
                <a:gd name="T9" fmla="*/ 0 h 141"/>
              </a:gdLst>
              <a:ahLst/>
              <a:cxnLst>
                <a:cxn ang="0">
                  <a:pos x="T0" y="T1"/>
                </a:cxn>
                <a:cxn ang="0">
                  <a:pos x="T2" y="T3"/>
                </a:cxn>
                <a:cxn ang="0">
                  <a:pos x="T4" y="T5"/>
                </a:cxn>
                <a:cxn ang="0">
                  <a:pos x="T6" y="T7"/>
                </a:cxn>
                <a:cxn ang="0">
                  <a:pos x="T8" y="T9"/>
                </a:cxn>
              </a:cxnLst>
              <a:rect l="0" t="0" r="r" b="b"/>
              <a:pathLst>
                <a:path w="33" h="141">
                  <a:moveTo>
                    <a:pt x="33" y="0"/>
                  </a:moveTo>
                  <a:lnTo>
                    <a:pt x="0" y="22"/>
                  </a:lnTo>
                  <a:lnTo>
                    <a:pt x="0" y="141"/>
                  </a:lnTo>
                  <a:lnTo>
                    <a:pt x="33" y="122"/>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6" name="Freeform 59">
              <a:extLst>
                <a:ext uri="{FF2B5EF4-FFF2-40B4-BE49-F238E27FC236}">
                  <a16:creationId xmlns:a16="http://schemas.microsoft.com/office/drawing/2014/main" xmlns="" id="{E642729D-BFD9-461D-BAB0-FD355721491C}"/>
                </a:ext>
              </a:extLst>
            </p:cNvPr>
            <p:cNvSpPr>
              <a:spLocks/>
            </p:cNvSpPr>
            <p:nvPr/>
          </p:nvSpPr>
          <p:spPr bwMode="auto">
            <a:xfrm>
              <a:off x="8207376" y="1916113"/>
              <a:ext cx="52388" cy="223838"/>
            </a:xfrm>
            <a:custGeom>
              <a:avLst/>
              <a:gdLst>
                <a:gd name="T0" fmla="*/ 33 w 33"/>
                <a:gd name="T1" fmla="*/ 0 h 141"/>
                <a:gd name="T2" fmla="*/ 0 w 33"/>
                <a:gd name="T3" fmla="*/ 22 h 141"/>
                <a:gd name="T4" fmla="*/ 0 w 33"/>
                <a:gd name="T5" fmla="*/ 141 h 141"/>
                <a:gd name="T6" fmla="*/ 33 w 33"/>
                <a:gd name="T7" fmla="*/ 122 h 141"/>
                <a:gd name="T8" fmla="*/ 33 w 33"/>
                <a:gd name="T9" fmla="*/ 0 h 141"/>
              </a:gdLst>
              <a:ahLst/>
              <a:cxnLst>
                <a:cxn ang="0">
                  <a:pos x="T0" y="T1"/>
                </a:cxn>
                <a:cxn ang="0">
                  <a:pos x="T2" y="T3"/>
                </a:cxn>
                <a:cxn ang="0">
                  <a:pos x="T4" y="T5"/>
                </a:cxn>
                <a:cxn ang="0">
                  <a:pos x="T6" y="T7"/>
                </a:cxn>
                <a:cxn ang="0">
                  <a:pos x="T8" y="T9"/>
                </a:cxn>
              </a:cxnLst>
              <a:rect l="0" t="0" r="r" b="b"/>
              <a:pathLst>
                <a:path w="33" h="141">
                  <a:moveTo>
                    <a:pt x="33" y="0"/>
                  </a:moveTo>
                  <a:lnTo>
                    <a:pt x="0" y="22"/>
                  </a:lnTo>
                  <a:lnTo>
                    <a:pt x="0" y="141"/>
                  </a:lnTo>
                  <a:lnTo>
                    <a:pt x="33" y="122"/>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7" name="Rectangle 60">
              <a:extLst>
                <a:ext uri="{FF2B5EF4-FFF2-40B4-BE49-F238E27FC236}">
                  <a16:creationId xmlns:a16="http://schemas.microsoft.com/office/drawing/2014/main" xmlns="" id="{BF80759F-A5CF-4EFC-BB0A-D12D141669C0}"/>
                </a:ext>
              </a:extLst>
            </p:cNvPr>
            <p:cNvSpPr>
              <a:spLocks noChangeArrowheads="1"/>
            </p:cNvSpPr>
            <p:nvPr/>
          </p:nvSpPr>
          <p:spPr bwMode="auto">
            <a:xfrm>
              <a:off x="8259763" y="1916113"/>
              <a:ext cx="19050" cy="193675"/>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8" name="Freeform 61">
              <a:extLst>
                <a:ext uri="{FF2B5EF4-FFF2-40B4-BE49-F238E27FC236}">
                  <a16:creationId xmlns:a16="http://schemas.microsoft.com/office/drawing/2014/main" xmlns="" id="{784D5FDE-C027-4A89-9D51-383DB6B78BB3}"/>
                </a:ext>
              </a:extLst>
            </p:cNvPr>
            <p:cNvSpPr>
              <a:spLocks/>
            </p:cNvSpPr>
            <p:nvPr/>
          </p:nvSpPr>
          <p:spPr bwMode="auto">
            <a:xfrm>
              <a:off x="8207376" y="2206626"/>
              <a:ext cx="52388" cy="196850"/>
            </a:xfrm>
            <a:custGeom>
              <a:avLst/>
              <a:gdLst>
                <a:gd name="T0" fmla="*/ 33 w 33"/>
                <a:gd name="T1" fmla="*/ 0 h 124"/>
                <a:gd name="T2" fmla="*/ 0 w 33"/>
                <a:gd name="T3" fmla="*/ 19 h 124"/>
                <a:gd name="T4" fmla="*/ 0 w 33"/>
                <a:gd name="T5" fmla="*/ 112 h 124"/>
                <a:gd name="T6" fmla="*/ 23 w 33"/>
                <a:gd name="T7" fmla="*/ 124 h 124"/>
                <a:gd name="T8" fmla="*/ 33 w 33"/>
                <a:gd name="T9" fmla="*/ 119 h 124"/>
                <a:gd name="T10" fmla="*/ 33 w 33"/>
                <a:gd name="T11" fmla="*/ 0 h 124"/>
              </a:gdLst>
              <a:ahLst/>
              <a:cxnLst>
                <a:cxn ang="0">
                  <a:pos x="T0" y="T1"/>
                </a:cxn>
                <a:cxn ang="0">
                  <a:pos x="T2" y="T3"/>
                </a:cxn>
                <a:cxn ang="0">
                  <a:pos x="T4" y="T5"/>
                </a:cxn>
                <a:cxn ang="0">
                  <a:pos x="T6" y="T7"/>
                </a:cxn>
                <a:cxn ang="0">
                  <a:pos x="T8" y="T9"/>
                </a:cxn>
                <a:cxn ang="0">
                  <a:pos x="T10" y="T11"/>
                </a:cxn>
              </a:cxnLst>
              <a:rect l="0" t="0" r="r" b="b"/>
              <a:pathLst>
                <a:path w="33" h="124">
                  <a:moveTo>
                    <a:pt x="33" y="0"/>
                  </a:moveTo>
                  <a:lnTo>
                    <a:pt x="0" y="19"/>
                  </a:lnTo>
                  <a:lnTo>
                    <a:pt x="0" y="112"/>
                  </a:lnTo>
                  <a:lnTo>
                    <a:pt x="23" y="124"/>
                  </a:lnTo>
                  <a:lnTo>
                    <a:pt x="33" y="119"/>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59" name="Freeform 62">
              <a:extLst>
                <a:ext uri="{FF2B5EF4-FFF2-40B4-BE49-F238E27FC236}">
                  <a16:creationId xmlns:a16="http://schemas.microsoft.com/office/drawing/2014/main" xmlns="" id="{D50AC4D6-373C-4E39-8090-5F59DDEC7DB8}"/>
                </a:ext>
              </a:extLst>
            </p:cNvPr>
            <p:cNvSpPr>
              <a:spLocks/>
            </p:cNvSpPr>
            <p:nvPr/>
          </p:nvSpPr>
          <p:spPr bwMode="auto">
            <a:xfrm>
              <a:off x="8207376" y="2206626"/>
              <a:ext cx="52388" cy="196850"/>
            </a:xfrm>
            <a:custGeom>
              <a:avLst/>
              <a:gdLst>
                <a:gd name="T0" fmla="*/ 33 w 33"/>
                <a:gd name="T1" fmla="*/ 0 h 124"/>
                <a:gd name="T2" fmla="*/ 0 w 33"/>
                <a:gd name="T3" fmla="*/ 19 h 124"/>
                <a:gd name="T4" fmla="*/ 0 w 33"/>
                <a:gd name="T5" fmla="*/ 112 h 124"/>
                <a:gd name="T6" fmla="*/ 23 w 33"/>
                <a:gd name="T7" fmla="*/ 124 h 124"/>
                <a:gd name="T8" fmla="*/ 33 w 33"/>
                <a:gd name="T9" fmla="*/ 119 h 124"/>
                <a:gd name="T10" fmla="*/ 33 w 33"/>
                <a:gd name="T11" fmla="*/ 0 h 124"/>
              </a:gdLst>
              <a:ahLst/>
              <a:cxnLst>
                <a:cxn ang="0">
                  <a:pos x="T0" y="T1"/>
                </a:cxn>
                <a:cxn ang="0">
                  <a:pos x="T2" y="T3"/>
                </a:cxn>
                <a:cxn ang="0">
                  <a:pos x="T4" y="T5"/>
                </a:cxn>
                <a:cxn ang="0">
                  <a:pos x="T6" y="T7"/>
                </a:cxn>
                <a:cxn ang="0">
                  <a:pos x="T8" y="T9"/>
                </a:cxn>
                <a:cxn ang="0">
                  <a:pos x="T10" y="T11"/>
                </a:cxn>
              </a:cxnLst>
              <a:rect l="0" t="0" r="r" b="b"/>
              <a:pathLst>
                <a:path w="33" h="124">
                  <a:moveTo>
                    <a:pt x="33" y="0"/>
                  </a:moveTo>
                  <a:lnTo>
                    <a:pt x="0" y="19"/>
                  </a:lnTo>
                  <a:lnTo>
                    <a:pt x="0" y="112"/>
                  </a:lnTo>
                  <a:lnTo>
                    <a:pt x="23" y="124"/>
                  </a:lnTo>
                  <a:lnTo>
                    <a:pt x="33" y="11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0" name="Rectangle 63">
              <a:extLst>
                <a:ext uri="{FF2B5EF4-FFF2-40B4-BE49-F238E27FC236}">
                  <a16:creationId xmlns:a16="http://schemas.microsoft.com/office/drawing/2014/main" xmlns="" id="{1F88ADD6-F60B-4858-BA85-CB129F068972}"/>
                </a:ext>
              </a:extLst>
            </p:cNvPr>
            <p:cNvSpPr>
              <a:spLocks noChangeArrowheads="1"/>
            </p:cNvSpPr>
            <p:nvPr/>
          </p:nvSpPr>
          <p:spPr bwMode="auto">
            <a:xfrm>
              <a:off x="8259763" y="2206626"/>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1" name="Rectangle 64">
              <a:extLst>
                <a:ext uri="{FF2B5EF4-FFF2-40B4-BE49-F238E27FC236}">
                  <a16:creationId xmlns:a16="http://schemas.microsoft.com/office/drawing/2014/main" xmlns="" id="{6DC7EAF9-039A-43F9-8514-BE5F61301EDB}"/>
                </a:ext>
              </a:extLst>
            </p:cNvPr>
            <p:cNvSpPr>
              <a:spLocks noChangeArrowheads="1"/>
            </p:cNvSpPr>
            <p:nvPr/>
          </p:nvSpPr>
          <p:spPr bwMode="auto">
            <a:xfrm>
              <a:off x="8259763" y="2493963"/>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2" name="Freeform 65">
              <a:extLst>
                <a:ext uri="{FF2B5EF4-FFF2-40B4-BE49-F238E27FC236}">
                  <a16:creationId xmlns:a16="http://schemas.microsoft.com/office/drawing/2014/main" xmlns="" id="{91AFDE0D-32A6-4BBE-94E7-276E37C0CEBD}"/>
                </a:ext>
              </a:extLst>
            </p:cNvPr>
            <p:cNvSpPr>
              <a:spLocks/>
            </p:cNvSpPr>
            <p:nvPr/>
          </p:nvSpPr>
          <p:spPr bwMode="auto">
            <a:xfrm>
              <a:off x="8358188" y="1558926"/>
              <a:ext cx="52388" cy="219075"/>
            </a:xfrm>
            <a:custGeom>
              <a:avLst/>
              <a:gdLst>
                <a:gd name="T0" fmla="*/ 33 w 33"/>
                <a:gd name="T1" fmla="*/ 0 h 138"/>
                <a:gd name="T2" fmla="*/ 0 w 33"/>
                <a:gd name="T3" fmla="*/ 19 h 138"/>
                <a:gd name="T4" fmla="*/ 0 w 33"/>
                <a:gd name="T5" fmla="*/ 138 h 138"/>
                <a:gd name="T6" fmla="*/ 33 w 33"/>
                <a:gd name="T7" fmla="*/ 118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8"/>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3" name="Freeform 66">
              <a:extLst>
                <a:ext uri="{FF2B5EF4-FFF2-40B4-BE49-F238E27FC236}">
                  <a16:creationId xmlns:a16="http://schemas.microsoft.com/office/drawing/2014/main" xmlns="" id="{9735D1F2-D6CB-4C12-AC87-F5782BEB58C4}"/>
                </a:ext>
              </a:extLst>
            </p:cNvPr>
            <p:cNvSpPr>
              <a:spLocks/>
            </p:cNvSpPr>
            <p:nvPr/>
          </p:nvSpPr>
          <p:spPr bwMode="auto">
            <a:xfrm>
              <a:off x="8358188" y="1558926"/>
              <a:ext cx="52388" cy="219075"/>
            </a:xfrm>
            <a:custGeom>
              <a:avLst/>
              <a:gdLst>
                <a:gd name="T0" fmla="*/ 33 w 33"/>
                <a:gd name="T1" fmla="*/ 0 h 138"/>
                <a:gd name="T2" fmla="*/ 0 w 33"/>
                <a:gd name="T3" fmla="*/ 19 h 138"/>
                <a:gd name="T4" fmla="*/ 0 w 33"/>
                <a:gd name="T5" fmla="*/ 138 h 138"/>
                <a:gd name="T6" fmla="*/ 33 w 33"/>
                <a:gd name="T7" fmla="*/ 118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8"/>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4" name="Rectangle 67">
              <a:extLst>
                <a:ext uri="{FF2B5EF4-FFF2-40B4-BE49-F238E27FC236}">
                  <a16:creationId xmlns:a16="http://schemas.microsoft.com/office/drawing/2014/main" xmlns="" id="{46530E4D-332D-48CF-A233-65B55AE497D1}"/>
                </a:ext>
              </a:extLst>
            </p:cNvPr>
            <p:cNvSpPr>
              <a:spLocks noChangeArrowheads="1"/>
            </p:cNvSpPr>
            <p:nvPr/>
          </p:nvSpPr>
          <p:spPr bwMode="auto">
            <a:xfrm>
              <a:off x="8410576" y="1558926"/>
              <a:ext cx="19050" cy="187325"/>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5" name="Freeform 68">
              <a:extLst>
                <a:ext uri="{FF2B5EF4-FFF2-40B4-BE49-F238E27FC236}">
                  <a16:creationId xmlns:a16="http://schemas.microsoft.com/office/drawing/2014/main" xmlns="" id="{2734126C-47CD-4617-99EF-056EA4150DDD}"/>
                </a:ext>
              </a:extLst>
            </p:cNvPr>
            <p:cNvSpPr>
              <a:spLocks/>
            </p:cNvSpPr>
            <p:nvPr/>
          </p:nvSpPr>
          <p:spPr bwMode="auto">
            <a:xfrm>
              <a:off x="8358188" y="1833563"/>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6" name="Freeform 69">
              <a:extLst>
                <a:ext uri="{FF2B5EF4-FFF2-40B4-BE49-F238E27FC236}">
                  <a16:creationId xmlns:a16="http://schemas.microsoft.com/office/drawing/2014/main" xmlns="" id="{73A02482-8E9E-4A06-87BE-5760EF3EE212}"/>
                </a:ext>
              </a:extLst>
            </p:cNvPr>
            <p:cNvSpPr>
              <a:spLocks/>
            </p:cNvSpPr>
            <p:nvPr/>
          </p:nvSpPr>
          <p:spPr bwMode="auto">
            <a:xfrm>
              <a:off x="8358188" y="1833563"/>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7" name="Rectangle 70">
              <a:extLst>
                <a:ext uri="{FF2B5EF4-FFF2-40B4-BE49-F238E27FC236}">
                  <a16:creationId xmlns:a16="http://schemas.microsoft.com/office/drawing/2014/main" xmlns="" id="{287A48D3-2055-499D-8944-026C26ABBF20}"/>
                </a:ext>
              </a:extLst>
            </p:cNvPr>
            <p:cNvSpPr>
              <a:spLocks noChangeArrowheads="1"/>
            </p:cNvSpPr>
            <p:nvPr/>
          </p:nvSpPr>
          <p:spPr bwMode="auto">
            <a:xfrm>
              <a:off x="8410576" y="1833563"/>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8" name="Freeform 71">
              <a:extLst>
                <a:ext uri="{FF2B5EF4-FFF2-40B4-BE49-F238E27FC236}">
                  <a16:creationId xmlns:a16="http://schemas.microsoft.com/office/drawing/2014/main" xmlns="" id="{A4C37F08-0608-48AE-B05C-08B40B37F215}"/>
                </a:ext>
              </a:extLst>
            </p:cNvPr>
            <p:cNvSpPr>
              <a:spLocks/>
            </p:cNvSpPr>
            <p:nvPr/>
          </p:nvSpPr>
          <p:spPr bwMode="auto">
            <a:xfrm>
              <a:off x="8358188" y="2120901"/>
              <a:ext cx="52388" cy="217488"/>
            </a:xfrm>
            <a:custGeom>
              <a:avLst/>
              <a:gdLst>
                <a:gd name="T0" fmla="*/ 33 w 33"/>
                <a:gd name="T1" fmla="*/ 0 h 137"/>
                <a:gd name="T2" fmla="*/ 0 w 33"/>
                <a:gd name="T3" fmla="*/ 19 h 137"/>
                <a:gd name="T4" fmla="*/ 0 w 33"/>
                <a:gd name="T5" fmla="*/ 137 h 137"/>
                <a:gd name="T6" fmla="*/ 33 w 33"/>
                <a:gd name="T7" fmla="*/ 118 h 137"/>
                <a:gd name="T8" fmla="*/ 33 w 33"/>
                <a:gd name="T9" fmla="*/ 0 h 137"/>
              </a:gdLst>
              <a:ahLst/>
              <a:cxnLst>
                <a:cxn ang="0">
                  <a:pos x="T0" y="T1"/>
                </a:cxn>
                <a:cxn ang="0">
                  <a:pos x="T2" y="T3"/>
                </a:cxn>
                <a:cxn ang="0">
                  <a:pos x="T4" y="T5"/>
                </a:cxn>
                <a:cxn ang="0">
                  <a:pos x="T6" y="T7"/>
                </a:cxn>
                <a:cxn ang="0">
                  <a:pos x="T8" y="T9"/>
                </a:cxn>
              </a:cxnLst>
              <a:rect l="0" t="0" r="r" b="b"/>
              <a:pathLst>
                <a:path w="33" h="137">
                  <a:moveTo>
                    <a:pt x="33" y="0"/>
                  </a:moveTo>
                  <a:lnTo>
                    <a:pt x="0" y="19"/>
                  </a:lnTo>
                  <a:lnTo>
                    <a:pt x="0" y="137"/>
                  </a:lnTo>
                  <a:lnTo>
                    <a:pt x="33" y="118"/>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69" name="Freeform 72">
              <a:extLst>
                <a:ext uri="{FF2B5EF4-FFF2-40B4-BE49-F238E27FC236}">
                  <a16:creationId xmlns:a16="http://schemas.microsoft.com/office/drawing/2014/main" xmlns="" id="{373C8FC2-14F9-45D9-86AA-5833AEE32A6B}"/>
                </a:ext>
              </a:extLst>
            </p:cNvPr>
            <p:cNvSpPr>
              <a:spLocks/>
            </p:cNvSpPr>
            <p:nvPr/>
          </p:nvSpPr>
          <p:spPr bwMode="auto">
            <a:xfrm>
              <a:off x="8358188" y="2120901"/>
              <a:ext cx="52388" cy="217488"/>
            </a:xfrm>
            <a:custGeom>
              <a:avLst/>
              <a:gdLst>
                <a:gd name="T0" fmla="*/ 33 w 33"/>
                <a:gd name="T1" fmla="*/ 0 h 137"/>
                <a:gd name="T2" fmla="*/ 0 w 33"/>
                <a:gd name="T3" fmla="*/ 19 h 137"/>
                <a:gd name="T4" fmla="*/ 0 w 33"/>
                <a:gd name="T5" fmla="*/ 137 h 137"/>
                <a:gd name="T6" fmla="*/ 33 w 33"/>
                <a:gd name="T7" fmla="*/ 118 h 137"/>
                <a:gd name="T8" fmla="*/ 33 w 33"/>
                <a:gd name="T9" fmla="*/ 0 h 137"/>
              </a:gdLst>
              <a:ahLst/>
              <a:cxnLst>
                <a:cxn ang="0">
                  <a:pos x="T0" y="T1"/>
                </a:cxn>
                <a:cxn ang="0">
                  <a:pos x="T2" y="T3"/>
                </a:cxn>
                <a:cxn ang="0">
                  <a:pos x="T4" y="T5"/>
                </a:cxn>
                <a:cxn ang="0">
                  <a:pos x="T6" y="T7"/>
                </a:cxn>
                <a:cxn ang="0">
                  <a:pos x="T8" y="T9"/>
                </a:cxn>
              </a:cxnLst>
              <a:rect l="0" t="0" r="r" b="b"/>
              <a:pathLst>
                <a:path w="33" h="137">
                  <a:moveTo>
                    <a:pt x="33" y="0"/>
                  </a:moveTo>
                  <a:lnTo>
                    <a:pt x="0" y="19"/>
                  </a:lnTo>
                  <a:lnTo>
                    <a:pt x="0" y="137"/>
                  </a:lnTo>
                  <a:lnTo>
                    <a:pt x="33" y="118"/>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0" name="Rectangle 73">
              <a:extLst>
                <a:ext uri="{FF2B5EF4-FFF2-40B4-BE49-F238E27FC236}">
                  <a16:creationId xmlns:a16="http://schemas.microsoft.com/office/drawing/2014/main" xmlns="" id="{9A920545-2DEE-40B5-BC6C-462BA2AFE7FE}"/>
                </a:ext>
              </a:extLst>
            </p:cNvPr>
            <p:cNvSpPr>
              <a:spLocks noChangeArrowheads="1"/>
            </p:cNvSpPr>
            <p:nvPr/>
          </p:nvSpPr>
          <p:spPr bwMode="auto">
            <a:xfrm>
              <a:off x="8410576" y="2120901"/>
              <a:ext cx="19050" cy="187325"/>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1" name="Freeform 74">
              <a:extLst>
                <a:ext uri="{FF2B5EF4-FFF2-40B4-BE49-F238E27FC236}">
                  <a16:creationId xmlns:a16="http://schemas.microsoft.com/office/drawing/2014/main" xmlns="" id="{21515095-7F81-4068-BA65-B2417EEA30A5}"/>
                </a:ext>
              </a:extLst>
            </p:cNvPr>
            <p:cNvSpPr>
              <a:spLocks/>
            </p:cNvSpPr>
            <p:nvPr/>
          </p:nvSpPr>
          <p:spPr bwMode="auto">
            <a:xfrm>
              <a:off x="8358188" y="2406651"/>
              <a:ext cx="52388" cy="222250"/>
            </a:xfrm>
            <a:custGeom>
              <a:avLst/>
              <a:gdLst>
                <a:gd name="T0" fmla="*/ 33 w 33"/>
                <a:gd name="T1" fmla="*/ 0 h 140"/>
                <a:gd name="T2" fmla="*/ 0 w 33"/>
                <a:gd name="T3" fmla="*/ 19 h 140"/>
                <a:gd name="T4" fmla="*/ 0 w 33"/>
                <a:gd name="T5" fmla="*/ 140 h 140"/>
                <a:gd name="T6" fmla="*/ 33 w 33"/>
                <a:gd name="T7" fmla="*/ 121 h 140"/>
                <a:gd name="T8" fmla="*/ 33 w 33"/>
                <a:gd name="T9" fmla="*/ 0 h 140"/>
              </a:gdLst>
              <a:ahLst/>
              <a:cxnLst>
                <a:cxn ang="0">
                  <a:pos x="T0" y="T1"/>
                </a:cxn>
                <a:cxn ang="0">
                  <a:pos x="T2" y="T3"/>
                </a:cxn>
                <a:cxn ang="0">
                  <a:pos x="T4" y="T5"/>
                </a:cxn>
                <a:cxn ang="0">
                  <a:pos x="T6" y="T7"/>
                </a:cxn>
                <a:cxn ang="0">
                  <a:pos x="T8" y="T9"/>
                </a:cxn>
              </a:cxnLst>
              <a:rect l="0" t="0" r="r" b="b"/>
              <a:pathLst>
                <a:path w="33" h="140">
                  <a:moveTo>
                    <a:pt x="33" y="0"/>
                  </a:moveTo>
                  <a:lnTo>
                    <a:pt x="0" y="19"/>
                  </a:lnTo>
                  <a:lnTo>
                    <a:pt x="0" y="140"/>
                  </a:lnTo>
                  <a:lnTo>
                    <a:pt x="33" y="121"/>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2" name="Freeform 75">
              <a:extLst>
                <a:ext uri="{FF2B5EF4-FFF2-40B4-BE49-F238E27FC236}">
                  <a16:creationId xmlns:a16="http://schemas.microsoft.com/office/drawing/2014/main" xmlns="" id="{C12021D3-EA3C-4C9A-B0A5-8D4F12758AD4}"/>
                </a:ext>
              </a:extLst>
            </p:cNvPr>
            <p:cNvSpPr>
              <a:spLocks/>
            </p:cNvSpPr>
            <p:nvPr/>
          </p:nvSpPr>
          <p:spPr bwMode="auto">
            <a:xfrm>
              <a:off x="8358188" y="2406651"/>
              <a:ext cx="52388" cy="222250"/>
            </a:xfrm>
            <a:custGeom>
              <a:avLst/>
              <a:gdLst>
                <a:gd name="T0" fmla="*/ 33 w 33"/>
                <a:gd name="T1" fmla="*/ 0 h 140"/>
                <a:gd name="T2" fmla="*/ 0 w 33"/>
                <a:gd name="T3" fmla="*/ 19 h 140"/>
                <a:gd name="T4" fmla="*/ 0 w 33"/>
                <a:gd name="T5" fmla="*/ 140 h 140"/>
                <a:gd name="T6" fmla="*/ 33 w 33"/>
                <a:gd name="T7" fmla="*/ 121 h 140"/>
                <a:gd name="T8" fmla="*/ 33 w 33"/>
                <a:gd name="T9" fmla="*/ 0 h 140"/>
              </a:gdLst>
              <a:ahLst/>
              <a:cxnLst>
                <a:cxn ang="0">
                  <a:pos x="T0" y="T1"/>
                </a:cxn>
                <a:cxn ang="0">
                  <a:pos x="T2" y="T3"/>
                </a:cxn>
                <a:cxn ang="0">
                  <a:pos x="T4" y="T5"/>
                </a:cxn>
                <a:cxn ang="0">
                  <a:pos x="T6" y="T7"/>
                </a:cxn>
                <a:cxn ang="0">
                  <a:pos x="T8" y="T9"/>
                </a:cxn>
              </a:cxnLst>
              <a:rect l="0" t="0" r="r" b="b"/>
              <a:pathLst>
                <a:path w="33" h="140">
                  <a:moveTo>
                    <a:pt x="33" y="0"/>
                  </a:moveTo>
                  <a:lnTo>
                    <a:pt x="0" y="19"/>
                  </a:lnTo>
                  <a:lnTo>
                    <a:pt x="0" y="140"/>
                  </a:lnTo>
                  <a:lnTo>
                    <a:pt x="33" y="121"/>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3" name="Freeform 76">
              <a:extLst>
                <a:ext uri="{FF2B5EF4-FFF2-40B4-BE49-F238E27FC236}">
                  <a16:creationId xmlns:a16="http://schemas.microsoft.com/office/drawing/2014/main" xmlns="" id="{31619C98-E673-451A-A899-1128A98D8028}"/>
                </a:ext>
              </a:extLst>
            </p:cNvPr>
            <p:cNvSpPr>
              <a:spLocks/>
            </p:cNvSpPr>
            <p:nvPr/>
          </p:nvSpPr>
          <p:spPr bwMode="auto">
            <a:xfrm>
              <a:off x="8410576" y="2406651"/>
              <a:ext cx="19050" cy="192088"/>
            </a:xfrm>
            <a:custGeom>
              <a:avLst/>
              <a:gdLst>
                <a:gd name="T0" fmla="*/ 0 w 12"/>
                <a:gd name="T1" fmla="*/ 121 h 121"/>
                <a:gd name="T2" fmla="*/ 12 w 12"/>
                <a:gd name="T3" fmla="*/ 119 h 121"/>
                <a:gd name="T4" fmla="*/ 12 w 12"/>
                <a:gd name="T5" fmla="*/ 0 h 121"/>
                <a:gd name="T6" fmla="*/ 0 w 12"/>
                <a:gd name="T7" fmla="*/ 0 h 121"/>
                <a:gd name="T8" fmla="*/ 0 w 12"/>
                <a:gd name="T9" fmla="*/ 121 h 121"/>
              </a:gdLst>
              <a:ahLst/>
              <a:cxnLst>
                <a:cxn ang="0">
                  <a:pos x="T0" y="T1"/>
                </a:cxn>
                <a:cxn ang="0">
                  <a:pos x="T2" y="T3"/>
                </a:cxn>
                <a:cxn ang="0">
                  <a:pos x="T4" y="T5"/>
                </a:cxn>
                <a:cxn ang="0">
                  <a:pos x="T6" y="T7"/>
                </a:cxn>
                <a:cxn ang="0">
                  <a:pos x="T8" y="T9"/>
                </a:cxn>
              </a:cxnLst>
              <a:rect l="0" t="0" r="r" b="b"/>
              <a:pathLst>
                <a:path w="12" h="121">
                  <a:moveTo>
                    <a:pt x="0" y="121"/>
                  </a:moveTo>
                  <a:lnTo>
                    <a:pt x="12" y="119"/>
                  </a:lnTo>
                  <a:lnTo>
                    <a:pt x="12" y="0"/>
                  </a:lnTo>
                  <a:lnTo>
                    <a:pt x="0" y="0"/>
                  </a:lnTo>
                  <a:lnTo>
                    <a:pt x="0" y="121"/>
                  </a:lnTo>
                  <a:close/>
                </a:path>
              </a:pathLst>
            </a:custGeom>
            <a:solidFill>
              <a:srgbClr val="212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4" name="Rectangle 77">
              <a:extLst>
                <a:ext uri="{FF2B5EF4-FFF2-40B4-BE49-F238E27FC236}">
                  <a16:creationId xmlns:a16="http://schemas.microsoft.com/office/drawing/2014/main" xmlns="" id="{32EB69F1-33BD-445A-BA64-16E364C99DA3}"/>
                </a:ext>
              </a:extLst>
            </p:cNvPr>
            <p:cNvSpPr>
              <a:spLocks noChangeArrowheads="1"/>
            </p:cNvSpPr>
            <p:nvPr/>
          </p:nvSpPr>
          <p:spPr bwMode="auto">
            <a:xfrm>
              <a:off x="8259763" y="2773363"/>
              <a:ext cx="19050" cy="187325"/>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5" name="Freeform 78">
              <a:extLst>
                <a:ext uri="{FF2B5EF4-FFF2-40B4-BE49-F238E27FC236}">
                  <a16:creationId xmlns:a16="http://schemas.microsoft.com/office/drawing/2014/main" xmlns="" id="{D15DAA60-884D-4780-956D-436391D482F1}"/>
                </a:ext>
              </a:extLst>
            </p:cNvPr>
            <p:cNvSpPr>
              <a:spLocks/>
            </p:cNvSpPr>
            <p:nvPr/>
          </p:nvSpPr>
          <p:spPr bwMode="auto">
            <a:xfrm>
              <a:off x="8358188" y="2689226"/>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6" name="Freeform 79">
              <a:extLst>
                <a:ext uri="{FF2B5EF4-FFF2-40B4-BE49-F238E27FC236}">
                  <a16:creationId xmlns:a16="http://schemas.microsoft.com/office/drawing/2014/main" xmlns="" id="{4DDED72A-4FD6-49E2-892E-D49BC170184B}"/>
                </a:ext>
              </a:extLst>
            </p:cNvPr>
            <p:cNvSpPr>
              <a:spLocks/>
            </p:cNvSpPr>
            <p:nvPr/>
          </p:nvSpPr>
          <p:spPr bwMode="auto">
            <a:xfrm>
              <a:off x="8358188" y="2689226"/>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7" name="Rectangle 80">
              <a:extLst>
                <a:ext uri="{FF2B5EF4-FFF2-40B4-BE49-F238E27FC236}">
                  <a16:creationId xmlns:a16="http://schemas.microsoft.com/office/drawing/2014/main" xmlns="" id="{BB9A2699-B63F-41A5-BED6-0CCA3FBDAD42}"/>
                </a:ext>
              </a:extLst>
            </p:cNvPr>
            <p:cNvSpPr>
              <a:spLocks noChangeArrowheads="1"/>
            </p:cNvSpPr>
            <p:nvPr/>
          </p:nvSpPr>
          <p:spPr bwMode="auto">
            <a:xfrm>
              <a:off x="8410576" y="2689226"/>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8" name="Rectangle 81">
              <a:extLst>
                <a:ext uri="{FF2B5EF4-FFF2-40B4-BE49-F238E27FC236}">
                  <a16:creationId xmlns:a16="http://schemas.microsoft.com/office/drawing/2014/main" xmlns="" id="{45ACF40A-E0D0-4D31-BBF7-6A689E926D9B}"/>
                </a:ext>
              </a:extLst>
            </p:cNvPr>
            <p:cNvSpPr>
              <a:spLocks noChangeArrowheads="1"/>
            </p:cNvSpPr>
            <p:nvPr/>
          </p:nvSpPr>
          <p:spPr bwMode="auto">
            <a:xfrm>
              <a:off x="8259763" y="3044826"/>
              <a:ext cx="19050" cy="187325"/>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79" name="Freeform 82">
              <a:extLst>
                <a:ext uri="{FF2B5EF4-FFF2-40B4-BE49-F238E27FC236}">
                  <a16:creationId xmlns:a16="http://schemas.microsoft.com/office/drawing/2014/main" xmlns="" id="{3275FAB7-6A9A-45F6-A8D1-E92B2ACF230F}"/>
                </a:ext>
              </a:extLst>
            </p:cNvPr>
            <p:cNvSpPr>
              <a:spLocks/>
            </p:cNvSpPr>
            <p:nvPr/>
          </p:nvSpPr>
          <p:spPr bwMode="auto">
            <a:xfrm>
              <a:off x="8358188" y="2957513"/>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0" name="Freeform 83">
              <a:extLst>
                <a:ext uri="{FF2B5EF4-FFF2-40B4-BE49-F238E27FC236}">
                  <a16:creationId xmlns:a16="http://schemas.microsoft.com/office/drawing/2014/main" xmlns="" id="{A9560B74-6F64-456F-9FC4-AF6411AA47B9}"/>
                </a:ext>
              </a:extLst>
            </p:cNvPr>
            <p:cNvSpPr>
              <a:spLocks/>
            </p:cNvSpPr>
            <p:nvPr/>
          </p:nvSpPr>
          <p:spPr bwMode="auto">
            <a:xfrm>
              <a:off x="8358188" y="2957513"/>
              <a:ext cx="52388" cy="219075"/>
            </a:xfrm>
            <a:custGeom>
              <a:avLst/>
              <a:gdLst>
                <a:gd name="T0" fmla="*/ 33 w 33"/>
                <a:gd name="T1" fmla="*/ 0 h 138"/>
                <a:gd name="T2" fmla="*/ 0 w 33"/>
                <a:gd name="T3" fmla="*/ 19 h 138"/>
                <a:gd name="T4" fmla="*/ 0 w 33"/>
                <a:gd name="T5" fmla="*/ 138 h 138"/>
                <a:gd name="T6" fmla="*/ 33 w 33"/>
                <a:gd name="T7" fmla="*/ 119 h 138"/>
                <a:gd name="T8" fmla="*/ 33 w 33"/>
                <a:gd name="T9" fmla="*/ 0 h 138"/>
              </a:gdLst>
              <a:ahLst/>
              <a:cxnLst>
                <a:cxn ang="0">
                  <a:pos x="T0" y="T1"/>
                </a:cxn>
                <a:cxn ang="0">
                  <a:pos x="T2" y="T3"/>
                </a:cxn>
                <a:cxn ang="0">
                  <a:pos x="T4" y="T5"/>
                </a:cxn>
                <a:cxn ang="0">
                  <a:pos x="T6" y="T7"/>
                </a:cxn>
                <a:cxn ang="0">
                  <a:pos x="T8" y="T9"/>
                </a:cxn>
              </a:cxnLst>
              <a:rect l="0" t="0" r="r" b="b"/>
              <a:pathLst>
                <a:path w="33" h="138">
                  <a:moveTo>
                    <a:pt x="33" y="0"/>
                  </a:moveTo>
                  <a:lnTo>
                    <a:pt x="0" y="19"/>
                  </a:lnTo>
                  <a:lnTo>
                    <a:pt x="0" y="138"/>
                  </a:lnTo>
                  <a:lnTo>
                    <a:pt x="33" y="119"/>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1" name="Rectangle 84">
              <a:extLst>
                <a:ext uri="{FF2B5EF4-FFF2-40B4-BE49-F238E27FC236}">
                  <a16:creationId xmlns:a16="http://schemas.microsoft.com/office/drawing/2014/main" xmlns="" id="{BF9A55C1-0308-4676-94C4-D15493919056}"/>
                </a:ext>
              </a:extLst>
            </p:cNvPr>
            <p:cNvSpPr>
              <a:spLocks noChangeArrowheads="1"/>
            </p:cNvSpPr>
            <p:nvPr/>
          </p:nvSpPr>
          <p:spPr bwMode="auto">
            <a:xfrm>
              <a:off x="8410576" y="2957513"/>
              <a:ext cx="19050" cy="18891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2" name="Freeform 85">
              <a:extLst>
                <a:ext uri="{FF2B5EF4-FFF2-40B4-BE49-F238E27FC236}">
                  <a16:creationId xmlns:a16="http://schemas.microsoft.com/office/drawing/2014/main" xmlns="" id="{44905CC5-6044-404F-818F-6AA67E2155EB}"/>
                </a:ext>
              </a:extLst>
            </p:cNvPr>
            <p:cNvSpPr>
              <a:spLocks/>
            </p:cNvSpPr>
            <p:nvPr/>
          </p:nvSpPr>
          <p:spPr bwMode="auto">
            <a:xfrm>
              <a:off x="7705726" y="1030288"/>
              <a:ext cx="833438" cy="457200"/>
            </a:xfrm>
            <a:custGeom>
              <a:avLst/>
              <a:gdLst>
                <a:gd name="T0" fmla="*/ 0 w 525"/>
                <a:gd name="T1" fmla="*/ 143 h 288"/>
                <a:gd name="T2" fmla="*/ 252 w 525"/>
                <a:gd name="T3" fmla="*/ 0 h 288"/>
                <a:gd name="T4" fmla="*/ 525 w 525"/>
                <a:gd name="T5" fmla="*/ 143 h 288"/>
                <a:gd name="T6" fmla="*/ 282 w 525"/>
                <a:gd name="T7" fmla="*/ 288 h 288"/>
                <a:gd name="T8" fmla="*/ 0 w 525"/>
                <a:gd name="T9" fmla="*/ 143 h 288"/>
              </a:gdLst>
              <a:ahLst/>
              <a:cxnLst>
                <a:cxn ang="0">
                  <a:pos x="T0" y="T1"/>
                </a:cxn>
                <a:cxn ang="0">
                  <a:pos x="T2" y="T3"/>
                </a:cxn>
                <a:cxn ang="0">
                  <a:pos x="T4" y="T5"/>
                </a:cxn>
                <a:cxn ang="0">
                  <a:pos x="T6" y="T7"/>
                </a:cxn>
                <a:cxn ang="0">
                  <a:pos x="T8" y="T9"/>
                </a:cxn>
              </a:cxnLst>
              <a:rect l="0" t="0" r="r" b="b"/>
              <a:pathLst>
                <a:path w="525" h="288">
                  <a:moveTo>
                    <a:pt x="0" y="143"/>
                  </a:moveTo>
                  <a:lnTo>
                    <a:pt x="252" y="0"/>
                  </a:lnTo>
                  <a:lnTo>
                    <a:pt x="525" y="143"/>
                  </a:lnTo>
                  <a:lnTo>
                    <a:pt x="282" y="288"/>
                  </a:lnTo>
                  <a:lnTo>
                    <a:pt x="0" y="143"/>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3" name="Freeform 86">
              <a:extLst>
                <a:ext uri="{FF2B5EF4-FFF2-40B4-BE49-F238E27FC236}">
                  <a16:creationId xmlns:a16="http://schemas.microsoft.com/office/drawing/2014/main" xmlns="" id="{22F37270-B76A-45A3-9508-86D68FFDC475}"/>
                </a:ext>
              </a:extLst>
            </p:cNvPr>
            <p:cNvSpPr>
              <a:spLocks/>
            </p:cNvSpPr>
            <p:nvPr/>
          </p:nvSpPr>
          <p:spPr bwMode="auto">
            <a:xfrm>
              <a:off x="7705726" y="1257301"/>
              <a:ext cx="447675" cy="395288"/>
            </a:xfrm>
            <a:custGeom>
              <a:avLst/>
              <a:gdLst>
                <a:gd name="T0" fmla="*/ 0 w 282"/>
                <a:gd name="T1" fmla="*/ 90 h 249"/>
                <a:gd name="T2" fmla="*/ 282 w 282"/>
                <a:gd name="T3" fmla="*/ 249 h 249"/>
                <a:gd name="T4" fmla="*/ 282 w 282"/>
                <a:gd name="T5" fmla="*/ 145 h 249"/>
                <a:gd name="T6" fmla="*/ 0 w 282"/>
                <a:gd name="T7" fmla="*/ 0 h 249"/>
                <a:gd name="T8" fmla="*/ 0 w 282"/>
                <a:gd name="T9" fmla="*/ 90 h 249"/>
              </a:gdLst>
              <a:ahLst/>
              <a:cxnLst>
                <a:cxn ang="0">
                  <a:pos x="T0" y="T1"/>
                </a:cxn>
                <a:cxn ang="0">
                  <a:pos x="T2" y="T3"/>
                </a:cxn>
                <a:cxn ang="0">
                  <a:pos x="T4" y="T5"/>
                </a:cxn>
                <a:cxn ang="0">
                  <a:pos x="T6" y="T7"/>
                </a:cxn>
                <a:cxn ang="0">
                  <a:pos x="T8" y="T9"/>
                </a:cxn>
              </a:cxnLst>
              <a:rect l="0" t="0" r="r" b="b"/>
              <a:pathLst>
                <a:path w="282" h="249">
                  <a:moveTo>
                    <a:pt x="0" y="90"/>
                  </a:moveTo>
                  <a:lnTo>
                    <a:pt x="282" y="249"/>
                  </a:lnTo>
                  <a:lnTo>
                    <a:pt x="282" y="145"/>
                  </a:lnTo>
                  <a:lnTo>
                    <a:pt x="0" y="0"/>
                  </a:lnTo>
                  <a:lnTo>
                    <a:pt x="0" y="90"/>
                  </a:lnTo>
                  <a:close/>
                </a:path>
              </a:pathLst>
            </a:custGeom>
            <a:solidFill>
              <a:srgbClr val="779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4" name="Freeform 87">
              <a:extLst>
                <a:ext uri="{FF2B5EF4-FFF2-40B4-BE49-F238E27FC236}">
                  <a16:creationId xmlns:a16="http://schemas.microsoft.com/office/drawing/2014/main" xmlns="" id="{FC089515-67AA-458C-BB7A-1CACB26C9723}"/>
                </a:ext>
              </a:extLst>
            </p:cNvPr>
            <p:cNvSpPr>
              <a:spLocks/>
            </p:cNvSpPr>
            <p:nvPr/>
          </p:nvSpPr>
          <p:spPr bwMode="auto">
            <a:xfrm>
              <a:off x="8153401" y="1257301"/>
              <a:ext cx="385763" cy="395288"/>
            </a:xfrm>
            <a:custGeom>
              <a:avLst/>
              <a:gdLst>
                <a:gd name="T0" fmla="*/ 0 w 243"/>
                <a:gd name="T1" fmla="*/ 145 h 249"/>
                <a:gd name="T2" fmla="*/ 243 w 243"/>
                <a:gd name="T3" fmla="*/ 0 h 249"/>
                <a:gd name="T4" fmla="*/ 243 w 243"/>
                <a:gd name="T5" fmla="*/ 107 h 249"/>
                <a:gd name="T6" fmla="*/ 0 w 243"/>
                <a:gd name="T7" fmla="*/ 249 h 249"/>
                <a:gd name="T8" fmla="*/ 0 w 243"/>
                <a:gd name="T9" fmla="*/ 145 h 249"/>
              </a:gdLst>
              <a:ahLst/>
              <a:cxnLst>
                <a:cxn ang="0">
                  <a:pos x="T0" y="T1"/>
                </a:cxn>
                <a:cxn ang="0">
                  <a:pos x="T2" y="T3"/>
                </a:cxn>
                <a:cxn ang="0">
                  <a:pos x="T4" y="T5"/>
                </a:cxn>
                <a:cxn ang="0">
                  <a:pos x="T6" y="T7"/>
                </a:cxn>
                <a:cxn ang="0">
                  <a:pos x="T8" y="T9"/>
                </a:cxn>
              </a:cxnLst>
              <a:rect l="0" t="0" r="r" b="b"/>
              <a:pathLst>
                <a:path w="243" h="249">
                  <a:moveTo>
                    <a:pt x="0" y="145"/>
                  </a:moveTo>
                  <a:lnTo>
                    <a:pt x="243" y="0"/>
                  </a:lnTo>
                  <a:lnTo>
                    <a:pt x="243" y="107"/>
                  </a:lnTo>
                  <a:lnTo>
                    <a:pt x="0" y="249"/>
                  </a:lnTo>
                  <a:lnTo>
                    <a:pt x="0" y="145"/>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5" name="Freeform 88">
              <a:extLst>
                <a:ext uri="{FF2B5EF4-FFF2-40B4-BE49-F238E27FC236}">
                  <a16:creationId xmlns:a16="http://schemas.microsoft.com/office/drawing/2014/main" xmlns="" id="{79A0529E-7706-423B-A674-9F0A908301CD}"/>
                </a:ext>
              </a:extLst>
            </p:cNvPr>
            <p:cNvSpPr>
              <a:spLocks/>
            </p:cNvSpPr>
            <p:nvPr/>
          </p:nvSpPr>
          <p:spPr bwMode="auto">
            <a:xfrm>
              <a:off x="7856538" y="1082676"/>
              <a:ext cx="565150" cy="188913"/>
            </a:xfrm>
            <a:custGeom>
              <a:avLst/>
              <a:gdLst>
                <a:gd name="T0" fmla="*/ 171 w 356"/>
                <a:gd name="T1" fmla="*/ 0 h 119"/>
                <a:gd name="T2" fmla="*/ 0 w 356"/>
                <a:gd name="T3" fmla="*/ 98 h 119"/>
                <a:gd name="T4" fmla="*/ 24 w 356"/>
                <a:gd name="T5" fmla="*/ 110 h 119"/>
                <a:gd name="T6" fmla="*/ 168 w 356"/>
                <a:gd name="T7" fmla="*/ 29 h 119"/>
                <a:gd name="T8" fmla="*/ 328 w 356"/>
                <a:gd name="T9" fmla="*/ 119 h 119"/>
                <a:gd name="T10" fmla="*/ 356 w 356"/>
                <a:gd name="T11" fmla="*/ 105 h 119"/>
                <a:gd name="T12" fmla="*/ 356 w 356"/>
                <a:gd name="T13" fmla="*/ 98 h 119"/>
                <a:gd name="T14" fmla="*/ 171 w 356"/>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119">
                  <a:moveTo>
                    <a:pt x="171" y="0"/>
                  </a:moveTo>
                  <a:lnTo>
                    <a:pt x="0" y="98"/>
                  </a:lnTo>
                  <a:lnTo>
                    <a:pt x="24" y="110"/>
                  </a:lnTo>
                  <a:lnTo>
                    <a:pt x="168" y="29"/>
                  </a:lnTo>
                  <a:lnTo>
                    <a:pt x="328" y="119"/>
                  </a:lnTo>
                  <a:lnTo>
                    <a:pt x="356" y="105"/>
                  </a:lnTo>
                  <a:lnTo>
                    <a:pt x="356" y="98"/>
                  </a:lnTo>
                  <a:lnTo>
                    <a:pt x="171" y="0"/>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6" name="Freeform 89">
              <a:extLst>
                <a:ext uri="{FF2B5EF4-FFF2-40B4-BE49-F238E27FC236}">
                  <a16:creationId xmlns:a16="http://schemas.microsoft.com/office/drawing/2014/main" xmlns="" id="{22A79C68-79DC-4E07-B89A-57B31BE4DBD1}"/>
                </a:ext>
              </a:extLst>
            </p:cNvPr>
            <p:cNvSpPr>
              <a:spLocks/>
            </p:cNvSpPr>
            <p:nvPr/>
          </p:nvSpPr>
          <p:spPr bwMode="auto">
            <a:xfrm>
              <a:off x="7935913" y="563563"/>
              <a:ext cx="392113" cy="663575"/>
            </a:xfrm>
            <a:custGeom>
              <a:avLst/>
              <a:gdLst>
                <a:gd name="T0" fmla="*/ 87 w 104"/>
                <a:gd name="T1" fmla="*/ 0 h 176"/>
                <a:gd name="T2" fmla="*/ 16 w 104"/>
                <a:gd name="T3" fmla="*/ 0 h 176"/>
                <a:gd name="T4" fmla="*/ 0 w 104"/>
                <a:gd name="T5" fmla="*/ 16 h 176"/>
                <a:gd name="T6" fmla="*/ 0 w 104"/>
                <a:gd name="T7" fmla="*/ 87 h 176"/>
                <a:gd name="T8" fmla="*/ 16 w 104"/>
                <a:gd name="T9" fmla="*/ 104 h 176"/>
                <a:gd name="T10" fmla="*/ 46 w 104"/>
                <a:gd name="T11" fmla="*/ 104 h 176"/>
                <a:gd name="T12" fmla="*/ 50 w 104"/>
                <a:gd name="T13" fmla="*/ 110 h 176"/>
                <a:gd name="T14" fmla="*/ 50 w 104"/>
                <a:gd name="T15" fmla="*/ 174 h 176"/>
                <a:gd name="T16" fmla="*/ 52 w 104"/>
                <a:gd name="T17" fmla="*/ 176 h 176"/>
                <a:gd name="T18" fmla="*/ 54 w 104"/>
                <a:gd name="T19" fmla="*/ 174 h 176"/>
                <a:gd name="T20" fmla="*/ 54 w 104"/>
                <a:gd name="T21" fmla="*/ 110 h 176"/>
                <a:gd name="T22" fmla="*/ 58 w 104"/>
                <a:gd name="T23" fmla="*/ 104 h 176"/>
                <a:gd name="T24" fmla="*/ 87 w 104"/>
                <a:gd name="T25" fmla="*/ 104 h 176"/>
                <a:gd name="T26" fmla="*/ 104 w 104"/>
                <a:gd name="T27" fmla="*/ 87 h 176"/>
                <a:gd name="T28" fmla="*/ 104 w 104"/>
                <a:gd name="T29" fmla="*/ 16 h 176"/>
                <a:gd name="T30" fmla="*/ 87 w 104"/>
                <a:gd name="T3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76">
                  <a:moveTo>
                    <a:pt x="87" y="0"/>
                  </a:moveTo>
                  <a:cubicBezTo>
                    <a:pt x="16" y="0"/>
                    <a:pt x="16" y="0"/>
                    <a:pt x="16" y="0"/>
                  </a:cubicBezTo>
                  <a:cubicBezTo>
                    <a:pt x="7" y="0"/>
                    <a:pt x="0" y="7"/>
                    <a:pt x="0" y="16"/>
                  </a:cubicBezTo>
                  <a:cubicBezTo>
                    <a:pt x="0" y="87"/>
                    <a:pt x="0" y="87"/>
                    <a:pt x="0" y="87"/>
                  </a:cubicBezTo>
                  <a:cubicBezTo>
                    <a:pt x="0" y="96"/>
                    <a:pt x="7" y="104"/>
                    <a:pt x="16" y="104"/>
                  </a:cubicBezTo>
                  <a:cubicBezTo>
                    <a:pt x="46" y="104"/>
                    <a:pt x="46" y="104"/>
                    <a:pt x="46" y="104"/>
                  </a:cubicBezTo>
                  <a:cubicBezTo>
                    <a:pt x="50" y="110"/>
                    <a:pt x="50" y="110"/>
                    <a:pt x="50" y="110"/>
                  </a:cubicBezTo>
                  <a:cubicBezTo>
                    <a:pt x="50" y="174"/>
                    <a:pt x="50" y="174"/>
                    <a:pt x="50" y="174"/>
                  </a:cubicBezTo>
                  <a:cubicBezTo>
                    <a:pt x="50" y="175"/>
                    <a:pt x="51" y="176"/>
                    <a:pt x="52" y="176"/>
                  </a:cubicBezTo>
                  <a:cubicBezTo>
                    <a:pt x="53" y="176"/>
                    <a:pt x="54" y="175"/>
                    <a:pt x="54" y="174"/>
                  </a:cubicBezTo>
                  <a:cubicBezTo>
                    <a:pt x="54" y="110"/>
                    <a:pt x="54" y="110"/>
                    <a:pt x="54" y="110"/>
                  </a:cubicBezTo>
                  <a:cubicBezTo>
                    <a:pt x="58" y="104"/>
                    <a:pt x="58" y="104"/>
                    <a:pt x="58" y="104"/>
                  </a:cubicBezTo>
                  <a:cubicBezTo>
                    <a:pt x="87" y="104"/>
                    <a:pt x="87" y="104"/>
                    <a:pt x="87" y="104"/>
                  </a:cubicBezTo>
                  <a:cubicBezTo>
                    <a:pt x="96" y="104"/>
                    <a:pt x="104" y="96"/>
                    <a:pt x="104" y="87"/>
                  </a:cubicBezTo>
                  <a:cubicBezTo>
                    <a:pt x="104" y="16"/>
                    <a:pt x="104" y="16"/>
                    <a:pt x="104" y="16"/>
                  </a:cubicBezTo>
                  <a:cubicBezTo>
                    <a:pt x="104" y="7"/>
                    <a:pt x="96" y="0"/>
                    <a:pt x="87" y="0"/>
                  </a:cubicBezTo>
                  <a:close/>
                </a:path>
              </a:pathLst>
            </a:custGeom>
            <a:solidFill>
              <a:srgbClr val="263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7" name="Freeform 90">
              <a:extLst>
                <a:ext uri="{FF2B5EF4-FFF2-40B4-BE49-F238E27FC236}">
                  <a16:creationId xmlns:a16="http://schemas.microsoft.com/office/drawing/2014/main" xmlns="" id="{950542BE-3EAB-460B-A9EC-3BD2DC7AF85E}"/>
                </a:ext>
              </a:extLst>
            </p:cNvPr>
            <p:cNvSpPr>
              <a:spLocks/>
            </p:cNvSpPr>
            <p:nvPr/>
          </p:nvSpPr>
          <p:spPr bwMode="auto">
            <a:xfrm>
              <a:off x="7980363" y="679451"/>
              <a:ext cx="268288" cy="136525"/>
            </a:xfrm>
            <a:custGeom>
              <a:avLst/>
              <a:gdLst>
                <a:gd name="T0" fmla="*/ 3 w 71"/>
                <a:gd name="T1" fmla="*/ 33 h 36"/>
                <a:gd name="T2" fmla="*/ 23 w 71"/>
                <a:gd name="T3" fmla="*/ 19 h 36"/>
                <a:gd name="T4" fmla="*/ 41 w 71"/>
                <a:gd name="T5" fmla="*/ 35 h 36"/>
                <a:gd name="T6" fmla="*/ 42 w 71"/>
                <a:gd name="T7" fmla="*/ 36 h 36"/>
                <a:gd name="T8" fmla="*/ 43 w 71"/>
                <a:gd name="T9" fmla="*/ 35 h 36"/>
                <a:gd name="T10" fmla="*/ 70 w 71"/>
                <a:gd name="T11" fmla="*/ 3 h 36"/>
                <a:gd name="T12" fmla="*/ 70 w 71"/>
                <a:gd name="T13" fmla="*/ 1 h 36"/>
                <a:gd name="T14" fmla="*/ 68 w 71"/>
                <a:gd name="T15" fmla="*/ 1 h 36"/>
                <a:gd name="T16" fmla="*/ 42 w 71"/>
                <a:gd name="T17" fmla="*/ 32 h 36"/>
                <a:gd name="T18" fmla="*/ 24 w 71"/>
                <a:gd name="T19" fmla="*/ 16 h 36"/>
                <a:gd name="T20" fmla="*/ 22 w 71"/>
                <a:gd name="T21" fmla="*/ 15 h 36"/>
                <a:gd name="T22" fmla="*/ 1 w 71"/>
                <a:gd name="T23" fmla="*/ 30 h 36"/>
                <a:gd name="T24" fmla="*/ 1 w 71"/>
                <a:gd name="T25" fmla="*/ 32 h 36"/>
                <a:gd name="T26" fmla="*/ 3 w 71"/>
                <a:gd name="T2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36">
                  <a:moveTo>
                    <a:pt x="3" y="33"/>
                  </a:moveTo>
                  <a:cubicBezTo>
                    <a:pt x="23" y="19"/>
                    <a:pt x="23" y="19"/>
                    <a:pt x="23" y="19"/>
                  </a:cubicBezTo>
                  <a:cubicBezTo>
                    <a:pt x="41" y="35"/>
                    <a:pt x="41" y="35"/>
                    <a:pt x="41" y="35"/>
                  </a:cubicBezTo>
                  <a:cubicBezTo>
                    <a:pt x="41" y="35"/>
                    <a:pt x="42" y="36"/>
                    <a:pt x="42" y="36"/>
                  </a:cubicBezTo>
                  <a:cubicBezTo>
                    <a:pt x="43" y="36"/>
                    <a:pt x="43" y="35"/>
                    <a:pt x="43" y="35"/>
                  </a:cubicBezTo>
                  <a:cubicBezTo>
                    <a:pt x="70" y="3"/>
                    <a:pt x="70" y="3"/>
                    <a:pt x="70" y="3"/>
                  </a:cubicBezTo>
                  <a:cubicBezTo>
                    <a:pt x="71" y="2"/>
                    <a:pt x="71" y="1"/>
                    <a:pt x="70" y="1"/>
                  </a:cubicBezTo>
                  <a:cubicBezTo>
                    <a:pt x="69" y="0"/>
                    <a:pt x="68" y="0"/>
                    <a:pt x="68" y="1"/>
                  </a:cubicBezTo>
                  <a:cubicBezTo>
                    <a:pt x="42" y="32"/>
                    <a:pt x="42" y="32"/>
                    <a:pt x="42" y="32"/>
                  </a:cubicBezTo>
                  <a:cubicBezTo>
                    <a:pt x="24" y="16"/>
                    <a:pt x="24" y="16"/>
                    <a:pt x="24" y="16"/>
                  </a:cubicBezTo>
                  <a:cubicBezTo>
                    <a:pt x="24" y="15"/>
                    <a:pt x="23" y="15"/>
                    <a:pt x="22" y="15"/>
                  </a:cubicBezTo>
                  <a:cubicBezTo>
                    <a:pt x="1" y="30"/>
                    <a:pt x="1" y="30"/>
                    <a:pt x="1" y="30"/>
                  </a:cubicBezTo>
                  <a:cubicBezTo>
                    <a:pt x="1" y="31"/>
                    <a:pt x="0" y="31"/>
                    <a:pt x="1" y="32"/>
                  </a:cubicBezTo>
                  <a:cubicBezTo>
                    <a:pt x="1" y="33"/>
                    <a:pt x="2" y="33"/>
                    <a:pt x="3"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8" name="Oval 91">
              <a:extLst>
                <a:ext uri="{FF2B5EF4-FFF2-40B4-BE49-F238E27FC236}">
                  <a16:creationId xmlns:a16="http://schemas.microsoft.com/office/drawing/2014/main" xmlns="" id="{3EC9656C-5D75-42D9-96D1-0CC47B93F99E}"/>
                </a:ext>
              </a:extLst>
            </p:cNvPr>
            <p:cNvSpPr>
              <a:spLocks noChangeArrowheads="1"/>
            </p:cNvSpPr>
            <p:nvPr/>
          </p:nvSpPr>
          <p:spPr bwMode="auto">
            <a:xfrm>
              <a:off x="8040688" y="717551"/>
              <a:ext cx="52388"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89" name="Oval 92">
              <a:extLst>
                <a:ext uri="{FF2B5EF4-FFF2-40B4-BE49-F238E27FC236}">
                  <a16:creationId xmlns:a16="http://schemas.microsoft.com/office/drawing/2014/main" xmlns="" id="{D842F7EC-1A34-4A83-8699-ECFE02F88866}"/>
                </a:ext>
              </a:extLst>
            </p:cNvPr>
            <p:cNvSpPr>
              <a:spLocks noChangeArrowheads="1"/>
            </p:cNvSpPr>
            <p:nvPr/>
          </p:nvSpPr>
          <p:spPr bwMode="auto">
            <a:xfrm>
              <a:off x="8112126" y="777876"/>
              <a:ext cx="53975"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0" name="Oval 93">
              <a:extLst>
                <a:ext uri="{FF2B5EF4-FFF2-40B4-BE49-F238E27FC236}">
                  <a16:creationId xmlns:a16="http://schemas.microsoft.com/office/drawing/2014/main" xmlns="" id="{2902152C-81DC-47A0-8318-95E5F1B1A855}"/>
                </a:ext>
              </a:extLst>
            </p:cNvPr>
            <p:cNvSpPr>
              <a:spLocks noChangeArrowheads="1"/>
            </p:cNvSpPr>
            <p:nvPr/>
          </p:nvSpPr>
          <p:spPr bwMode="auto">
            <a:xfrm>
              <a:off x="8221663" y="654051"/>
              <a:ext cx="49213" cy="47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1" name="Freeform 94">
              <a:extLst>
                <a:ext uri="{FF2B5EF4-FFF2-40B4-BE49-F238E27FC236}">
                  <a16:creationId xmlns:a16="http://schemas.microsoft.com/office/drawing/2014/main" xmlns="" id="{E03CF62B-621F-40FA-A3E5-2F2547BA8F09}"/>
                </a:ext>
              </a:extLst>
            </p:cNvPr>
            <p:cNvSpPr>
              <a:spLocks/>
            </p:cNvSpPr>
            <p:nvPr/>
          </p:nvSpPr>
          <p:spPr bwMode="auto">
            <a:xfrm>
              <a:off x="6315076" y="3444876"/>
              <a:ext cx="1360488" cy="765175"/>
            </a:xfrm>
            <a:custGeom>
              <a:avLst/>
              <a:gdLst>
                <a:gd name="T0" fmla="*/ 0 w 857"/>
                <a:gd name="T1" fmla="*/ 418 h 482"/>
                <a:gd name="T2" fmla="*/ 743 w 857"/>
                <a:gd name="T3" fmla="*/ 0 h 482"/>
                <a:gd name="T4" fmla="*/ 857 w 857"/>
                <a:gd name="T5" fmla="*/ 61 h 482"/>
                <a:gd name="T6" fmla="*/ 116 w 857"/>
                <a:gd name="T7" fmla="*/ 482 h 482"/>
                <a:gd name="T8" fmla="*/ 14 w 857"/>
                <a:gd name="T9" fmla="*/ 425 h 482"/>
                <a:gd name="T10" fmla="*/ 0 w 857"/>
                <a:gd name="T11" fmla="*/ 418 h 482"/>
              </a:gdLst>
              <a:ahLst/>
              <a:cxnLst>
                <a:cxn ang="0">
                  <a:pos x="T0" y="T1"/>
                </a:cxn>
                <a:cxn ang="0">
                  <a:pos x="T2" y="T3"/>
                </a:cxn>
                <a:cxn ang="0">
                  <a:pos x="T4" y="T5"/>
                </a:cxn>
                <a:cxn ang="0">
                  <a:pos x="T6" y="T7"/>
                </a:cxn>
                <a:cxn ang="0">
                  <a:pos x="T8" y="T9"/>
                </a:cxn>
                <a:cxn ang="0">
                  <a:pos x="T10" y="T11"/>
                </a:cxn>
              </a:cxnLst>
              <a:rect l="0" t="0" r="r" b="b"/>
              <a:pathLst>
                <a:path w="857" h="482">
                  <a:moveTo>
                    <a:pt x="0" y="418"/>
                  </a:moveTo>
                  <a:lnTo>
                    <a:pt x="743" y="0"/>
                  </a:lnTo>
                  <a:lnTo>
                    <a:pt x="857" y="61"/>
                  </a:lnTo>
                  <a:lnTo>
                    <a:pt x="116" y="482"/>
                  </a:lnTo>
                  <a:lnTo>
                    <a:pt x="14" y="425"/>
                  </a:lnTo>
                  <a:lnTo>
                    <a:pt x="0" y="41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2" name="Freeform 95">
              <a:extLst>
                <a:ext uri="{FF2B5EF4-FFF2-40B4-BE49-F238E27FC236}">
                  <a16:creationId xmlns:a16="http://schemas.microsoft.com/office/drawing/2014/main" xmlns="" id="{4487087B-5BEC-4AC7-AB37-28DB9C541F22}"/>
                </a:ext>
              </a:extLst>
            </p:cNvPr>
            <p:cNvSpPr>
              <a:spLocks/>
            </p:cNvSpPr>
            <p:nvPr/>
          </p:nvSpPr>
          <p:spPr bwMode="auto">
            <a:xfrm>
              <a:off x="6315076" y="3444876"/>
              <a:ext cx="1360488" cy="765175"/>
            </a:xfrm>
            <a:custGeom>
              <a:avLst/>
              <a:gdLst>
                <a:gd name="T0" fmla="*/ 0 w 857"/>
                <a:gd name="T1" fmla="*/ 418 h 482"/>
                <a:gd name="T2" fmla="*/ 743 w 857"/>
                <a:gd name="T3" fmla="*/ 0 h 482"/>
                <a:gd name="T4" fmla="*/ 857 w 857"/>
                <a:gd name="T5" fmla="*/ 61 h 482"/>
                <a:gd name="T6" fmla="*/ 116 w 857"/>
                <a:gd name="T7" fmla="*/ 482 h 482"/>
                <a:gd name="T8" fmla="*/ 14 w 857"/>
                <a:gd name="T9" fmla="*/ 425 h 482"/>
                <a:gd name="T10" fmla="*/ 0 w 857"/>
                <a:gd name="T11" fmla="*/ 418 h 482"/>
              </a:gdLst>
              <a:ahLst/>
              <a:cxnLst>
                <a:cxn ang="0">
                  <a:pos x="T0" y="T1"/>
                </a:cxn>
                <a:cxn ang="0">
                  <a:pos x="T2" y="T3"/>
                </a:cxn>
                <a:cxn ang="0">
                  <a:pos x="T4" y="T5"/>
                </a:cxn>
                <a:cxn ang="0">
                  <a:pos x="T6" y="T7"/>
                </a:cxn>
                <a:cxn ang="0">
                  <a:pos x="T8" y="T9"/>
                </a:cxn>
                <a:cxn ang="0">
                  <a:pos x="T10" y="T11"/>
                </a:cxn>
              </a:cxnLst>
              <a:rect l="0" t="0" r="r" b="b"/>
              <a:pathLst>
                <a:path w="857" h="482">
                  <a:moveTo>
                    <a:pt x="0" y="418"/>
                  </a:moveTo>
                  <a:lnTo>
                    <a:pt x="743" y="0"/>
                  </a:lnTo>
                  <a:lnTo>
                    <a:pt x="857" y="61"/>
                  </a:lnTo>
                  <a:lnTo>
                    <a:pt x="116" y="482"/>
                  </a:lnTo>
                  <a:lnTo>
                    <a:pt x="14" y="425"/>
                  </a:lnTo>
                  <a:lnTo>
                    <a:pt x="0"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3" name="Rectangle 96">
              <a:extLst>
                <a:ext uri="{FF2B5EF4-FFF2-40B4-BE49-F238E27FC236}">
                  <a16:creationId xmlns:a16="http://schemas.microsoft.com/office/drawing/2014/main" xmlns="" id="{D2081527-7CD3-4B92-8810-5F428BA96955}"/>
                </a:ext>
              </a:extLst>
            </p:cNvPr>
            <p:cNvSpPr>
              <a:spLocks noChangeArrowheads="1"/>
            </p:cNvSpPr>
            <p:nvPr/>
          </p:nvSpPr>
          <p:spPr bwMode="auto">
            <a:xfrm>
              <a:off x="7418388" y="3519488"/>
              <a:ext cx="15875" cy="79375"/>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4" name="Oval 97">
              <a:extLst>
                <a:ext uri="{FF2B5EF4-FFF2-40B4-BE49-F238E27FC236}">
                  <a16:creationId xmlns:a16="http://schemas.microsoft.com/office/drawing/2014/main" xmlns="" id="{D4DA9FB6-EA86-46C5-8A44-2FD6CA026E73}"/>
                </a:ext>
              </a:extLst>
            </p:cNvPr>
            <p:cNvSpPr>
              <a:spLocks noChangeArrowheads="1"/>
            </p:cNvSpPr>
            <p:nvPr/>
          </p:nvSpPr>
          <p:spPr bwMode="auto">
            <a:xfrm>
              <a:off x="7362826" y="3406776"/>
              <a:ext cx="123825" cy="123825"/>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5" name="Rectangle 98">
              <a:extLst>
                <a:ext uri="{FF2B5EF4-FFF2-40B4-BE49-F238E27FC236}">
                  <a16:creationId xmlns:a16="http://schemas.microsoft.com/office/drawing/2014/main" xmlns="" id="{35563C8E-7904-4883-8A25-043D0B73FF04}"/>
                </a:ext>
              </a:extLst>
            </p:cNvPr>
            <p:cNvSpPr>
              <a:spLocks noChangeArrowheads="1"/>
            </p:cNvSpPr>
            <p:nvPr/>
          </p:nvSpPr>
          <p:spPr bwMode="auto">
            <a:xfrm>
              <a:off x="6573838" y="3998913"/>
              <a:ext cx="15875" cy="74613"/>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6" name="Oval 99">
              <a:extLst>
                <a:ext uri="{FF2B5EF4-FFF2-40B4-BE49-F238E27FC236}">
                  <a16:creationId xmlns:a16="http://schemas.microsoft.com/office/drawing/2014/main" xmlns="" id="{8496375A-CFB8-4F99-8238-B987035317A2}"/>
                </a:ext>
              </a:extLst>
            </p:cNvPr>
            <p:cNvSpPr>
              <a:spLocks noChangeArrowheads="1"/>
            </p:cNvSpPr>
            <p:nvPr/>
          </p:nvSpPr>
          <p:spPr bwMode="auto">
            <a:xfrm>
              <a:off x="6521451" y="3884613"/>
              <a:ext cx="125413" cy="125413"/>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7" name="Rectangle 100">
              <a:extLst>
                <a:ext uri="{FF2B5EF4-FFF2-40B4-BE49-F238E27FC236}">
                  <a16:creationId xmlns:a16="http://schemas.microsoft.com/office/drawing/2014/main" xmlns="" id="{0F897A51-6A05-4098-96CB-B5ACB68DB54B}"/>
                </a:ext>
              </a:extLst>
            </p:cNvPr>
            <p:cNvSpPr>
              <a:spLocks noChangeArrowheads="1"/>
            </p:cNvSpPr>
            <p:nvPr/>
          </p:nvSpPr>
          <p:spPr bwMode="auto">
            <a:xfrm>
              <a:off x="6450013" y="4078288"/>
              <a:ext cx="15875" cy="74613"/>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8" name="Oval 101">
              <a:extLst>
                <a:ext uri="{FF2B5EF4-FFF2-40B4-BE49-F238E27FC236}">
                  <a16:creationId xmlns:a16="http://schemas.microsoft.com/office/drawing/2014/main" xmlns="" id="{103CDEC2-46E7-49C3-94E8-3B95489C2E29}"/>
                </a:ext>
              </a:extLst>
            </p:cNvPr>
            <p:cNvSpPr>
              <a:spLocks noChangeArrowheads="1"/>
            </p:cNvSpPr>
            <p:nvPr/>
          </p:nvSpPr>
          <p:spPr bwMode="auto">
            <a:xfrm>
              <a:off x="6392863" y="3963988"/>
              <a:ext cx="125413" cy="125413"/>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99" name="Freeform 102">
              <a:extLst>
                <a:ext uri="{FF2B5EF4-FFF2-40B4-BE49-F238E27FC236}">
                  <a16:creationId xmlns:a16="http://schemas.microsoft.com/office/drawing/2014/main" xmlns="" id="{02809F11-8B38-4F76-99F5-CAEC39C471DB}"/>
                </a:ext>
              </a:extLst>
            </p:cNvPr>
            <p:cNvSpPr>
              <a:spLocks/>
            </p:cNvSpPr>
            <p:nvPr/>
          </p:nvSpPr>
          <p:spPr bwMode="auto">
            <a:xfrm>
              <a:off x="8451851" y="2459038"/>
              <a:ext cx="433388" cy="1743075"/>
            </a:xfrm>
            <a:custGeom>
              <a:avLst/>
              <a:gdLst>
                <a:gd name="T0" fmla="*/ 2 w 273"/>
                <a:gd name="T1" fmla="*/ 944 h 1098"/>
                <a:gd name="T2" fmla="*/ 273 w 273"/>
                <a:gd name="T3" fmla="*/ 1098 h 1098"/>
                <a:gd name="T4" fmla="*/ 271 w 273"/>
                <a:gd name="T5" fmla="*/ 157 h 1098"/>
                <a:gd name="T6" fmla="*/ 0 w 273"/>
                <a:gd name="T7" fmla="*/ 0 h 1098"/>
                <a:gd name="T8" fmla="*/ 2 w 273"/>
                <a:gd name="T9" fmla="*/ 944 h 1098"/>
              </a:gdLst>
              <a:ahLst/>
              <a:cxnLst>
                <a:cxn ang="0">
                  <a:pos x="T0" y="T1"/>
                </a:cxn>
                <a:cxn ang="0">
                  <a:pos x="T2" y="T3"/>
                </a:cxn>
                <a:cxn ang="0">
                  <a:pos x="T4" y="T5"/>
                </a:cxn>
                <a:cxn ang="0">
                  <a:pos x="T6" y="T7"/>
                </a:cxn>
                <a:cxn ang="0">
                  <a:pos x="T8" y="T9"/>
                </a:cxn>
              </a:cxnLst>
              <a:rect l="0" t="0" r="r" b="b"/>
              <a:pathLst>
                <a:path w="273" h="1098">
                  <a:moveTo>
                    <a:pt x="2" y="944"/>
                  </a:moveTo>
                  <a:lnTo>
                    <a:pt x="273" y="1098"/>
                  </a:lnTo>
                  <a:lnTo>
                    <a:pt x="271" y="157"/>
                  </a:lnTo>
                  <a:lnTo>
                    <a:pt x="0" y="0"/>
                  </a:lnTo>
                  <a:lnTo>
                    <a:pt x="2" y="94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0" name="Freeform 103">
              <a:extLst>
                <a:ext uri="{FF2B5EF4-FFF2-40B4-BE49-F238E27FC236}">
                  <a16:creationId xmlns:a16="http://schemas.microsoft.com/office/drawing/2014/main" xmlns="" id="{C2E254B7-A00F-42EC-9DAB-B4AAB1B0F929}"/>
                </a:ext>
              </a:extLst>
            </p:cNvPr>
            <p:cNvSpPr>
              <a:spLocks/>
            </p:cNvSpPr>
            <p:nvPr/>
          </p:nvSpPr>
          <p:spPr bwMode="auto">
            <a:xfrm>
              <a:off x="8882063" y="2501901"/>
              <a:ext cx="361950" cy="1700213"/>
            </a:xfrm>
            <a:custGeom>
              <a:avLst/>
              <a:gdLst>
                <a:gd name="T0" fmla="*/ 0 w 228"/>
                <a:gd name="T1" fmla="*/ 130 h 1071"/>
                <a:gd name="T2" fmla="*/ 228 w 228"/>
                <a:gd name="T3" fmla="*/ 0 h 1071"/>
                <a:gd name="T4" fmla="*/ 228 w 228"/>
                <a:gd name="T5" fmla="*/ 940 h 1071"/>
                <a:gd name="T6" fmla="*/ 2 w 228"/>
                <a:gd name="T7" fmla="*/ 1071 h 1071"/>
                <a:gd name="T8" fmla="*/ 0 w 228"/>
                <a:gd name="T9" fmla="*/ 130 h 1071"/>
              </a:gdLst>
              <a:ahLst/>
              <a:cxnLst>
                <a:cxn ang="0">
                  <a:pos x="T0" y="T1"/>
                </a:cxn>
                <a:cxn ang="0">
                  <a:pos x="T2" y="T3"/>
                </a:cxn>
                <a:cxn ang="0">
                  <a:pos x="T4" y="T5"/>
                </a:cxn>
                <a:cxn ang="0">
                  <a:pos x="T6" y="T7"/>
                </a:cxn>
                <a:cxn ang="0">
                  <a:pos x="T8" y="T9"/>
                </a:cxn>
              </a:cxnLst>
              <a:rect l="0" t="0" r="r" b="b"/>
              <a:pathLst>
                <a:path w="228" h="1071">
                  <a:moveTo>
                    <a:pt x="0" y="130"/>
                  </a:moveTo>
                  <a:lnTo>
                    <a:pt x="228" y="0"/>
                  </a:lnTo>
                  <a:lnTo>
                    <a:pt x="228" y="940"/>
                  </a:lnTo>
                  <a:lnTo>
                    <a:pt x="2" y="1071"/>
                  </a:lnTo>
                  <a:lnTo>
                    <a:pt x="0" y="130"/>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1" name="Freeform 104">
              <a:extLst>
                <a:ext uri="{FF2B5EF4-FFF2-40B4-BE49-F238E27FC236}">
                  <a16:creationId xmlns:a16="http://schemas.microsoft.com/office/drawing/2014/main" xmlns="" id="{0985CBA3-2BFD-407D-8A37-4E45A34C7F02}"/>
                </a:ext>
              </a:extLst>
            </p:cNvPr>
            <p:cNvSpPr>
              <a:spLocks/>
            </p:cNvSpPr>
            <p:nvPr/>
          </p:nvSpPr>
          <p:spPr bwMode="auto">
            <a:xfrm>
              <a:off x="8882063" y="2501901"/>
              <a:ext cx="361950" cy="1700213"/>
            </a:xfrm>
            <a:custGeom>
              <a:avLst/>
              <a:gdLst>
                <a:gd name="T0" fmla="*/ 0 w 228"/>
                <a:gd name="T1" fmla="*/ 130 h 1071"/>
                <a:gd name="T2" fmla="*/ 228 w 228"/>
                <a:gd name="T3" fmla="*/ 0 h 1071"/>
                <a:gd name="T4" fmla="*/ 228 w 228"/>
                <a:gd name="T5" fmla="*/ 940 h 1071"/>
                <a:gd name="T6" fmla="*/ 2 w 228"/>
                <a:gd name="T7" fmla="*/ 1071 h 1071"/>
                <a:gd name="T8" fmla="*/ 0 w 228"/>
                <a:gd name="T9" fmla="*/ 130 h 1071"/>
              </a:gdLst>
              <a:ahLst/>
              <a:cxnLst>
                <a:cxn ang="0">
                  <a:pos x="T0" y="T1"/>
                </a:cxn>
                <a:cxn ang="0">
                  <a:pos x="T2" y="T3"/>
                </a:cxn>
                <a:cxn ang="0">
                  <a:pos x="T4" y="T5"/>
                </a:cxn>
                <a:cxn ang="0">
                  <a:pos x="T6" y="T7"/>
                </a:cxn>
                <a:cxn ang="0">
                  <a:pos x="T8" y="T9"/>
                </a:cxn>
              </a:cxnLst>
              <a:rect l="0" t="0" r="r" b="b"/>
              <a:pathLst>
                <a:path w="228" h="1071">
                  <a:moveTo>
                    <a:pt x="0" y="130"/>
                  </a:moveTo>
                  <a:lnTo>
                    <a:pt x="228" y="0"/>
                  </a:lnTo>
                  <a:lnTo>
                    <a:pt x="228" y="940"/>
                  </a:lnTo>
                  <a:lnTo>
                    <a:pt x="2" y="1071"/>
                  </a:lnTo>
                  <a:lnTo>
                    <a:pt x="0"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2" name="Freeform 105">
              <a:extLst>
                <a:ext uri="{FF2B5EF4-FFF2-40B4-BE49-F238E27FC236}">
                  <a16:creationId xmlns:a16="http://schemas.microsoft.com/office/drawing/2014/main" xmlns="" id="{CB1442FE-445D-407B-8CBC-9A88EA1990F8}"/>
                </a:ext>
              </a:extLst>
            </p:cNvPr>
            <p:cNvSpPr>
              <a:spLocks/>
            </p:cNvSpPr>
            <p:nvPr/>
          </p:nvSpPr>
          <p:spPr bwMode="auto">
            <a:xfrm>
              <a:off x="8451851" y="2255838"/>
              <a:ext cx="792163" cy="452438"/>
            </a:xfrm>
            <a:custGeom>
              <a:avLst/>
              <a:gdLst>
                <a:gd name="T0" fmla="*/ 0 w 499"/>
                <a:gd name="T1" fmla="*/ 128 h 285"/>
                <a:gd name="T2" fmla="*/ 226 w 499"/>
                <a:gd name="T3" fmla="*/ 0 h 285"/>
                <a:gd name="T4" fmla="*/ 499 w 499"/>
                <a:gd name="T5" fmla="*/ 155 h 285"/>
                <a:gd name="T6" fmla="*/ 271 w 499"/>
                <a:gd name="T7" fmla="*/ 285 h 285"/>
                <a:gd name="T8" fmla="*/ 14 w 499"/>
                <a:gd name="T9" fmla="*/ 136 h 285"/>
                <a:gd name="T10" fmla="*/ 0 w 499"/>
                <a:gd name="T11" fmla="*/ 128 h 285"/>
              </a:gdLst>
              <a:ahLst/>
              <a:cxnLst>
                <a:cxn ang="0">
                  <a:pos x="T0" y="T1"/>
                </a:cxn>
                <a:cxn ang="0">
                  <a:pos x="T2" y="T3"/>
                </a:cxn>
                <a:cxn ang="0">
                  <a:pos x="T4" y="T5"/>
                </a:cxn>
                <a:cxn ang="0">
                  <a:pos x="T6" y="T7"/>
                </a:cxn>
                <a:cxn ang="0">
                  <a:pos x="T8" y="T9"/>
                </a:cxn>
                <a:cxn ang="0">
                  <a:pos x="T10" y="T11"/>
                </a:cxn>
              </a:cxnLst>
              <a:rect l="0" t="0" r="r" b="b"/>
              <a:pathLst>
                <a:path w="499" h="285">
                  <a:moveTo>
                    <a:pt x="0" y="128"/>
                  </a:moveTo>
                  <a:lnTo>
                    <a:pt x="226" y="0"/>
                  </a:lnTo>
                  <a:lnTo>
                    <a:pt x="499" y="155"/>
                  </a:lnTo>
                  <a:lnTo>
                    <a:pt x="271" y="285"/>
                  </a:lnTo>
                  <a:lnTo>
                    <a:pt x="14" y="136"/>
                  </a:lnTo>
                  <a:lnTo>
                    <a:pt x="0" y="12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3" name="Freeform 106">
              <a:extLst>
                <a:ext uri="{FF2B5EF4-FFF2-40B4-BE49-F238E27FC236}">
                  <a16:creationId xmlns:a16="http://schemas.microsoft.com/office/drawing/2014/main" xmlns="" id="{9CEAA5D6-F76E-44D3-BCB4-67766F359824}"/>
                </a:ext>
              </a:extLst>
            </p:cNvPr>
            <p:cNvSpPr>
              <a:spLocks/>
            </p:cNvSpPr>
            <p:nvPr/>
          </p:nvSpPr>
          <p:spPr bwMode="auto">
            <a:xfrm>
              <a:off x="8489951" y="2538413"/>
              <a:ext cx="82550" cy="254000"/>
            </a:xfrm>
            <a:custGeom>
              <a:avLst/>
              <a:gdLst>
                <a:gd name="T0" fmla="*/ 52 w 52"/>
                <a:gd name="T1" fmla="*/ 160 h 160"/>
                <a:gd name="T2" fmla="*/ 0 w 52"/>
                <a:gd name="T3" fmla="*/ 131 h 160"/>
                <a:gd name="T4" fmla="*/ 0 w 52"/>
                <a:gd name="T5" fmla="*/ 0 h 160"/>
                <a:gd name="T6" fmla="*/ 52 w 52"/>
                <a:gd name="T7" fmla="*/ 29 h 160"/>
                <a:gd name="T8" fmla="*/ 52 w 52"/>
                <a:gd name="T9" fmla="*/ 160 h 160"/>
              </a:gdLst>
              <a:ahLst/>
              <a:cxnLst>
                <a:cxn ang="0">
                  <a:pos x="T0" y="T1"/>
                </a:cxn>
                <a:cxn ang="0">
                  <a:pos x="T2" y="T3"/>
                </a:cxn>
                <a:cxn ang="0">
                  <a:pos x="T4" y="T5"/>
                </a:cxn>
                <a:cxn ang="0">
                  <a:pos x="T6" y="T7"/>
                </a:cxn>
                <a:cxn ang="0">
                  <a:pos x="T8" y="T9"/>
                </a:cxn>
              </a:cxnLst>
              <a:rect l="0" t="0" r="r" b="b"/>
              <a:pathLst>
                <a:path w="52" h="160">
                  <a:moveTo>
                    <a:pt x="52" y="160"/>
                  </a:moveTo>
                  <a:lnTo>
                    <a:pt x="0" y="131"/>
                  </a:lnTo>
                  <a:lnTo>
                    <a:pt x="0" y="0"/>
                  </a:lnTo>
                  <a:lnTo>
                    <a:pt x="52" y="29"/>
                  </a:lnTo>
                  <a:lnTo>
                    <a:pt x="52"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4" name="Freeform 107">
              <a:extLst>
                <a:ext uri="{FF2B5EF4-FFF2-40B4-BE49-F238E27FC236}">
                  <a16:creationId xmlns:a16="http://schemas.microsoft.com/office/drawing/2014/main" xmlns="" id="{AF6BBD39-95A7-468F-BB04-1B8BD539CC03}"/>
                </a:ext>
              </a:extLst>
            </p:cNvPr>
            <p:cNvSpPr>
              <a:spLocks/>
            </p:cNvSpPr>
            <p:nvPr/>
          </p:nvSpPr>
          <p:spPr bwMode="auto">
            <a:xfrm>
              <a:off x="8489951" y="2538413"/>
              <a:ext cx="22225" cy="207963"/>
            </a:xfrm>
            <a:custGeom>
              <a:avLst/>
              <a:gdLst>
                <a:gd name="T0" fmla="*/ 14 w 14"/>
                <a:gd name="T1" fmla="*/ 124 h 131"/>
                <a:gd name="T2" fmla="*/ 0 w 14"/>
                <a:gd name="T3" fmla="*/ 131 h 131"/>
                <a:gd name="T4" fmla="*/ 0 w 14"/>
                <a:gd name="T5" fmla="*/ 0 h 131"/>
                <a:gd name="T6" fmla="*/ 14 w 14"/>
                <a:gd name="T7" fmla="*/ 7 h 131"/>
                <a:gd name="T8" fmla="*/ 14 w 14"/>
                <a:gd name="T9" fmla="*/ 124 h 131"/>
              </a:gdLst>
              <a:ahLst/>
              <a:cxnLst>
                <a:cxn ang="0">
                  <a:pos x="T0" y="T1"/>
                </a:cxn>
                <a:cxn ang="0">
                  <a:pos x="T2" y="T3"/>
                </a:cxn>
                <a:cxn ang="0">
                  <a:pos x="T4" y="T5"/>
                </a:cxn>
                <a:cxn ang="0">
                  <a:pos x="T6" y="T7"/>
                </a:cxn>
                <a:cxn ang="0">
                  <a:pos x="T8" y="T9"/>
                </a:cxn>
              </a:cxnLst>
              <a:rect l="0" t="0" r="r" b="b"/>
              <a:pathLst>
                <a:path w="14" h="131">
                  <a:moveTo>
                    <a:pt x="14" y="124"/>
                  </a:moveTo>
                  <a:lnTo>
                    <a:pt x="0" y="131"/>
                  </a:lnTo>
                  <a:lnTo>
                    <a:pt x="0" y="0"/>
                  </a:lnTo>
                  <a:lnTo>
                    <a:pt x="14" y="7"/>
                  </a:lnTo>
                  <a:lnTo>
                    <a:pt x="14" y="12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5" name="Freeform 108">
              <a:extLst>
                <a:ext uri="{FF2B5EF4-FFF2-40B4-BE49-F238E27FC236}">
                  <a16:creationId xmlns:a16="http://schemas.microsoft.com/office/drawing/2014/main" xmlns="" id="{A71134A3-6A52-4FD3-BD66-C7D0EC5F0309}"/>
                </a:ext>
              </a:extLst>
            </p:cNvPr>
            <p:cNvSpPr>
              <a:spLocks/>
            </p:cNvSpPr>
            <p:nvPr/>
          </p:nvSpPr>
          <p:spPr bwMode="auto">
            <a:xfrm>
              <a:off x="8489951" y="2844801"/>
              <a:ext cx="82550" cy="252413"/>
            </a:xfrm>
            <a:custGeom>
              <a:avLst/>
              <a:gdLst>
                <a:gd name="T0" fmla="*/ 52 w 52"/>
                <a:gd name="T1" fmla="*/ 159 h 159"/>
                <a:gd name="T2" fmla="*/ 0 w 52"/>
                <a:gd name="T3" fmla="*/ 130 h 159"/>
                <a:gd name="T4" fmla="*/ 0 w 52"/>
                <a:gd name="T5" fmla="*/ 0 h 159"/>
                <a:gd name="T6" fmla="*/ 52 w 52"/>
                <a:gd name="T7" fmla="*/ 28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30"/>
                  </a:lnTo>
                  <a:lnTo>
                    <a:pt x="0" y="0"/>
                  </a:lnTo>
                  <a:lnTo>
                    <a:pt x="52" y="28"/>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6" name="Freeform 109">
              <a:extLst>
                <a:ext uri="{FF2B5EF4-FFF2-40B4-BE49-F238E27FC236}">
                  <a16:creationId xmlns:a16="http://schemas.microsoft.com/office/drawing/2014/main" xmlns="" id="{78C5303D-5934-4842-A793-883211DEA059}"/>
                </a:ext>
              </a:extLst>
            </p:cNvPr>
            <p:cNvSpPr>
              <a:spLocks/>
            </p:cNvSpPr>
            <p:nvPr/>
          </p:nvSpPr>
          <p:spPr bwMode="auto">
            <a:xfrm>
              <a:off x="8489951" y="2844801"/>
              <a:ext cx="22225" cy="206375"/>
            </a:xfrm>
            <a:custGeom>
              <a:avLst/>
              <a:gdLst>
                <a:gd name="T0" fmla="*/ 14 w 14"/>
                <a:gd name="T1" fmla="*/ 123 h 130"/>
                <a:gd name="T2" fmla="*/ 0 w 14"/>
                <a:gd name="T3" fmla="*/ 130 h 130"/>
                <a:gd name="T4" fmla="*/ 0 w 14"/>
                <a:gd name="T5" fmla="*/ 0 h 130"/>
                <a:gd name="T6" fmla="*/ 14 w 14"/>
                <a:gd name="T7" fmla="*/ 9 h 130"/>
                <a:gd name="T8" fmla="*/ 14 w 14"/>
                <a:gd name="T9" fmla="*/ 123 h 130"/>
              </a:gdLst>
              <a:ahLst/>
              <a:cxnLst>
                <a:cxn ang="0">
                  <a:pos x="T0" y="T1"/>
                </a:cxn>
                <a:cxn ang="0">
                  <a:pos x="T2" y="T3"/>
                </a:cxn>
                <a:cxn ang="0">
                  <a:pos x="T4" y="T5"/>
                </a:cxn>
                <a:cxn ang="0">
                  <a:pos x="T6" y="T7"/>
                </a:cxn>
                <a:cxn ang="0">
                  <a:pos x="T8" y="T9"/>
                </a:cxn>
              </a:cxnLst>
              <a:rect l="0" t="0" r="r" b="b"/>
              <a:pathLst>
                <a:path w="14" h="130">
                  <a:moveTo>
                    <a:pt x="14" y="123"/>
                  </a:moveTo>
                  <a:lnTo>
                    <a:pt x="0" y="130"/>
                  </a:lnTo>
                  <a:lnTo>
                    <a:pt x="0" y="0"/>
                  </a:lnTo>
                  <a:lnTo>
                    <a:pt x="14" y="9"/>
                  </a:lnTo>
                  <a:lnTo>
                    <a:pt x="14" y="123"/>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7" name="Freeform 110">
              <a:extLst>
                <a:ext uri="{FF2B5EF4-FFF2-40B4-BE49-F238E27FC236}">
                  <a16:creationId xmlns:a16="http://schemas.microsoft.com/office/drawing/2014/main" xmlns="" id="{254EDE3A-72C4-44E3-B7C0-52DD07F6706A}"/>
                </a:ext>
              </a:extLst>
            </p:cNvPr>
            <p:cNvSpPr>
              <a:spLocks/>
            </p:cNvSpPr>
            <p:nvPr/>
          </p:nvSpPr>
          <p:spPr bwMode="auto">
            <a:xfrm>
              <a:off x="8489951" y="3154363"/>
              <a:ext cx="82550" cy="252413"/>
            </a:xfrm>
            <a:custGeom>
              <a:avLst/>
              <a:gdLst>
                <a:gd name="T0" fmla="*/ 52 w 52"/>
                <a:gd name="T1" fmla="*/ 159 h 159"/>
                <a:gd name="T2" fmla="*/ 0 w 52"/>
                <a:gd name="T3" fmla="*/ 128 h 159"/>
                <a:gd name="T4" fmla="*/ 0 w 52"/>
                <a:gd name="T5" fmla="*/ 0 h 159"/>
                <a:gd name="T6" fmla="*/ 52 w 52"/>
                <a:gd name="T7" fmla="*/ 28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28"/>
                  </a:lnTo>
                  <a:lnTo>
                    <a:pt x="0" y="0"/>
                  </a:lnTo>
                  <a:lnTo>
                    <a:pt x="52" y="28"/>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8" name="Freeform 111">
              <a:extLst>
                <a:ext uri="{FF2B5EF4-FFF2-40B4-BE49-F238E27FC236}">
                  <a16:creationId xmlns:a16="http://schemas.microsoft.com/office/drawing/2014/main" xmlns="" id="{C8BF00B7-C22C-47B3-8094-3B67C58B882E}"/>
                </a:ext>
              </a:extLst>
            </p:cNvPr>
            <p:cNvSpPr>
              <a:spLocks/>
            </p:cNvSpPr>
            <p:nvPr/>
          </p:nvSpPr>
          <p:spPr bwMode="auto">
            <a:xfrm>
              <a:off x="8489951" y="3154363"/>
              <a:ext cx="22225" cy="203200"/>
            </a:xfrm>
            <a:custGeom>
              <a:avLst/>
              <a:gdLst>
                <a:gd name="T0" fmla="*/ 14 w 14"/>
                <a:gd name="T1" fmla="*/ 121 h 128"/>
                <a:gd name="T2" fmla="*/ 0 w 14"/>
                <a:gd name="T3" fmla="*/ 128 h 128"/>
                <a:gd name="T4" fmla="*/ 0 w 14"/>
                <a:gd name="T5" fmla="*/ 0 h 128"/>
                <a:gd name="T6" fmla="*/ 14 w 14"/>
                <a:gd name="T7" fmla="*/ 7 h 128"/>
                <a:gd name="T8" fmla="*/ 14 w 14"/>
                <a:gd name="T9" fmla="*/ 121 h 128"/>
              </a:gdLst>
              <a:ahLst/>
              <a:cxnLst>
                <a:cxn ang="0">
                  <a:pos x="T0" y="T1"/>
                </a:cxn>
                <a:cxn ang="0">
                  <a:pos x="T2" y="T3"/>
                </a:cxn>
                <a:cxn ang="0">
                  <a:pos x="T4" y="T5"/>
                </a:cxn>
                <a:cxn ang="0">
                  <a:pos x="T6" y="T7"/>
                </a:cxn>
                <a:cxn ang="0">
                  <a:pos x="T8" y="T9"/>
                </a:cxn>
              </a:cxnLst>
              <a:rect l="0" t="0" r="r" b="b"/>
              <a:pathLst>
                <a:path w="14" h="128">
                  <a:moveTo>
                    <a:pt x="14" y="121"/>
                  </a:moveTo>
                  <a:lnTo>
                    <a:pt x="0" y="128"/>
                  </a:lnTo>
                  <a:lnTo>
                    <a:pt x="0" y="0"/>
                  </a:lnTo>
                  <a:lnTo>
                    <a:pt x="14" y="7"/>
                  </a:lnTo>
                  <a:lnTo>
                    <a:pt x="14" y="12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09" name="Freeform 112">
              <a:extLst>
                <a:ext uri="{FF2B5EF4-FFF2-40B4-BE49-F238E27FC236}">
                  <a16:creationId xmlns:a16="http://schemas.microsoft.com/office/drawing/2014/main" xmlns="" id="{7E89AE30-9DAD-4809-8232-73A2F9594B9E}"/>
                </a:ext>
              </a:extLst>
            </p:cNvPr>
            <p:cNvSpPr>
              <a:spLocks/>
            </p:cNvSpPr>
            <p:nvPr/>
          </p:nvSpPr>
          <p:spPr bwMode="auto">
            <a:xfrm>
              <a:off x="8489951" y="3459163"/>
              <a:ext cx="82550" cy="252413"/>
            </a:xfrm>
            <a:custGeom>
              <a:avLst/>
              <a:gdLst>
                <a:gd name="T0" fmla="*/ 52 w 52"/>
                <a:gd name="T1" fmla="*/ 159 h 159"/>
                <a:gd name="T2" fmla="*/ 0 w 52"/>
                <a:gd name="T3" fmla="*/ 131 h 159"/>
                <a:gd name="T4" fmla="*/ 0 w 52"/>
                <a:gd name="T5" fmla="*/ 0 h 159"/>
                <a:gd name="T6" fmla="*/ 52 w 52"/>
                <a:gd name="T7" fmla="*/ 29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31"/>
                  </a:lnTo>
                  <a:lnTo>
                    <a:pt x="0" y="0"/>
                  </a:lnTo>
                  <a:lnTo>
                    <a:pt x="52" y="29"/>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0" name="Freeform 113">
              <a:extLst>
                <a:ext uri="{FF2B5EF4-FFF2-40B4-BE49-F238E27FC236}">
                  <a16:creationId xmlns:a16="http://schemas.microsoft.com/office/drawing/2014/main" xmlns="" id="{617A2B45-8C99-4398-B2C9-D6DB685002A0}"/>
                </a:ext>
              </a:extLst>
            </p:cNvPr>
            <p:cNvSpPr>
              <a:spLocks/>
            </p:cNvSpPr>
            <p:nvPr/>
          </p:nvSpPr>
          <p:spPr bwMode="auto">
            <a:xfrm>
              <a:off x="8489951" y="3459163"/>
              <a:ext cx="22225" cy="207963"/>
            </a:xfrm>
            <a:custGeom>
              <a:avLst/>
              <a:gdLst>
                <a:gd name="T0" fmla="*/ 14 w 14"/>
                <a:gd name="T1" fmla="*/ 124 h 131"/>
                <a:gd name="T2" fmla="*/ 0 w 14"/>
                <a:gd name="T3" fmla="*/ 131 h 131"/>
                <a:gd name="T4" fmla="*/ 0 w 14"/>
                <a:gd name="T5" fmla="*/ 0 h 131"/>
                <a:gd name="T6" fmla="*/ 14 w 14"/>
                <a:gd name="T7" fmla="*/ 7 h 131"/>
                <a:gd name="T8" fmla="*/ 14 w 14"/>
                <a:gd name="T9" fmla="*/ 124 h 131"/>
              </a:gdLst>
              <a:ahLst/>
              <a:cxnLst>
                <a:cxn ang="0">
                  <a:pos x="T0" y="T1"/>
                </a:cxn>
                <a:cxn ang="0">
                  <a:pos x="T2" y="T3"/>
                </a:cxn>
                <a:cxn ang="0">
                  <a:pos x="T4" y="T5"/>
                </a:cxn>
                <a:cxn ang="0">
                  <a:pos x="T6" y="T7"/>
                </a:cxn>
                <a:cxn ang="0">
                  <a:pos x="T8" y="T9"/>
                </a:cxn>
              </a:cxnLst>
              <a:rect l="0" t="0" r="r" b="b"/>
              <a:pathLst>
                <a:path w="14" h="131">
                  <a:moveTo>
                    <a:pt x="14" y="124"/>
                  </a:moveTo>
                  <a:lnTo>
                    <a:pt x="0" y="131"/>
                  </a:lnTo>
                  <a:lnTo>
                    <a:pt x="0" y="0"/>
                  </a:lnTo>
                  <a:lnTo>
                    <a:pt x="14" y="7"/>
                  </a:lnTo>
                  <a:lnTo>
                    <a:pt x="14" y="12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1" name="Freeform 114">
              <a:extLst>
                <a:ext uri="{FF2B5EF4-FFF2-40B4-BE49-F238E27FC236}">
                  <a16:creationId xmlns:a16="http://schemas.microsoft.com/office/drawing/2014/main" xmlns="" id="{34599323-C14B-4D84-8856-E14E7228640D}"/>
                </a:ext>
              </a:extLst>
            </p:cNvPr>
            <p:cNvSpPr>
              <a:spLocks/>
            </p:cNvSpPr>
            <p:nvPr/>
          </p:nvSpPr>
          <p:spPr bwMode="auto">
            <a:xfrm>
              <a:off x="8942388" y="2705101"/>
              <a:ext cx="60325" cy="241300"/>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2" name="Freeform 115">
              <a:extLst>
                <a:ext uri="{FF2B5EF4-FFF2-40B4-BE49-F238E27FC236}">
                  <a16:creationId xmlns:a16="http://schemas.microsoft.com/office/drawing/2014/main" xmlns="" id="{FCD9A5D3-496B-4E85-84F1-D9634532E041}"/>
                </a:ext>
              </a:extLst>
            </p:cNvPr>
            <p:cNvSpPr>
              <a:spLocks/>
            </p:cNvSpPr>
            <p:nvPr/>
          </p:nvSpPr>
          <p:spPr bwMode="auto">
            <a:xfrm>
              <a:off x="8942388" y="2705101"/>
              <a:ext cx="60325" cy="241300"/>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3" name="Rectangle 116">
              <a:extLst>
                <a:ext uri="{FF2B5EF4-FFF2-40B4-BE49-F238E27FC236}">
                  <a16:creationId xmlns:a16="http://schemas.microsoft.com/office/drawing/2014/main" xmlns="" id="{1C7D517D-694F-4D52-AFA6-C015293297DC}"/>
                </a:ext>
              </a:extLst>
            </p:cNvPr>
            <p:cNvSpPr>
              <a:spLocks noChangeArrowheads="1"/>
            </p:cNvSpPr>
            <p:nvPr/>
          </p:nvSpPr>
          <p:spPr bwMode="auto">
            <a:xfrm>
              <a:off x="9002713" y="2705101"/>
              <a:ext cx="19050"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4" name="Freeform 117">
              <a:extLst>
                <a:ext uri="{FF2B5EF4-FFF2-40B4-BE49-F238E27FC236}">
                  <a16:creationId xmlns:a16="http://schemas.microsoft.com/office/drawing/2014/main" xmlns="" id="{ADA6CDDA-8A5B-4E56-92E5-284117BF8F63}"/>
                </a:ext>
              </a:extLst>
            </p:cNvPr>
            <p:cNvSpPr>
              <a:spLocks/>
            </p:cNvSpPr>
            <p:nvPr/>
          </p:nvSpPr>
          <p:spPr bwMode="auto">
            <a:xfrm>
              <a:off x="8942388" y="3017838"/>
              <a:ext cx="60325" cy="241300"/>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5" name="Freeform 118">
              <a:extLst>
                <a:ext uri="{FF2B5EF4-FFF2-40B4-BE49-F238E27FC236}">
                  <a16:creationId xmlns:a16="http://schemas.microsoft.com/office/drawing/2014/main" xmlns="" id="{90DE135B-F9DF-4C2D-A4E2-656FFE2AA3BE}"/>
                </a:ext>
              </a:extLst>
            </p:cNvPr>
            <p:cNvSpPr>
              <a:spLocks/>
            </p:cNvSpPr>
            <p:nvPr/>
          </p:nvSpPr>
          <p:spPr bwMode="auto">
            <a:xfrm>
              <a:off x="8942388" y="3017838"/>
              <a:ext cx="60325" cy="241300"/>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6" name="Rectangle 119">
              <a:extLst>
                <a:ext uri="{FF2B5EF4-FFF2-40B4-BE49-F238E27FC236}">
                  <a16:creationId xmlns:a16="http://schemas.microsoft.com/office/drawing/2014/main" xmlns="" id="{C9AD5C35-ECA6-4914-A17D-87D3B861CE6F}"/>
                </a:ext>
              </a:extLst>
            </p:cNvPr>
            <p:cNvSpPr>
              <a:spLocks noChangeArrowheads="1"/>
            </p:cNvSpPr>
            <p:nvPr/>
          </p:nvSpPr>
          <p:spPr bwMode="auto">
            <a:xfrm>
              <a:off x="9002713" y="3017838"/>
              <a:ext cx="19050"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7" name="Freeform 120">
              <a:extLst>
                <a:ext uri="{FF2B5EF4-FFF2-40B4-BE49-F238E27FC236}">
                  <a16:creationId xmlns:a16="http://schemas.microsoft.com/office/drawing/2014/main" xmlns="" id="{1B14E636-F116-405A-B8B1-DCAE5E636913}"/>
                </a:ext>
              </a:extLst>
            </p:cNvPr>
            <p:cNvSpPr>
              <a:spLocks/>
            </p:cNvSpPr>
            <p:nvPr/>
          </p:nvSpPr>
          <p:spPr bwMode="auto">
            <a:xfrm>
              <a:off x="8942388" y="3330576"/>
              <a:ext cx="60325" cy="241300"/>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8" name="Freeform 121">
              <a:extLst>
                <a:ext uri="{FF2B5EF4-FFF2-40B4-BE49-F238E27FC236}">
                  <a16:creationId xmlns:a16="http://schemas.microsoft.com/office/drawing/2014/main" xmlns="" id="{26D346ED-755F-4CB9-B409-16CDABDFAF36}"/>
                </a:ext>
              </a:extLst>
            </p:cNvPr>
            <p:cNvSpPr>
              <a:spLocks/>
            </p:cNvSpPr>
            <p:nvPr/>
          </p:nvSpPr>
          <p:spPr bwMode="auto">
            <a:xfrm>
              <a:off x="8942388" y="3330576"/>
              <a:ext cx="60325" cy="241300"/>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19" name="Rectangle 122">
              <a:extLst>
                <a:ext uri="{FF2B5EF4-FFF2-40B4-BE49-F238E27FC236}">
                  <a16:creationId xmlns:a16="http://schemas.microsoft.com/office/drawing/2014/main" xmlns="" id="{DB97BB59-463C-4254-9B85-505C49B08F2F}"/>
                </a:ext>
              </a:extLst>
            </p:cNvPr>
            <p:cNvSpPr>
              <a:spLocks noChangeArrowheads="1"/>
            </p:cNvSpPr>
            <p:nvPr/>
          </p:nvSpPr>
          <p:spPr bwMode="auto">
            <a:xfrm>
              <a:off x="9002713" y="3330576"/>
              <a:ext cx="19050"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0" name="Freeform 123">
              <a:extLst>
                <a:ext uri="{FF2B5EF4-FFF2-40B4-BE49-F238E27FC236}">
                  <a16:creationId xmlns:a16="http://schemas.microsoft.com/office/drawing/2014/main" xmlns="" id="{3AB11B7C-53FC-48DE-B701-76FF62812EB0}"/>
                </a:ext>
              </a:extLst>
            </p:cNvPr>
            <p:cNvSpPr>
              <a:spLocks/>
            </p:cNvSpPr>
            <p:nvPr/>
          </p:nvSpPr>
          <p:spPr bwMode="auto">
            <a:xfrm>
              <a:off x="8942388" y="3643313"/>
              <a:ext cx="60325" cy="193675"/>
            </a:xfrm>
            <a:custGeom>
              <a:avLst/>
              <a:gdLst>
                <a:gd name="T0" fmla="*/ 38 w 38"/>
                <a:gd name="T1" fmla="*/ 0 h 122"/>
                <a:gd name="T2" fmla="*/ 0 w 38"/>
                <a:gd name="T3" fmla="*/ 22 h 122"/>
                <a:gd name="T4" fmla="*/ 0 w 38"/>
                <a:gd name="T5" fmla="*/ 122 h 122"/>
                <a:gd name="T6" fmla="*/ 35 w 38"/>
                <a:gd name="T7" fmla="*/ 103 h 122"/>
                <a:gd name="T8" fmla="*/ 38 w 38"/>
                <a:gd name="T9" fmla="*/ 105 h 122"/>
                <a:gd name="T10" fmla="*/ 38 w 38"/>
                <a:gd name="T11" fmla="*/ 0 h 122"/>
              </a:gdLst>
              <a:ahLst/>
              <a:cxnLst>
                <a:cxn ang="0">
                  <a:pos x="T0" y="T1"/>
                </a:cxn>
                <a:cxn ang="0">
                  <a:pos x="T2" y="T3"/>
                </a:cxn>
                <a:cxn ang="0">
                  <a:pos x="T4" y="T5"/>
                </a:cxn>
                <a:cxn ang="0">
                  <a:pos x="T6" y="T7"/>
                </a:cxn>
                <a:cxn ang="0">
                  <a:pos x="T8" y="T9"/>
                </a:cxn>
                <a:cxn ang="0">
                  <a:pos x="T10" y="T11"/>
                </a:cxn>
              </a:cxnLst>
              <a:rect l="0" t="0" r="r" b="b"/>
              <a:pathLst>
                <a:path w="38" h="122">
                  <a:moveTo>
                    <a:pt x="38" y="0"/>
                  </a:moveTo>
                  <a:lnTo>
                    <a:pt x="0" y="22"/>
                  </a:lnTo>
                  <a:lnTo>
                    <a:pt x="0" y="122"/>
                  </a:lnTo>
                  <a:lnTo>
                    <a:pt x="35" y="103"/>
                  </a:lnTo>
                  <a:lnTo>
                    <a:pt x="38" y="105"/>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1" name="Freeform 124">
              <a:extLst>
                <a:ext uri="{FF2B5EF4-FFF2-40B4-BE49-F238E27FC236}">
                  <a16:creationId xmlns:a16="http://schemas.microsoft.com/office/drawing/2014/main" xmlns="" id="{F2BFE470-BD03-4E3D-8A4C-4F1B0AF4A7E9}"/>
                </a:ext>
              </a:extLst>
            </p:cNvPr>
            <p:cNvSpPr>
              <a:spLocks/>
            </p:cNvSpPr>
            <p:nvPr/>
          </p:nvSpPr>
          <p:spPr bwMode="auto">
            <a:xfrm>
              <a:off x="8942388" y="3643313"/>
              <a:ext cx="60325" cy="193675"/>
            </a:xfrm>
            <a:custGeom>
              <a:avLst/>
              <a:gdLst>
                <a:gd name="T0" fmla="*/ 38 w 38"/>
                <a:gd name="T1" fmla="*/ 0 h 122"/>
                <a:gd name="T2" fmla="*/ 0 w 38"/>
                <a:gd name="T3" fmla="*/ 22 h 122"/>
                <a:gd name="T4" fmla="*/ 0 w 38"/>
                <a:gd name="T5" fmla="*/ 122 h 122"/>
                <a:gd name="T6" fmla="*/ 35 w 38"/>
                <a:gd name="T7" fmla="*/ 103 h 122"/>
                <a:gd name="T8" fmla="*/ 38 w 38"/>
                <a:gd name="T9" fmla="*/ 105 h 122"/>
                <a:gd name="T10" fmla="*/ 38 w 38"/>
                <a:gd name="T11" fmla="*/ 0 h 122"/>
              </a:gdLst>
              <a:ahLst/>
              <a:cxnLst>
                <a:cxn ang="0">
                  <a:pos x="T0" y="T1"/>
                </a:cxn>
                <a:cxn ang="0">
                  <a:pos x="T2" y="T3"/>
                </a:cxn>
                <a:cxn ang="0">
                  <a:pos x="T4" y="T5"/>
                </a:cxn>
                <a:cxn ang="0">
                  <a:pos x="T6" y="T7"/>
                </a:cxn>
                <a:cxn ang="0">
                  <a:pos x="T8" y="T9"/>
                </a:cxn>
                <a:cxn ang="0">
                  <a:pos x="T10" y="T11"/>
                </a:cxn>
              </a:cxnLst>
              <a:rect l="0" t="0" r="r" b="b"/>
              <a:pathLst>
                <a:path w="38" h="122">
                  <a:moveTo>
                    <a:pt x="38" y="0"/>
                  </a:moveTo>
                  <a:lnTo>
                    <a:pt x="0" y="22"/>
                  </a:lnTo>
                  <a:lnTo>
                    <a:pt x="0" y="122"/>
                  </a:lnTo>
                  <a:lnTo>
                    <a:pt x="35" y="103"/>
                  </a:lnTo>
                  <a:lnTo>
                    <a:pt x="38" y="105"/>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2" name="Rectangle 125">
              <a:extLst>
                <a:ext uri="{FF2B5EF4-FFF2-40B4-BE49-F238E27FC236}">
                  <a16:creationId xmlns:a16="http://schemas.microsoft.com/office/drawing/2014/main" xmlns="" id="{E428778B-9ED1-4E6F-B9AD-5D0EB1B92333}"/>
                </a:ext>
              </a:extLst>
            </p:cNvPr>
            <p:cNvSpPr>
              <a:spLocks noChangeArrowheads="1"/>
            </p:cNvSpPr>
            <p:nvPr/>
          </p:nvSpPr>
          <p:spPr bwMode="auto">
            <a:xfrm>
              <a:off x="9002713" y="3643313"/>
              <a:ext cx="19050"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3" name="Freeform 126">
              <a:extLst>
                <a:ext uri="{FF2B5EF4-FFF2-40B4-BE49-F238E27FC236}">
                  <a16:creationId xmlns:a16="http://schemas.microsoft.com/office/drawing/2014/main" xmlns="" id="{C4C464A5-32DC-4AC0-BAE4-3316D78DE462}"/>
                </a:ext>
              </a:extLst>
            </p:cNvPr>
            <p:cNvSpPr>
              <a:spLocks/>
            </p:cNvSpPr>
            <p:nvPr/>
          </p:nvSpPr>
          <p:spPr bwMode="auto">
            <a:xfrm>
              <a:off x="9104313" y="2614613"/>
              <a:ext cx="60325" cy="238125"/>
            </a:xfrm>
            <a:custGeom>
              <a:avLst/>
              <a:gdLst>
                <a:gd name="T0" fmla="*/ 38 w 38"/>
                <a:gd name="T1" fmla="*/ 0 h 150"/>
                <a:gd name="T2" fmla="*/ 0 w 38"/>
                <a:gd name="T3" fmla="*/ 19 h 150"/>
                <a:gd name="T4" fmla="*/ 0 w 38"/>
                <a:gd name="T5" fmla="*/ 150 h 150"/>
                <a:gd name="T6" fmla="*/ 38 w 38"/>
                <a:gd name="T7" fmla="*/ 128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8"/>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4" name="Freeform 127">
              <a:extLst>
                <a:ext uri="{FF2B5EF4-FFF2-40B4-BE49-F238E27FC236}">
                  <a16:creationId xmlns:a16="http://schemas.microsoft.com/office/drawing/2014/main" xmlns="" id="{3BB6D9AB-176E-4FB6-81D7-B3547FBEA482}"/>
                </a:ext>
              </a:extLst>
            </p:cNvPr>
            <p:cNvSpPr>
              <a:spLocks/>
            </p:cNvSpPr>
            <p:nvPr/>
          </p:nvSpPr>
          <p:spPr bwMode="auto">
            <a:xfrm>
              <a:off x="9104313" y="2614613"/>
              <a:ext cx="60325" cy="238125"/>
            </a:xfrm>
            <a:custGeom>
              <a:avLst/>
              <a:gdLst>
                <a:gd name="T0" fmla="*/ 38 w 38"/>
                <a:gd name="T1" fmla="*/ 0 h 150"/>
                <a:gd name="T2" fmla="*/ 0 w 38"/>
                <a:gd name="T3" fmla="*/ 19 h 150"/>
                <a:gd name="T4" fmla="*/ 0 w 38"/>
                <a:gd name="T5" fmla="*/ 150 h 150"/>
                <a:gd name="T6" fmla="*/ 38 w 38"/>
                <a:gd name="T7" fmla="*/ 128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8"/>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5" name="Rectangle 128">
              <a:extLst>
                <a:ext uri="{FF2B5EF4-FFF2-40B4-BE49-F238E27FC236}">
                  <a16:creationId xmlns:a16="http://schemas.microsoft.com/office/drawing/2014/main" xmlns="" id="{C774095E-6534-4819-91F9-747D0B79604E}"/>
                </a:ext>
              </a:extLst>
            </p:cNvPr>
            <p:cNvSpPr>
              <a:spLocks noChangeArrowheads="1"/>
            </p:cNvSpPr>
            <p:nvPr/>
          </p:nvSpPr>
          <p:spPr bwMode="auto">
            <a:xfrm>
              <a:off x="9164638" y="2614613"/>
              <a:ext cx="22225" cy="203200"/>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6" name="Freeform 129">
              <a:extLst>
                <a:ext uri="{FF2B5EF4-FFF2-40B4-BE49-F238E27FC236}">
                  <a16:creationId xmlns:a16="http://schemas.microsoft.com/office/drawing/2014/main" xmlns="" id="{C71B8A56-4515-4EF4-B5DE-CC4F6EA5F39D}"/>
                </a:ext>
              </a:extLst>
            </p:cNvPr>
            <p:cNvSpPr>
              <a:spLocks/>
            </p:cNvSpPr>
            <p:nvPr/>
          </p:nvSpPr>
          <p:spPr bwMode="auto">
            <a:xfrm>
              <a:off x="9104313" y="2927351"/>
              <a:ext cx="60325" cy="238125"/>
            </a:xfrm>
            <a:custGeom>
              <a:avLst/>
              <a:gdLst>
                <a:gd name="T0" fmla="*/ 38 w 38"/>
                <a:gd name="T1" fmla="*/ 0 h 150"/>
                <a:gd name="T2" fmla="*/ 0 w 38"/>
                <a:gd name="T3" fmla="*/ 19 h 150"/>
                <a:gd name="T4" fmla="*/ 0 w 38"/>
                <a:gd name="T5" fmla="*/ 150 h 150"/>
                <a:gd name="T6" fmla="*/ 38 w 38"/>
                <a:gd name="T7" fmla="*/ 128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8"/>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7" name="Freeform 130">
              <a:extLst>
                <a:ext uri="{FF2B5EF4-FFF2-40B4-BE49-F238E27FC236}">
                  <a16:creationId xmlns:a16="http://schemas.microsoft.com/office/drawing/2014/main" xmlns="" id="{6753164A-AE85-4209-A48E-80319D15C92D}"/>
                </a:ext>
              </a:extLst>
            </p:cNvPr>
            <p:cNvSpPr>
              <a:spLocks/>
            </p:cNvSpPr>
            <p:nvPr/>
          </p:nvSpPr>
          <p:spPr bwMode="auto">
            <a:xfrm>
              <a:off x="9104313" y="2927351"/>
              <a:ext cx="60325" cy="238125"/>
            </a:xfrm>
            <a:custGeom>
              <a:avLst/>
              <a:gdLst>
                <a:gd name="T0" fmla="*/ 38 w 38"/>
                <a:gd name="T1" fmla="*/ 0 h 150"/>
                <a:gd name="T2" fmla="*/ 0 w 38"/>
                <a:gd name="T3" fmla="*/ 19 h 150"/>
                <a:gd name="T4" fmla="*/ 0 w 38"/>
                <a:gd name="T5" fmla="*/ 150 h 150"/>
                <a:gd name="T6" fmla="*/ 38 w 38"/>
                <a:gd name="T7" fmla="*/ 128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8"/>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8" name="Rectangle 131">
              <a:extLst>
                <a:ext uri="{FF2B5EF4-FFF2-40B4-BE49-F238E27FC236}">
                  <a16:creationId xmlns:a16="http://schemas.microsoft.com/office/drawing/2014/main" xmlns="" id="{090A3FB3-DF6B-42AE-9DE1-88CEAAE8BCC6}"/>
                </a:ext>
              </a:extLst>
            </p:cNvPr>
            <p:cNvSpPr>
              <a:spLocks noChangeArrowheads="1"/>
            </p:cNvSpPr>
            <p:nvPr/>
          </p:nvSpPr>
          <p:spPr bwMode="auto">
            <a:xfrm>
              <a:off x="9164638" y="2927351"/>
              <a:ext cx="22225" cy="203200"/>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29" name="Freeform 132">
              <a:extLst>
                <a:ext uri="{FF2B5EF4-FFF2-40B4-BE49-F238E27FC236}">
                  <a16:creationId xmlns:a16="http://schemas.microsoft.com/office/drawing/2014/main" xmlns="" id="{CC36961A-C6FE-4F36-BA5F-DEA6F7F90430}"/>
                </a:ext>
              </a:extLst>
            </p:cNvPr>
            <p:cNvSpPr>
              <a:spLocks/>
            </p:cNvSpPr>
            <p:nvPr/>
          </p:nvSpPr>
          <p:spPr bwMode="auto">
            <a:xfrm>
              <a:off x="9104313" y="3240088"/>
              <a:ext cx="60325" cy="238125"/>
            </a:xfrm>
            <a:custGeom>
              <a:avLst/>
              <a:gdLst>
                <a:gd name="T0" fmla="*/ 38 w 38"/>
                <a:gd name="T1" fmla="*/ 0 h 150"/>
                <a:gd name="T2" fmla="*/ 0 w 38"/>
                <a:gd name="T3" fmla="*/ 22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22"/>
                  </a:lnTo>
                  <a:lnTo>
                    <a:pt x="0" y="150"/>
                  </a:lnTo>
                  <a:lnTo>
                    <a:pt x="38" y="131"/>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0" name="Freeform 133">
              <a:extLst>
                <a:ext uri="{FF2B5EF4-FFF2-40B4-BE49-F238E27FC236}">
                  <a16:creationId xmlns:a16="http://schemas.microsoft.com/office/drawing/2014/main" xmlns="" id="{901C3402-CE11-4C75-9776-DD39637FDBFF}"/>
                </a:ext>
              </a:extLst>
            </p:cNvPr>
            <p:cNvSpPr>
              <a:spLocks/>
            </p:cNvSpPr>
            <p:nvPr/>
          </p:nvSpPr>
          <p:spPr bwMode="auto">
            <a:xfrm>
              <a:off x="9104313" y="3240088"/>
              <a:ext cx="60325" cy="238125"/>
            </a:xfrm>
            <a:custGeom>
              <a:avLst/>
              <a:gdLst>
                <a:gd name="T0" fmla="*/ 38 w 38"/>
                <a:gd name="T1" fmla="*/ 0 h 150"/>
                <a:gd name="T2" fmla="*/ 0 w 38"/>
                <a:gd name="T3" fmla="*/ 22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22"/>
                  </a:lnTo>
                  <a:lnTo>
                    <a:pt x="0" y="150"/>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1" name="Rectangle 134">
              <a:extLst>
                <a:ext uri="{FF2B5EF4-FFF2-40B4-BE49-F238E27FC236}">
                  <a16:creationId xmlns:a16="http://schemas.microsoft.com/office/drawing/2014/main" xmlns="" id="{9AA3945E-85C4-40F9-A03B-DAF251AEB465}"/>
                </a:ext>
              </a:extLst>
            </p:cNvPr>
            <p:cNvSpPr>
              <a:spLocks noChangeArrowheads="1"/>
            </p:cNvSpPr>
            <p:nvPr/>
          </p:nvSpPr>
          <p:spPr bwMode="auto">
            <a:xfrm>
              <a:off x="9164638" y="3240088"/>
              <a:ext cx="22225"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2" name="Freeform 135">
              <a:extLst>
                <a:ext uri="{FF2B5EF4-FFF2-40B4-BE49-F238E27FC236}">
                  <a16:creationId xmlns:a16="http://schemas.microsoft.com/office/drawing/2014/main" xmlns="" id="{B4220A07-4D0C-4A57-A94E-67E5057F33F9}"/>
                </a:ext>
              </a:extLst>
            </p:cNvPr>
            <p:cNvSpPr>
              <a:spLocks/>
            </p:cNvSpPr>
            <p:nvPr/>
          </p:nvSpPr>
          <p:spPr bwMode="auto">
            <a:xfrm>
              <a:off x="9104313" y="3552826"/>
              <a:ext cx="60325" cy="241300"/>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3" name="Freeform 136">
              <a:extLst>
                <a:ext uri="{FF2B5EF4-FFF2-40B4-BE49-F238E27FC236}">
                  <a16:creationId xmlns:a16="http://schemas.microsoft.com/office/drawing/2014/main" xmlns="" id="{33A62F1D-FB82-4D0F-BA91-510E29D1E2AD}"/>
                </a:ext>
              </a:extLst>
            </p:cNvPr>
            <p:cNvSpPr>
              <a:spLocks/>
            </p:cNvSpPr>
            <p:nvPr/>
          </p:nvSpPr>
          <p:spPr bwMode="auto">
            <a:xfrm>
              <a:off x="9104313" y="3552826"/>
              <a:ext cx="60325" cy="241300"/>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4" name="Rectangle 137">
              <a:extLst>
                <a:ext uri="{FF2B5EF4-FFF2-40B4-BE49-F238E27FC236}">
                  <a16:creationId xmlns:a16="http://schemas.microsoft.com/office/drawing/2014/main" xmlns="" id="{DF1F20CB-9F7C-4A88-BF21-A09A9C198EF0}"/>
                </a:ext>
              </a:extLst>
            </p:cNvPr>
            <p:cNvSpPr>
              <a:spLocks noChangeArrowheads="1"/>
            </p:cNvSpPr>
            <p:nvPr/>
          </p:nvSpPr>
          <p:spPr bwMode="auto">
            <a:xfrm>
              <a:off x="9164638" y="3552826"/>
              <a:ext cx="22225" cy="207963"/>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5" name="Freeform 138">
              <a:extLst>
                <a:ext uri="{FF2B5EF4-FFF2-40B4-BE49-F238E27FC236}">
                  <a16:creationId xmlns:a16="http://schemas.microsoft.com/office/drawing/2014/main" xmlns="" id="{974E6F45-D690-46F4-82FE-C1A17AE8D50C}"/>
                </a:ext>
              </a:extLst>
            </p:cNvPr>
            <p:cNvSpPr>
              <a:spLocks/>
            </p:cNvSpPr>
            <p:nvPr/>
          </p:nvSpPr>
          <p:spPr bwMode="auto">
            <a:xfrm>
              <a:off x="8674101" y="2312988"/>
              <a:ext cx="203200" cy="334963"/>
            </a:xfrm>
            <a:custGeom>
              <a:avLst/>
              <a:gdLst>
                <a:gd name="T0" fmla="*/ 128 w 128"/>
                <a:gd name="T1" fmla="*/ 76 h 211"/>
                <a:gd name="T2" fmla="*/ 0 w 128"/>
                <a:gd name="T3" fmla="*/ 0 h 211"/>
                <a:gd name="T4" fmla="*/ 0 w 128"/>
                <a:gd name="T5" fmla="*/ 135 h 211"/>
                <a:gd name="T6" fmla="*/ 128 w 128"/>
                <a:gd name="T7" fmla="*/ 211 h 211"/>
                <a:gd name="T8" fmla="*/ 128 w 128"/>
                <a:gd name="T9" fmla="*/ 76 h 211"/>
              </a:gdLst>
              <a:ahLst/>
              <a:cxnLst>
                <a:cxn ang="0">
                  <a:pos x="T0" y="T1"/>
                </a:cxn>
                <a:cxn ang="0">
                  <a:pos x="T2" y="T3"/>
                </a:cxn>
                <a:cxn ang="0">
                  <a:pos x="T4" y="T5"/>
                </a:cxn>
                <a:cxn ang="0">
                  <a:pos x="T6" y="T7"/>
                </a:cxn>
                <a:cxn ang="0">
                  <a:pos x="T8" y="T9"/>
                </a:cxn>
              </a:cxnLst>
              <a:rect l="0" t="0" r="r" b="b"/>
              <a:pathLst>
                <a:path w="128" h="211">
                  <a:moveTo>
                    <a:pt x="128" y="76"/>
                  </a:moveTo>
                  <a:lnTo>
                    <a:pt x="0" y="0"/>
                  </a:lnTo>
                  <a:lnTo>
                    <a:pt x="0" y="135"/>
                  </a:lnTo>
                  <a:lnTo>
                    <a:pt x="128" y="211"/>
                  </a:lnTo>
                  <a:lnTo>
                    <a:pt x="128" y="76"/>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6" name="Freeform 139">
              <a:extLst>
                <a:ext uri="{FF2B5EF4-FFF2-40B4-BE49-F238E27FC236}">
                  <a16:creationId xmlns:a16="http://schemas.microsoft.com/office/drawing/2014/main" xmlns="" id="{24CD3185-F614-4A52-8A7E-2844A62DEB6A}"/>
                </a:ext>
              </a:extLst>
            </p:cNvPr>
            <p:cNvSpPr>
              <a:spLocks/>
            </p:cNvSpPr>
            <p:nvPr/>
          </p:nvSpPr>
          <p:spPr bwMode="auto">
            <a:xfrm>
              <a:off x="8674101" y="2192338"/>
              <a:ext cx="419100" cy="241300"/>
            </a:xfrm>
            <a:custGeom>
              <a:avLst/>
              <a:gdLst>
                <a:gd name="T0" fmla="*/ 0 w 264"/>
                <a:gd name="T1" fmla="*/ 76 h 152"/>
                <a:gd name="T2" fmla="*/ 133 w 264"/>
                <a:gd name="T3" fmla="*/ 0 h 152"/>
                <a:gd name="T4" fmla="*/ 264 w 264"/>
                <a:gd name="T5" fmla="*/ 73 h 152"/>
                <a:gd name="T6" fmla="*/ 128 w 264"/>
                <a:gd name="T7" fmla="*/ 152 h 152"/>
                <a:gd name="T8" fmla="*/ 0 w 264"/>
                <a:gd name="T9" fmla="*/ 76 h 152"/>
              </a:gdLst>
              <a:ahLst/>
              <a:cxnLst>
                <a:cxn ang="0">
                  <a:pos x="T0" y="T1"/>
                </a:cxn>
                <a:cxn ang="0">
                  <a:pos x="T2" y="T3"/>
                </a:cxn>
                <a:cxn ang="0">
                  <a:pos x="T4" y="T5"/>
                </a:cxn>
                <a:cxn ang="0">
                  <a:pos x="T6" y="T7"/>
                </a:cxn>
                <a:cxn ang="0">
                  <a:pos x="T8" y="T9"/>
                </a:cxn>
              </a:cxnLst>
              <a:rect l="0" t="0" r="r" b="b"/>
              <a:pathLst>
                <a:path w="264" h="152">
                  <a:moveTo>
                    <a:pt x="0" y="76"/>
                  </a:moveTo>
                  <a:lnTo>
                    <a:pt x="133" y="0"/>
                  </a:lnTo>
                  <a:lnTo>
                    <a:pt x="264" y="73"/>
                  </a:lnTo>
                  <a:lnTo>
                    <a:pt x="128" y="152"/>
                  </a:lnTo>
                  <a:lnTo>
                    <a:pt x="0" y="7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7" name="Freeform 140">
              <a:extLst>
                <a:ext uri="{FF2B5EF4-FFF2-40B4-BE49-F238E27FC236}">
                  <a16:creationId xmlns:a16="http://schemas.microsoft.com/office/drawing/2014/main" xmlns="" id="{6B753C22-240D-43C8-9357-D5E9ECDEB62D}"/>
                </a:ext>
              </a:extLst>
            </p:cNvPr>
            <p:cNvSpPr>
              <a:spLocks/>
            </p:cNvSpPr>
            <p:nvPr/>
          </p:nvSpPr>
          <p:spPr bwMode="auto">
            <a:xfrm>
              <a:off x="8877301" y="2308226"/>
              <a:ext cx="215900" cy="339725"/>
            </a:xfrm>
            <a:custGeom>
              <a:avLst/>
              <a:gdLst>
                <a:gd name="T0" fmla="*/ 0 w 136"/>
                <a:gd name="T1" fmla="*/ 79 h 214"/>
                <a:gd name="T2" fmla="*/ 136 w 136"/>
                <a:gd name="T3" fmla="*/ 0 h 214"/>
                <a:gd name="T4" fmla="*/ 136 w 136"/>
                <a:gd name="T5" fmla="*/ 138 h 214"/>
                <a:gd name="T6" fmla="*/ 0 w 136"/>
                <a:gd name="T7" fmla="*/ 214 h 214"/>
                <a:gd name="T8" fmla="*/ 0 w 136"/>
                <a:gd name="T9" fmla="*/ 79 h 214"/>
              </a:gdLst>
              <a:ahLst/>
              <a:cxnLst>
                <a:cxn ang="0">
                  <a:pos x="T0" y="T1"/>
                </a:cxn>
                <a:cxn ang="0">
                  <a:pos x="T2" y="T3"/>
                </a:cxn>
                <a:cxn ang="0">
                  <a:pos x="T4" y="T5"/>
                </a:cxn>
                <a:cxn ang="0">
                  <a:pos x="T6" y="T7"/>
                </a:cxn>
                <a:cxn ang="0">
                  <a:pos x="T8" y="T9"/>
                </a:cxn>
              </a:cxnLst>
              <a:rect l="0" t="0" r="r" b="b"/>
              <a:pathLst>
                <a:path w="136" h="214">
                  <a:moveTo>
                    <a:pt x="0" y="79"/>
                  </a:moveTo>
                  <a:lnTo>
                    <a:pt x="136" y="0"/>
                  </a:lnTo>
                  <a:lnTo>
                    <a:pt x="136" y="138"/>
                  </a:lnTo>
                  <a:lnTo>
                    <a:pt x="0" y="214"/>
                  </a:lnTo>
                  <a:lnTo>
                    <a:pt x="0" y="79"/>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8" name="Freeform 141">
              <a:extLst>
                <a:ext uri="{FF2B5EF4-FFF2-40B4-BE49-F238E27FC236}">
                  <a16:creationId xmlns:a16="http://schemas.microsoft.com/office/drawing/2014/main" xmlns="" id="{A71917E8-AD0E-40A7-96F9-C91FCDB56357}"/>
                </a:ext>
              </a:extLst>
            </p:cNvPr>
            <p:cNvSpPr>
              <a:spLocks/>
            </p:cNvSpPr>
            <p:nvPr/>
          </p:nvSpPr>
          <p:spPr bwMode="auto">
            <a:xfrm>
              <a:off x="8769351" y="2222501"/>
              <a:ext cx="112713" cy="180975"/>
            </a:xfrm>
            <a:custGeom>
              <a:avLst/>
              <a:gdLst>
                <a:gd name="T0" fmla="*/ 71 w 71"/>
                <a:gd name="T1" fmla="*/ 40 h 114"/>
                <a:gd name="T2" fmla="*/ 0 w 71"/>
                <a:gd name="T3" fmla="*/ 0 h 114"/>
                <a:gd name="T4" fmla="*/ 0 w 71"/>
                <a:gd name="T5" fmla="*/ 73 h 114"/>
                <a:gd name="T6" fmla="*/ 71 w 71"/>
                <a:gd name="T7" fmla="*/ 114 h 114"/>
                <a:gd name="T8" fmla="*/ 71 w 71"/>
                <a:gd name="T9" fmla="*/ 40 h 114"/>
              </a:gdLst>
              <a:ahLst/>
              <a:cxnLst>
                <a:cxn ang="0">
                  <a:pos x="T0" y="T1"/>
                </a:cxn>
                <a:cxn ang="0">
                  <a:pos x="T2" y="T3"/>
                </a:cxn>
                <a:cxn ang="0">
                  <a:pos x="T4" y="T5"/>
                </a:cxn>
                <a:cxn ang="0">
                  <a:pos x="T6" y="T7"/>
                </a:cxn>
                <a:cxn ang="0">
                  <a:pos x="T8" y="T9"/>
                </a:cxn>
              </a:cxnLst>
              <a:rect l="0" t="0" r="r" b="b"/>
              <a:pathLst>
                <a:path w="71" h="114">
                  <a:moveTo>
                    <a:pt x="71" y="40"/>
                  </a:moveTo>
                  <a:lnTo>
                    <a:pt x="0" y="0"/>
                  </a:lnTo>
                  <a:lnTo>
                    <a:pt x="0" y="73"/>
                  </a:lnTo>
                  <a:lnTo>
                    <a:pt x="71" y="114"/>
                  </a:lnTo>
                  <a:lnTo>
                    <a:pt x="71" y="40"/>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39" name="Freeform 142">
              <a:extLst>
                <a:ext uri="{FF2B5EF4-FFF2-40B4-BE49-F238E27FC236}">
                  <a16:creationId xmlns:a16="http://schemas.microsoft.com/office/drawing/2014/main" xmlns="" id="{924C6AE4-12E3-42C0-B04F-9E2114E009F9}"/>
                </a:ext>
              </a:extLst>
            </p:cNvPr>
            <p:cNvSpPr>
              <a:spLocks/>
            </p:cNvSpPr>
            <p:nvPr/>
          </p:nvSpPr>
          <p:spPr bwMode="auto">
            <a:xfrm>
              <a:off x="8769351" y="2154238"/>
              <a:ext cx="225425" cy="131763"/>
            </a:xfrm>
            <a:custGeom>
              <a:avLst/>
              <a:gdLst>
                <a:gd name="T0" fmla="*/ 0 w 142"/>
                <a:gd name="T1" fmla="*/ 43 h 83"/>
                <a:gd name="T2" fmla="*/ 73 w 142"/>
                <a:gd name="T3" fmla="*/ 0 h 83"/>
                <a:gd name="T4" fmla="*/ 142 w 142"/>
                <a:gd name="T5" fmla="*/ 40 h 83"/>
                <a:gd name="T6" fmla="*/ 71 w 142"/>
                <a:gd name="T7" fmla="*/ 83 h 83"/>
                <a:gd name="T8" fmla="*/ 0 w 142"/>
                <a:gd name="T9" fmla="*/ 43 h 83"/>
              </a:gdLst>
              <a:ahLst/>
              <a:cxnLst>
                <a:cxn ang="0">
                  <a:pos x="T0" y="T1"/>
                </a:cxn>
                <a:cxn ang="0">
                  <a:pos x="T2" y="T3"/>
                </a:cxn>
                <a:cxn ang="0">
                  <a:pos x="T4" y="T5"/>
                </a:cxn>
                <a:cxn ang="0">
                  <a:pos x="T6" y="T7"/>
                </a:cxn>
                <a:cxn ang="0">
                  <a:pos x="T8" y="T9"/>
                </a:cxn>
              </a:cxnLst>
              <a:rect l="0" t="0" r="r" b="b"/>
              <a:pathLst>
                <a:path w="142" h="83">
                  <a:moveTo>
                    <a:pt x="0" y="43"/>
                  </a:moveTo>
                  <a:lnTo>
                    <a:pt x="73" y="0"/>
                  </a:lnTo>
                  <a:lnTo>
                    <a:pt x="142" y="40"/>
                  </a:lnTo>
                  <a:lnTo>
                    <a:pt x="71" y="83"/>
                  </a:lnTo>
                  <a:lnTo>
                    <a:pt x="0" y="43"/>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0" name="Freeform 143">
              <a:extLst>
                <a:ext uri="{FF2B5EF4-FFF2-40B4-BE49-F238E27FC236}">
                  <a16:creationId xmlns:a16="http://schemas.microsoft.com/office/drawing/2014/main" xmlns="" id="{45E1E08A-B59C-425A-B012-F7644559A13B}"/>
                </a:ext>
              </a:extLst>
            </p:cNvPr>
            <p:cNvSpPr>
              <a:spLocks/>
            </p:cNvSpPr>
            <p:nvPr/>
          </p:nvSpPr>
          <p:spPr bwMode="auto">
            <a:xfrm>
              <a:off x="8882063" y="2217738"/>
              <a:ext cx="112713" cy="185738"/>
            </a:xfrm>
            <a:custGeom>
              <a:avLst/>
              <a:gdLst>
                <a:gd name="T0" fmla="*/ 0 w 71"/>
                <a:gd name="T1" fmla="*/ 43 h 117"/>
                <a:gd name="T2" fmla="*/ 71 w 71"/>
                <a:gd name="T3" fmla="*/ 0 h 117"/>
                <a:gd name="T4" fmla="*/ 71 w 71"/>
                <a:gd name="T5" fmla="*/ 74 h 117"/>
                <a:gd name="T6" fmla="*/ 0 w 71"/>
                <a:gd name="T7" fmla="*/ 117 h 117"/>
                <a:gd name="T8" fmla="*/ 0 w 71"/>
                <a:gd name="T9" fmla="*/ 43 h 117"/>
              </a:gdLst>
              <a:ahLst/>
              <a:cxnLst>
                <a:cxn ang="0">
                  <a:pos x="T0" y="T1"/>
                </a:cxn>
                <a:cxn ang="0">
                  <a:pos x="T2" y="T3"/>
                </a:cxn>
                <a:cxn ang="0">
                  <a:pos x="T4" y="T5"/>
                </a:cxn>
                <a:cxn ang="0">
                  <a:pos x="T6" y="T7"/>
                </a:cxn>
                <a:cxn ang="0">
                  <a:pos x="T8" y="T9"/>
                </a:cxn>
              </a:cxnLst>
              <a:rect l="0" t="0" r="r" b="b"/>
              <a:pathLst>
                <a:path w="71" h="117">
                  <a:moveTo>
                    <a:pt x="0" y="43"/>
                  </a:moveTo>
                  <a:lnTo>
                    <a:pt x="71" y="0"/>
                  </a:lnTo>
                  <a:lnTo>
                    <a:pt x="71" y="74"/>
                  </a:lnTo>
                  <a:lnTo>
                    <a:pt x="0" y="117"/>
                  </a:lnTo>
                  <a:lnTo>
                    <a:pt x="0" y="43"/>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1" name="Freeform 144">
              <a:extLst>
                <a:ext uri="{FF2B5EF4-FFF2-40B4-BE49-F238E27FC236}">
                  <a16:creationId xmlns:a16="http://schemas.microsoft.com/office/drawing/2014/main" xmlns="" id="{7589D067-3FF1-4988-BCFC-E0898D95D2BF}"/>
                </a:ext>
              </a:extLst>
            </p:cNvPr>
            <p:cNvSpPr>
              <a:spLocks/>
            </p:cNvSpPr>
            <p:nvPr/>
          </p:nvSpPr>
          <p:spPr bwMode="auto">
            <a:xfrm>
              <a:off x="8847138" y="2192338"/>
              <a:ext cx="65088" cy="52388"/>
            </a:xfrm>
            <a:custGeom>
              <a:avLst/>
              <a:gdLst>
                <a:gd name="T0" fmla="*/ 17 w 17"/>
                <a:gd name="T1" fmla="*/ 10 h 14"/>
                <a:gd name="T2" fmla="*/ 8 w 17"/>
                <a:gd name="T3" fmla="*/ 12 h 14"/>
                <a:gd name="T4" fmla="*/ 0 w 17"/>
                <a:gd name="T5" fmla="*/ 4 h 14"/>
                <a:gd name="T6" fmla="*/ 8 w 17"/>
                <a:gd name="T7" fmla="*/ 2 h 14"/>
                <a:gd name="T8" fmla="*/ 17 w 17"/>
                <a:gd name="T9" fmla="*/ 10 h 14"/>
              </a:gdLst>
              <a:ahLst/>
              <a:cxnLst>
                <a:cxn ang="0">
                  <a:pos x="T0" y="T1"/>
                </a:cxn>
                <a:cxn ang="0">
                  <a:pos x="T2" y="T3"/>
                </a:cxn>
                <a:cxn ang="0">
                  <a:pos x="T4" y="T5"/>
                </a:cxn>
                <a:cxn ang="0">
                  <a:pos x="T6" y="T7"/>
                </a:cxn>
                <a:cxn ang="0">
                  <a:pos x="T8" y="T9"/>
                </a:cxn>
              </a:cxnLst>
              <a:rect l="0" t="0" r="r" b="b"/>
              <a:pathLst>
                <a:path w="17" h="14">
                  <a:moveTo>
                    <a:pt x="17" y="10"/>
                  </a:moveTo>
                  <a:cubicBezTo>
                    <a:pt x="17" y="13"/>
                    <a:pt x="13" y="14"/>
                    <a:pt x="8" y="12"/>
                  </a:cubicBezTo>
                  <a:cubicBezTo>
                    <a:pt x="3" y="10"/>
                    <a:pt x="0" y="6"/>
                    <a:pt x="0" y="4"/>
                  </a:cubicBezTo>
                  <a:cubicBezTo>
                    <a:pt x="0" y="1"/>
                    <a:pt x="3" y="0"/>
                    <a:pt x="8" y="2"/>
                  </a:cubicBezTo>
                  <a:cubicBezTo>
                    <a:pt x="13" y="4"/>
                    <a:pt x="17" y="7"/>
                    <a:pt x="17" y="10"/>
                  </a:cubicBez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2" name="Freeform 145">
              <a:extLst>
                <a:ext uri="{FF2B5EF4-FFF2-40B4-BE49-F238E27FC236}">
                  <a16:creationId xmlns:a16="http://schemas.microsoft.com/office/drawing/2014/main" xmlns="" id="{B3ADABFE-80E3-4A05-B013-44982707D12A}"/>
                </a:ext>
              </a:extLst>
            </p:cNvPr>
            <p:cNvSpPr>
              <a:spLocks/>
            </p:cNvSpPr>
            <p:nvPr/>
          </p:nvSpPr>
          <p:spPr bwMode="auto">
            <a:xfrm>
              <a:off x="8847138" y="2112963"/>
              <a:ext cx="65088" cy="117475"/>
            </a:xfrm>
            <a:custGeom>
              <a:avLst/>
              <a:gdLst>
                <a:gd name="T0" fmla="*/ 41 w 41"/>
                <a:gd name="T1" fmla="*/ 74 h 74"/>
                <a:gd name="T2" fmla="*/ 0 w 41"/>
                <a:gd name="T3" fmla="*/ 59 h 74"/>
                <a:gd name="T4" fmla="*/ 0 w 41"/>
                <a:gd name="T5" fmla="*/ 0 h 74"/>
                <a:gd name="T6" fmla="*/ 41 w 41"/>
                <a:gd name="T7" fmla="*/ 17 h 74"/>
                <a:gd name="T8" fmla="*/ 41 w 41"/>
                <a:gd name="T9" fmla="*/ 74 h 74"/>
              </a:gdLst>
              <a:ahLst/>
              <a:cxnLst>
                <a:cxn ang="0">
                  <a:pos x="T0" y="T1"/>
                </a:cxn>
                <a:cxn ang="0">
                  <a:pos x="T2" y="T3"/>
                </a:cxn>
                <a:cxn ang="0">
                  <a:pos x="T4" y="T5"/>
                </a:cxn>
                <a:cxn ang="0">
                  <a:pos x="T6" y="T7"/>
                </a:cxn>
                <a:cxn ang="0">
                  <a:pos x="T8" y="T9"/>
                </a:cxn>
              </a:cxnLst>
              <a:rect l="0" t="0" r="r" b="b"/>
              <a:pathLst>
                <a:path w="41" h="74">
                  <a:moveTo>
                    <a:pt x="41" y="74"/>
                  </a:moveTo>
                  <a:lnTo>
                    <a:pt x="0" y="59"/>
                  </a:lnTo>
                  <a:lnTo>
                    <a:pt x="0" y="0"/>
                  </a:lnTo>
                  <a:lnTo>
                    <a:pt x="41" y="17"/>
                  </a:lnTo>
                  <a:lnTo>
                    <a:pt x="41" y="7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3" name="Freeform 146">
              <a:extLst>
                <a:ext uri="{FF2B5EF4-FFF2-40B4-BE49-F238E27FC236}">
                  <a16:creationId xmlns:a16="http://schemas.microsoft.com/office/drawing/2014/main" xmlns="" id="{410E72E7-20D4-40E3-B4C5-6290C377CE33}"/>
                </a:ext>
              </a:extLst>
            </p:cNvPr>
            <p:cNvSpPr>
              <a:spLocks/>
            </p:cNvSpPr>
            <p:nvPr/>
          </p:nvSpPr>
          <p:spPr bwMode="auto">
            <a:xfrm>
              <a:off x="8847138" y="2101851"/>
              <a:ext cx="65088" cy="52388"/>
            </a:xfrm>
            <a:custGeom>
              <a:avLst/>
              <a:gdLst>
                <a:gd name="T0" fmla="*/ 17 w 17"/>
                <a:gd name="T1" fmla="*/ 10 h 14"/>
                <a:gd name="T2" fmla="*/ 8 w 17"/>
                <a:gd name="T3" fmla="*/ 12 h 14"/>
                <a:gd name="T4" fmla="*/ 0 w 17"/>
                <a:gd name="T5" fmla="*/ 4 h 14"/>
                <a:gd name="T6" fmla="*/ 8 w 17"/>
                <a:gd name="T7" fmla="*/ 2 h 14"/>
                <a:gd name="T8" fmla="*/ 17 w 17"/>
                <a:gd name="T9" fmla="*/ 10 h 14"/>
              </a:gdLst>
              <a:ahLst/>
              <a:cxnLst>
                <a:cxn ang="0">
                  <a:pos x="T0" y="T1"/>
                </a:cxn>
                <a:cxn ang="0">
                  <a:pos x="T2" y="T3"/>
                </a:cxn>
                <a:cxn ang="0">
                  <a:pos x="T4" y="T5"/>
                </a:cxn>
                <a:cxn ang="0">
                  <a:pos x="T6" y="T7"/>
                </a:cxn>
                <a:cxn ang="0">
                  <a:pos x="T8" y="T9"/>
                </a:cxn>
              </a:cxnLst>
              <a:rect l="0" t="0" r="r" b="b"/>
              <a:pathLst>
                <a:path w="17" h="14">
                  <a:moveTo>
                    <a:pt x="17" y="10"/>
                  </a:moveTo>
                  <a:cubicBezTo>
                    <a:pt x="17" y="13"/>
                    <a:pt x="13" y="14"/>
                    <a:pt x="8" y="12"/>
                  </a:cubicBezTo>
                  <a:cubicBezTo>
                    <a:pt x="3" y="10"/>
                    <a:pt x="0" y="6"/>
                    <a:pt x="0" y="4"/>
                  </a:cubicBezTo>
                  <a:cubicBezTo>
                    <a:pt x="0" y="1"/>
                    <a:pt x="3" y="0"/>
                    <a:pt x="8" y="2"/>
                  </a:cubicBezTo>
                  <a:cubicBezTo>
                    <a:pt x="13" y="4"/>
                    <a:pt x="17" y="7"/>
                    <a:pt x="17" y="10"/>
                  </a:cubicBez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4" name="Freeform 147">
              <a:extLst>
                <a:ext uri="{FF2B5EF4-FFF2-40B4-BE49-F238E27FC236}">
                  <a16:creationId xmlns:a16="http://schemas.microsoft.com/office/drawing/2014/main" xmlns="" id="{2B91355D-F447-4728-9A52-5C5C8168E985}"/>
                </a:ext>
              </a:extLst>
            </p:cNvPr>
            <p:cNvSpPr>
              <a:spLocks/>
            </p:cNvSpPr>
            <p:nvPr/>
          </p:nvSpPr>
          <p:spPr bwMode="auto">
            <a:xfrm>
              <a:off x="8866188" y="2112963"/>
              <a:ext cx="30163" cy="22225"/>
            </a:xfrm>
            <a:custGeom>
              <a:avLst/>
              <a:gdLst>
                <a:gd name="T0" fmla="*/ 8 w 8"/>
                <a:gd name="T1" fmla="*/ 5 h 6"/>
                <a:gd name="T2" fmla="*/ 4 w 8"/>
                <a:gd name="T3" fmla="*/ 5 h 6"/>
                <a:gd name="T4" fmla="*/ 0 w 8"/>
                <a:gd name="T5" fmla="*/ 2 h 6"/>
                <a:gd name="T6" fmla="*/ 4 w 8"/>
                <a:gd name="T7" fmla="*/ 1 h 6"/>
                <a:gd name="T8" fmla="*/ 8 w 8"/>
                <a:gd name="T9" fmla="*/ 5 h 6"/>
              </a:gdLst>
              <a:ahLst/>
              <a:cxnLst>
                <a:cxn ang="0">
                  <a:pos x="T0" y="T1"/>
                </a:cxn>
                <a:cxn ang="0">
                  <a:pos x="T2" y="T3"/>
                </a:cxn>
                <a:cxn ang="0">
                  <a:pos x="T4" y="T5"/>
                </a:cxn>
                <a:cxn ang="0">
                  <a:pos x="T6" y="T7"/>
                </a:cxn>
                <a:cxn ang="0">
                  <a:pos x="T8" y="T9"/>
                </a:cxn>
              </a:cxnLst>
              <a:rect l="0" t="0" r="r" b="b"/>
              <a:pathLst>
                <a:path w="8" h="6">
                  <a:moveTo>
                    <a:pt x="8" y="5"/>
                  </a:moveTo>
                  <a:cubicBezTo>
                    <a:pt x="8" y="6"/>
                    <a:pt x="6" y="6"/>
                    <a:pt x="4" y="5"/>
                  </a:cubicBezTo>
                  <a:cubicBezTo>
                    <a:pt x="2" y="5"/>
                    <a:pt x="0" y="3"/>
                    <a:pt x="0" y="2"/>
                  </a:cubicBezTo>
                  <a:cubicBezTo>
                    <a:pt x="0" y="1"/>
                    <a:pt x="2" y="0"/>
                    <a:pt x="4" y="1"/>
                  </a:cubicBezTo>
                  <a:cubicBezTo>
                    <a:pt x="6" y="2"/>
                    <a:pt x="8" y="3"/>
                    <a:pt x="8" y="5"/>
                  </a:cubicBez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5" name="Freeform 148">
              <a:extLst>
                <a:ext uri="{FF2B5EF4-FFF2-40B4-BE49-F238E27FC236}">
                  <a16:creationId xmlns:a16="http://schemas.microsoft.com/office/drawing/2014/main" xmlns="" id="{334913D0-9698-4D60-BDC2-7C41DD1D5958}"/>
                </a:ext>
              </a:extLst>
            </p:cNvPr>
            <p:cNvSpPr>
              <a:spLocks/>
            </p:cNvSpPr>
            <p:nvPr/>
          </p:nvSpPr>
          <p:spPr bwMode="auto">
            <a:xfrm>
              <a:off x="8866188" y="1814513"/>
              <a:ext cx="30163" cy="317500"/>
            </a:xfrm>
            <a:custGeom>
              <a:avLst/>
              <a:gdLst>
                <a:gd name="T0" fmla="*/ 19 w 19"/>
                <a:gd name="T1" fmla="*/ 200 h 200"/>
                <a:gd name="T2" fmla="*/ 0 w 19"/>
                <a:gd name="T3" fmla="*/ 193 h 200"/>
                <a:gd name="T4" fmla="*/ 0 w 19"/>
                <a:gd name="T5" fmla="*/ 0 h 200"/>
                <a:gd name="T6" fmla="*/ 19 w 19"/>
                <a:gd name="T7" fmla="*/ 7 h 200"/>
                <a:gd name="T8" fmla="*/ 19 w 19"/>
                <a:gd name="T9" fmla="*/ 200 h 200"/>
              </a:gdLst>
              <a:ahLst/>
              <a:cxnLst>
                <a:cxn ang="0">
                  <a:pos x="T0" y="T1"/>
                </a:cxn>
                <a:cxn ang="0">
                  <a:pos x="T2" y="T3"/>
                </a:cxn>
                <a:cxn ang="0">
                  <a:pos x="T4" y="T5"/>
                </a:cxn>
                <a:cxn ang="0">
                  <a:pos x="T6" y="T7"/>
                </a:cxn>
                <a:cxn ang="0">
                  <a:pos x="T8" y="T9"/>
                </a:cxn>
              </a:cxnLst>
              <a:rect l="0" t="0" r="r" b="b"/>
              <a:pathLst>
                <a:path w="19" h="200">
                  <a:moveTo>
                    <a:pt x="19" y="200"/>
                  </a:moveTo>
                  <a:lnTo>
                    <a:pt x="0" y="193"/>
                  </a:lnTo>
                  <a:lnTo>
                    <a:pt x="0" y="0"/>
                  </a:lnTo>
                  <a:lnTo>
                    <a:pt x="19" y="7"/>
                  </a:lnTo>
                  <a:lnTo>
                    <a:pt x="19" y="200"/>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6" name="Freeform 149">
              <a:extLst>
                <a:ext uri="{FF2B5EF4-FFF2-40B4-BE49-F238E27FC236}">
                  <a16:creationId xmlns:a16="http://schemas.microsoft.com/office/drawing/2014/main" xmlns="" id="{5334CA0B-8DB0-411D-861A-F3A98DBC038A}"/>
                </a:ext>
              </a:extLst>
            </p:cNvPr>
            <p:cNvSpPr>
              <a:spLocks/>
            </p:cNvSpPr>
            <p:nvPr/>
          </p:nvSpPr>
          <p:spPr bwMode="auto">
            <a:xfrm>
              <a:off x="8866188" y="1811338"/>
              <a:ext cx="30163" cy="22225"/>
            </a:xfrm>
            <a:custGeom>
              <a:avLst/>
              <a:gdLst>
                <a:gd name="T0" fmla="*/ 8 w 8"/>
                <a:gd name="T1" fmla="*/ 4 h 6"/>
                <a:gd name="T2" fmla="*/ 4 w 8"/>
                <a:gd name="T3" fmla="*/ 5 h 6"/>
                <a:gd name="T4" fmla="*/ 0 w 8"/>
                <a:gd name="T5" fmla="*/ 1 h 6"/>
                <a:gd name="T6" fmla="*/ 4 w 8"/>
                <a:gd name="T7" fmla="*/ 0 h 6"/>
                <a:gd name="T8" fmla="*/ 8 w 8"/>
                <a:gd name="T9" fmla="*/ 4 h 6"/>
              </a:gdLst>
              <a:ahLst/>
              <a:cxnLst>
                <a:cxn ang="0">
                  <a:pos x="T0" y="T1"/>
                </a:cxn>
                <a:cxn ang="0">
                  <a:pos x="T2" y="T3"/>
                </a:cxn>
                <a:cxn ang="0">
                  <a:pos x="T4" y="T5"/>
                </a:cxn>
                <a:cxn ang="0">
                  <a:pos x="T6" y="T7"/>
                </a:cxn>
                <a:cxn ang="0">
                  <a:pos x="T8" y="T9"/>
                </a:cxn>
              </a:cxnLst>
              <a:rect l="0" t="0" r="r" b="b"/>
              <a:pathLst>
                <a:path w="8" h="6">
                  <a:moveTo>
                    <a:pt x="8" y="4"/>
                  </a:moveTo>
                  <a:cubicBezTo>
                    <a:pt x="8" y="5"/>
                    <a:pt x="6" y="6"/>
                    <a:pt x="4" y="5"/>
                  </a:cubicBezTo>
                  <a:cubicBezTo>
                    <a:pt x="2" y="4"/>
                    <a:pt x="0" y="2"/>
                    <a:pt x="0" y="1"/>
                  </a:cubicBezTo>
                  <a:cubicBezTo>
                    <a:pt x="0" y="0"/>
                    <a:pt x="2" y="0"/>
                    <a:pt x="4" y="0"/>
                  </a:cubicBezTo>
                  <a:cubicBezTo>
                    <a:pt x="6" y="1"/>
                    <a:pt x="8" y="3"/>
                    <a:pt x="8" y="4"/>
                  </a:cubicBez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7" name="Freeform 150">
              <a:extLst>
                <a:ext uri="{FF2B5EF4-FFF2-40B4-BE49-F238E27FC236}">
                  <a16:creationId xmlns:a16="http://schemas.microsoft.com/office/drawing/2014/main" xmlns="" id="{15F68ED5-AECB-4B77-AA06-CE472ED99DE4}"/>
                </a:ext>
              </a:extLst>
            </p:cNvPr>
            <p:cNvSpPr>
              <a:spLocks/>
            </p:cNvSpPr>
            <p:nvPr/>
          </p:nvSpPr>
          <p:spPr bwMode="auto">
            <a:xfrm>
              <a:off x="8678863" y="1143001"/>
              <a:ext cx="395288" cy="573088"/>
            </a:xfrm>
            <a:custGeom>
              <a:avLst/>
              <a:gdLst>
                <a:gd name="T0" fmla="*/ 88 w 105"/>
                <a:gd name="T1" fmla="*/ 0 h 152"/>
                <a:gd name="T2" fmla="*/ 17 w 105"/>
                <a:gd name="T3" fmla="*/ 0 h 152"/>
                <a:gd name="T4" fmla="*/ 0 w 105"/>
                <a:gd name="T5" fmla="*/ 17 h 152"/>
                <a:gd name="T6" fmla="*/ 0 w 105"/>
                <a:gd name="T7" fmla="*/ 88 h 152"/>
                <a:gd name="T8" fmla="*/ 17 w 105"/>
                <a:gd name="T9" fmla="*/ 104 h 152"/>
                <a:gd name="T10" fmla="*/ 46 w 105"/>
                <a:gd name="T11" fmla="*/ 104 h 152"/>
                <a:gd name="T12" fmla="*/ 51 w 105"/>
                <a:gd name="T13" fmla="*/ 110 h 152"/>
                <a:gd name="T14" fmla="*/ 51 w 105"/>
                <a:gd name="T15" fmla="*/ 150 h 152"/>
                <a:gd name="T16" fmla="*/ 53 w 105"/>
                <a:gd name="T17" fmla="*/ 152 h 152"/>
                <a:gd name="T18" fmla="*/ 55 w 105"/>
                <a:gd name="T19" fmla="*/ 150 h 152"/>
                <a:gd name="T20" fmla="*/ 55 w 105"/>
                <a:gd name="T21" fmla="*/ 110 h 152"/>
                <a:gd name="T22" fmla="*/ 59 w 105"/>
                <a:gd name="T23" fmla="*/ 104 h 152"/>
                <a:gd name="T24" fmla="*/ 88 w 105"/>
                <a:gd name="T25" fmla="*/ 104 h 152"/>
                <a:gd name="T26" fmla="*/ 105 w 105"/>
                <a:gd name="T27" fmla="*/ 88 h 152"/>
                <a:gd name="T28" fmla="*/ 105 w 105"/>
                <a:gd name="T29" fmla="*/ 17 h 152"/>
                <a:gd name="T30" fmla="*/ 88 w 105"/>
                <a:gd name="T3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52">
                  <a:moveTo>
                    <a:pt x="88" y="0"/>
                  </a:moveTo>
                  <a:cubicBezTo>
                    <a:pt x="17" y="0"/>
                    <a:pt x="17" y="0"/>
                    <a:pt x="17" y="0"/>
                  </a:cubicBezTo>
                  <a:cubicBezTo>
                    <a:pt x="8" y="0"/>
                    <a:pt x="0" y="7"/>
                    <a:pt x="0" y="17"/>
                  </a:cubicBezTo>
                  <a:cubicBezTo>
                    <a:pt x="0" y="88"/>
                    <a:pt x="0" y="88"/>
                    <a:pt x="0" y="88"/>
                  </a:cubicBezTo>
                  <a:cubicBezTo>
                    <a:pt x="0" y="97"/>
                    <a:pt x="8" y="104"/>
                    <a:pt x="17" y="104"/>
                  </a:cubicBezTo>
                  <a:cubicBezTo>
                    <a:pt x="46" y="104"/>
                    <a:pt x="46" y="104"/>
                    <a:pt x="46" y="104"/>
                  </a:cubicBezTo>
                  <a:cubicBezTo>
                    <a:pt x="51" y="110"/>
                    <a:pt x="51" y="110"/>
                    <a:pt x="51" y="110"/>
                  </a:cubicBezTo>
                  <a:cubicBezTo>
                    <a:pt x="51" y="150"/>
                    <a:pt x="51" y="150"/>
                    <a:pt x="51" y="150"/>
                  </a:cubicBezTo>
                  <a:cubicBezTo>
                    <a:pt x="51" y="151"/>
                    <a:pt x="51" y="152"/>
                    <a:pt x="53" y="152"/>
                  </a:cubicBezTo>
                  <a:cubicBezTo>
                    <a:pt x="54" y="152"/>
                    <a:pt x="55" y="151"/>
                    <a:pt x="55" y="150"/>
                  </a:cubicBezTo>
                  <a:cubicBezTo>
                    <a:pt x="55" y="110"/>
                    <a:pt x="55" y="110"/>
                    <a:pt x="55" y="110"/>
                  </a:cubicBezTo>
                  <a:cubicBezTo>
                    <a:pt x="59" y="104"/>
                    <a:pt x="59" y="104"/>
                    <a:pt x="59" y="104"/>
                  </a:cubicBezTo>
                  <a:cubicBezTo>
                    <a:pt x="88" y="104"/>
                    <a:pt x="88" y="104"/>
                    <a:pt x="88" y="104"/>
                  </a:cubicBezTo>
                  <a:cubicBezTo>
                    <a:pt x="97" y="104"/>
                    <a:pt x="105" y="97"/>
                    <a:pt x="105" y="88"/>
                  </a:cubicBezTo>
                  <a:cubicBezTo>
                    <a:pt x="105" y="17"/>
                    <a:pt x="105" y="17"/>
                    <a:pt x="105" y="17"/>
                  </a:cubicBezTo>
                  <a:cubicBezTo>
                    <a:pt x="105" y="7"/>
                    <a:pt x="97" y="0"/>
                    <a:pt x="88" y="0"/>
                  </a:cubicBezTo>
                  <a:close/>
                </a:path>
              </a:pathLst>
            </a:custGeom>
            <a:solidFill>
              <a:srgbClr val="263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8" name="Oval 151">
              <a:extLst>
                <a:ext uri="{FF2B5EF4-FFF2-40B4-BE49-F238E27FC236}">
                  <a16:creationId xmlns:a16="http://schemas.microsoft.com/office/drawing/2014/main" xmlns="" id="{8D9D4B88-1583-4A84-9506-E79CBED2C6DE}"/>
                </a:ext>
              </a:extLst>
            </p:cNvPr>
            <p:cNvSpPr>
              <a:spLocks noChangeArrowheads="1"/>
            </p:cNvSpPr>
            <p:nvPr/>
          </p:nvSpPr>
          <p:spPr bwMode="auto">
            <a:xfrm>
              <a:off x="8859838" y="1411288"/>
              <a:ext cx="33338"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49" name="Freeform 152">
              <a:extLst>
                <a:ext uri="{FF2B5EF4-FFF2-40B4-BE49-F238E27FC236}">
                  <a16:creationId xmlns:a16="http://schemas.microsoft.com/office/drawing/2014/main" xmlns="" id="{CB613EDC-E499-4811-9F93-41EFB6B90019}"/>
                </a:ext>
              </a:extLst>
            </p:cNvPr>
            <p:cNvSpPr>
              <a:spLocks/>
            </p:cNvSpPr>
            <p:nvPr/>
          </p:nvSpPr>
          <p:spPr bwMode="auto">
            <a:xfrm>
              <a:off x="8829676" y="1366838"/>
              <a:ext cx="93663" cy="36513"/>
            </a:xfrm>
            <a:custGeom>
              <a:avLst/>
              <a:gdLst>
                <a:gd name="T0" fmla="*/ 13 w 25"/>
                <a:gd name="T1" fmla="*/ 0 h 10"/>
                <a:gd name="T2" fmla="*/ 1 w 25"/>
                <a:gd name="T3" fmla="*/ 5 h 10"/>
                <a:gd name="T4" fmla="*/ 1 w 25"/>
                <a:gd name="T5" fmla="*/ 9 h 10"/>
                <a:gd name="T6" fmla="*/ 5 w 25"/>
                <a:gd name="T7" fmla="*/ 9 h 10"/>
                <a:gd name="T8" fmla="*/ 13 w 25"/>
                <a:gd name="T9" fmla="*/ 6 h 10"/>
                <a:gd name="T10" fmla="*/ 20 w 25"/>
                <a:gd name="T11" fmla="*/ 9 h 10"/>
                <a:gd name="T12" fmla="*/ 24 w 25"/>
                <a:gd name="T13" fmla="*/ 9 h 10"/>
                <a:gd name="T14" fmla="*/ 24 w 25"/>
                <a:gd name="T15" fmla="*/ 5 h 10"/>
                <a:gd name="T16" fmla="*/ 13 w 25"/>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
                  <a:moveTo>
                    <a:pt x="13" y="0"/>
                  </a:moveTo>
                  <a:cubicBezTo>
                    <a:pt x="8" y="0"/>
                    <a:pt x="4" y="2"/>
                    <a:pt x="1" y="5"/>
                  </a:cubicBezTo>
                  <a:cubicBezTo>
                    <a:pt x="0" y="6"/>
                    <a:pt x="0" y="8"/>
                    <a:pt x="1" y="9"/>
                  </a:cubicBezTo>
                  <a:cubicBezTo>
                    <a:pt x="2" y="10"/>
                    <a:pt x="4" y="10"/>
                    <a:pt x="5" y="9"/>
                  </a:cubicBezTo>
                  <a:cubicBezTo>
                    <a:pt x="7" y="7"/>
                    <a:pt x="10" y="6"/>
                    <a:pt x="13" y="6"/>
                  </a:cubicBezTo>
                  <a:cubicBezTo>
                    <a:pt x="15" y="6"/>
                    <a:pt x="18" y="7"/>
                    <a:pt x="20" y="9"/>
                  </a:cubicBezTo>
                  <a:cubicBezTo>
                    <a:pt x="21" y="10"/>
                    <a:pt x="23" y="10"/>
                    <a:pt x="24" y="9"/>
                  </a:cubicBezTo>
                  <a:cubicBezTo>
                    <a:pt x="25" y="8"/>
                    <a:pt x="25" y="6"/>
                    <a:pt x="24" y="5"/>
                  </a:cubicBezTo>
                  <a:cubicBezTo>
                    <a:pt x="21" y="2"/>
                    <a:pt x="17"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0" name="Freeform 153">
              <a:extLst>
                <a:ext uri="{FF2B5EF4-FFF2-40B4-BE49-F238E27FC236}">
                  <a16:creationId xmlns:a16="http://schemas.microsoft.com/office/drawing/2014/main" xmlns="" id="{F1A7D1DC-EA6D-45EB-8822-2EC7335C9308}"/>
                </a:ext>
              </a:extLst>
            </p:cNvPr>
            <p:cNvSpPr>
              <a:spLocks/>
            </p:cNvSpPr>
            <p:nvPr/>
          </p:nvSpPr>
          <p:spPr bwMode="auto">
            <a:xfrm>
              <a:off x="8750301" y="1252538"/>
              <a:ext cx="252413" cy="71438"/>
            </a:xfrm>
            <a:custGeom>
              <a:avLst/>
              <a:gdLst>
                <a:gd name="T0" fmla="*/ 34 w 67"/>
                <a:gd name="T1" fmla="*/ 0 h 19"/>
                <a:gd name="T2" fmla="*/ 1 w 67"/>
                <a:gd name="T3" fmla="*/ 13 h 19"/>
                <a:gd name="T4" fmla="*/ 1 w 67"/>
                <a:gd name="T5" fmla="*/ 17 h 19"/>
                <a:gd name="T6" fmla="*/ 1 w 67"/>
                <a:gd name="T7" fmla="*/ 17 h 19"/>
                <a:gd name="T8" fmla="*/ 6 w 67"/>
                <a:gd name="T9" fmla="*/ 17 h 19"/>
                <a:gd name="T10" fmla="*/ 34 w 67"/>
                <a:gd name="T11" fmla="*/ 6 h 19"/>
                <a:gd name="T12" fmla="*/ 61 w 67"/>
                <a:gd name="T13" fmla="*/ 17 h 19"/>
                <a:gd name="T14" fmla="*/ 66 w 67"/>
                <a:gd name="T15" fmla="*/ 17 h 19"/>
                <a:gd name="T16" fmla="*/ 66 w 67"/>
                <a:gd name="T17" fmla="*/ 17 h 19"/>
                <a:gd name="T18" fmla="*/ 66 w 67"/>
                <a:gd name="T19" fmla="*/ 13 h 19"/>
                <a:gd name="T20" fmla="*/ 34 w 67"/>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9">
                  <a:moveTo>
                    <a:pt x="34" y="0"/>
                  </a:moveTo>
                  <a:cubicBezTo>
                    <a:pt x="21" y="0"/>
                    <a:pt x="10" y="5"/>
                    <a:pt x="1" y="13"/>
                  </a:cubicBezTo>
                  <a:cubicBezTo>
                    <a:pt x="0" y="14"/>
                    <a:pt x="0" y="16"/>
                    <a:pt x="1" y="17"/>
                  </a:cubicBezTo>
                  <a:cubicBezTo>
                    <a:pt x="1" y="17"/>
                    <a:pt x="1" y="17"/>
                    <a:pt x="1" y="17"/>
                  </a:cubicBezTo>
                  <a:cubicBezTo>
                    <a:pt x="3" y="18"/>
                    <a:pt x="4" y="19"/>
                    <a:pt x="6" y="17"/>
                  </a:cubicBezTo>
                  <a:cubicBezTo>
                    <a:pt x="13" y="10"/>
                    <a:pt x="23" y="6"/>
                    <a:pt x="34" y="6"/>
                  </a:cubicBezTo>
                  <a:cubicBezTo>
                    <a:pt x="44" y="6"/>
                    <a:pt x="54" y="10"/>
                    <a:pt x="61" y="17"/>
                  </a:cubicBezTo>
                  <a:cubicBezTo>
                    <a:pt x="63" y="19"/>
                    <a:pt x="65" y="18"/>
                    <a:pt x="66" y="17"/>
                  </a:cubicBezTo>
                  <a:cubicBezTo>
                    <a:pt x="66" y="17"/>
                    <a:pt x="66" y="17"/>
                    <a:pt x="66" y="17"/>
                  </a:cubicBezTo>
                  <a:cubicBezTo>
                    <a:pt x="67" y="16"/>
                    <a:pt x="67" y="14"/>
                    <a:pt x="66" y="13"/>
                  </a:cubicBezTo>
                  <a:cubicBezTo>
                    <a:pt x="57" y="5"/>
                    <a:pt x="46" y="0"/>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1" name="Freeform 154">
              <a:extLst>
                <a:ext uri="{FF2B5EF4-FFF2-40B4-BE49-F238E27FC236}">
                  <a16:creationId xmlns:a16="http://schemas.microsoft.com/office/drawing/2014/main" xmlns="" id="{E3FD9868-354D-491D-956F-32EA079386B4}"/>
                </a:ext>
              </a:extLst>
            </p:cNvPr>
            <p:cNvSpPr>
              <a:spLocks/>
            </p:cNvSpPr>
            <p:nvPr/>
          </p:nvSpPr>
          <p:spPr bwMode="auto">
            <a:xfrm>
              <a:off x="8791576" y="1312863"/>
              <a:ext cx="169863" cy="53975"/>
            </a:xfrm>
            <a:custGeom>
              <a:avLst/>
              <a:gdLst>
                <a:gd name="T0" fmla="*/ 23 w 45"/>
                <a:gd name="T1" fmla="*/ 0 h 14"/>
                <a:gd name="T2" fmla="*/ 2 w 45"/>
                <a:gd name="T3" fmla="*/ 8 h 14"/>
                <a:gd name="T4" fmla="*/ 2 w 45"/>
                <a:gd name="T5" fmla="*/ 13 h 14"/>
                <a:gd name="T6" fmla="*/ 6 w 45"/>
                <a:gd name="T7" fmla="*/ 13 h 14"/>
                <a:gd name="T8" fmla="*/ 23 w 45"/>
                <a:gd name="T9" fmla="*/ 7 h 14"/>
                <a:gd name="T10" fmla="*/ 39 w 45"/>
                <a:gd name="T11" fmla="*/ 13 h 14"/>
                <a:gd name="T12" fmla="*/ 43 w 45"/>
                <a:gd name="T13" fmla="*/ 13 h 14"/>
                <a:gd name="T14" fmla="*/ 43 w 45"/>
                <a:gd name="T15" fmla="*/ 8 h 14"/>
                <a:gd name="T16" fmla="*/ 23 w 4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
                  <a:moveTo>
                    <a:pt x="23" y="0"/>
                  </a:moveTo>
                  <a:cubicBezTo>
                    <a:pt x="14" y="0"/>
                    <a:pt x="7" y="3"/>
                    <a:pt x="2" y="8"/>
                  </a:cubicBezTo>
                  <a:cubicBezTo>
                    <a:pt x="0" y="10"/>
                    <a:pt x="0" y="12"/>
                    <a:pt x="2" y="13"/>
                  </a:cubicBezTo>
                  <a:cubicBezTo>
                    <a:pt x="3" y="14"/>
                    <a:pt x="5" y="14"/>
                    <a:pt x="6" y="13"/>
                  </a:cubicBezTo>
                  <a:cubicBezTo>
                    <a:pt x="10" y="9"/>
                    <a:pt x="16" y="7"/>
                    <a:pt x="23" y="7"/>
                  </a:cubicBezTo>
                  <a:cubicBezTo>
                    <a:pt x="29" y="7"/>
                    <a:pt x="35" y="9"/>
                    <a:pt x="39" y="13"/>
                  </a:cubicBezTo>
                  <a:cubicBezTo>
                    <a:pt x="40" y="14"/>
                    <a:pt x="42" y="14"/>
                    <a:pt x="43" y="13"/>
                  </a:cubicBezTo>
                  <a:cubicBezTo>
                    <a:pt x="45" y="12"/>
                    <a:pt x="45" y="10"/>
                    <a:pt x="43" y="8"/>
                  </a:cubicBezTo>
                  <a:cubicBezTo>
                    <a:pt x="38" y="3"/>
                    <a:pt x="31"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2" name="Freeform 155">
              <a:extLst>
                <a:ext uri="{FF2B5EF4-FFF2-40B4-BE49-F238E27FC236}">
                  <a16:creationId xmlns:a16="http://schemas.microsoft.com/office/drawing/2014/main" xmlns="" id="{20C02AC8-48A0-4815-AEAB-70BD6E780D42}"/>
                </a:ext>
              </a:extLst>
            </p:cNvPr>
            <p:cNvSpPr>
              <a:spLocks/>
            </p:cNvSpPr>
            <p:nvPr/>
          </p:nvSpPr>
          <p:spPr bwMode="auto">
            <a:xfrm>
              <a:off x="7991476" y="2263776"/>
              <a:ext cx="295275" cy="2303463"/>
            </a:xfrm>
            <a:custGeom>
              <a:avLst/>
              <a:gdLst>
                <a:gd name="T0" fmla="*/ 3 w 186"/>
                <a:gd name="T1" fmla="*/ 1297 h 1451"/>
                <a:gd name="T2" fmla="*/ 186 w 186"/>
                <a:gd name="T3" fmla="*/ 1451 h 1451"/>
                <a:gd name="T4" fmla="*/ 183 w 186"/>
                <a:gd name="T5" fmla="*/ 102 h 1451"/>
                <a:gd name="T6" fmla="*/ 0 w 186"/>
                <a:gd name="T7" fmla="*/ 0 h 1451"/>
                <a:gd name="T8" fmla="*/ 3 w 186"/>
                <a:gd name="T9" fmla="*/ 1297 h 1451"/>
              </a:gdLst>
              <a:ahLst/>
              <a:cxnLst>
                <a:cxn ang="0">
                  <a:pos x="T0" y="T1"/>
                </a:cxn>
                <a:cxn ang="0">
                  <a:pos x="T2" y="T3"/>
                </a:cxn>
                <a:cxn ang="0">
                  <a:pos x="T4" y="T5"/>
                </a:cxn>
                <a:cxn ang="0">
                  <a:pos x="T6" y="T7"/>
                </a:cxn>
                <a:cxn ang="0">
                  <a:pos x="T8" y="T9"/>
                </a:cxn>
              </a:cxnLst>
              <a:rect l="0" t="0" r="r" b="b"/>
              <a:pathLst>
                <a:path w="186" h="1451">
                  <a:moveTo>
                    <a:pt x="3" y="1297"/>
                  </a:moveTo>
                  <a:lnTo>
                    <a:pt x="186" y="1451"/>
                  </a:lnTo>
                  <a:lnTo>
                    <a:pt x="183" y="102"/>
                  </a:lnTo>
                  <a:lnTo>
                    <a:pt x="0" y="0"/>
                  </a:lnTo>
                  <a:lnTo>
                    <a:pt x="3" y="1297"/>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3" name="Freeform 156">
              <a:extLst>
                <a:ext uri="{FF2B5EF4-FFF2-40B4-BE49-F238E27FC236}">
                  <a16:creationId xmlns:a16="http://schemas.microsoft.com/office/drawing/2014/main" xmlns="" id="{C75216EE-C375-4EB5-98D1-100906D4D9BE}"/>
                </a:ext>
              </a:extLst>
            </p:cNvPr>
            <p:cNvSpPr>
              <a:spLocks/>
            </p:cNvSpPr>
            <p:nvPr/>
          </p:nvSpPr>
          <p:spPr bwMode="auto">
            <a:xfrm>
              <a:off x="7991476" y="2263776"/>
              <a:ext cx="295275" cy="2303463"/>
            </a:xfrm>
            <a:custGeom>
              <a:avLst/>
              <a:gdLst>
                <a:gd name="T0" fmla="*/ 3 w 186"/>
                <a:gd name="T1" fmla="*/ 1297 h 1451"/>
                <a:gd name="T2" fmla="*/ 186 w 186"/>
                <a:gd name="T3" fmla="*/ 1451 h 1451"/>
                <a:gd name="T4" fmla="*/ 183 w 186"/>
                <a:gd name="T5" fmla="*/ 102 h 1451"/>
                <a:gd name="T6" fmla="*/ 0 w 186"/>
                <a:gd name="T7" fmla="*/ 0 h 1451"/>
                <a:gd name="T8" fmla="*/ 3 w 186"/>
                <a:gd name="T9" fmla="*/ 1297 h 1451"/>
              </a:gdLst>
              <a:ahLst/>
              <a:cxnLst>
                <a:cxn ang="0">
                  <a:pos x="T0" y="T1"/>
                </a:cxn>
                <a:cxn ang="0">
                  <a:pos x="T2" y="T3"/>
                </a:cxn>
                <a:cxn ang="0">
                  <a:pos x="T4" y="T5"/>
                </a:cxn>
                <a:cxn ang="0">
                  <a:pos x="T6" y="T7"/>
                </a:cxn>
                <a:cxn ang="0">
                  <a:pos x="T8" y="T9"/>
                </a:cxn>
              </a:cxnLst>
              <a:rect l="0" t="0" r="r" b="b"/>
              <a:pathLst>
                <a:path w="186" h="1451">
                  <a:moveTo>
                    <a:pt x="3" y="1297"/>
                  </a:moveTo>
                  <a:lnTo>
                    <a:pt x="186" y="1451"/>
                  </a:lnTo>
                  <a:lnTo>
                    <a:pt x="183" y="102"/>
                  </a:lnTo>
                  <a:lnTo>
                    <a:pt x="0" y="0"/>
                  </a:lnTo>
                  <a:lnTo>
                    <a:pt x="3" y="12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4" name="Freeform 157">
              <a:extLst>
                <a:ext uri="{FF2B5EF4-FFF2-40B4-BE49-F238E27FC236}">
                  <a16:creationId xmlns:a16="http://schemas.microsoft.com/office/drawing/2014/main" xmlns="" id="{AE42DF12-B854-4164-A7B8-B0E91681F362}"/>
                </a:ext>
              </a:extLst>
            </p:cNvPr>
            <p:cNvSpPr>
              <a:spLocks/>
            </p:cNvSpPr>
            <p:nvPr/>
          </p:nvSpPr>
          <p:spPr bwMode="auto">
            <a:xfrm>
              <a:off x="8281988" y="2241551"/>
              <a:ext cx="301625" cy="2325688"/>
            </a:xfrm>
            <a:custGeom>
              <a:avLst/>
              <a:gdLst>
                <a:gd name="T0" fmla="*/ 0 w 190"/>
                <a:gd name="T1" fmla="*/ 116 h 1465"/>
                <a:gd name="T2" fmla="*/ 190 w 190"/>
                <a:gd name="T3" fmla="*/ 0 h 1465"/>
                <a:gd name="T4" fmla="*/ 190 w 190"/>
                <a:gd name="T5" fmla="*/ 1361 h 1465"/>
                <a:gd name="T6" fmla="*/ 3 w 190"/>
                <a:gd name="T7" fmla="*/ 1465 h 1465"/>
                <a:gd name="T8" fmla="*/ 0 w 190"/>
                <a:gd name="T9" fmla="*/ 116 h 1465"/>
              </a:gdLst>
              <a:ahLst/>
              <a:cxnLst>
                <a:cxn ang="0">
                  <a:pos x="T0" y="T1"/>
                </a:cxn>
                <a:cxn ang="0">
                  <a:pos x="T2" y="T3"/>
                </a:cxn>
                <a:cxn ang="0">
                  <a:pos x="T4" y="T5"/>
                </a:cxn>
                <a:cxn ang="0">
                  <a:pos x="T6" y="T7"/>
                </a:cxn>
                <a:cxn ang="0">
                  <a:pos x="T8" y="T9"/>
                </a:cxn>
              </a:cxnLst>
              <a:rect l="0" t="0" r="r" b="b"/>
              <a:pathLst>
                <a:path w="190" h="1465">
                  <a:moveTo>
                    <a:pt x="0" y="116"/>
                  </a:moveTo>
                  <a:lnTo>
                    <a:pt x="190" y="0"/>
                  </a:lnTo>
                  <a:lnTo>
                    <a:pt x="190" y="1361"/>
                  </a:lnTo>
                  <a:lnTo>
                    <a:pt x="3" y="1465"/>
                  </a:lnTo>
                  <a:lnTo>
                    <a:pt x="0" y="116"/>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5" name="Freeform 158">
              <a:extLst>
                <a:ext uri="{FF2B5EF4-FFF2-40B4-BE49-F238E27FC236}">
                  <a16:creationId xmlns:a16="http://schemas.microsoft.com/office/drawing/2014/main" xmlns="" id="{9228DD73-E0DA-46F5-BFB3-AC3787A089CE}"/>
                </a:ext>
              </a:extLst>
            </p:cNvPr>
            <p:cNvSpPr>
              <a:spLocks/>
            </p:cNvSpPr>
            <p:nvPr/>
          </p:nvSpPr>
          <p:spPr bwMode="auto">
            <a:xfrm>
              <a:off x="7991476" y="2082801"/>
              <a:ext cx="592138" cy="342900"/>
            </a:xfrm>
            <a:custGeom>
              <a:avLst/>
              <a:gdLst>
                <a:gd name="T0" fmla="*/ 0 w 373"/>
                <a:gd name="T1" fmla="*/ 114 h 216"/>
                <a:gd name="T2" fmla="*/ 200 w 373"/>
                <a:gd name="T3" fmla="*/ 0 h 216"/>
                <a:gd name="T4" fmla="*/ 373 w 373"/>
                <a:gd name="T5" fmla="*/ 100 h 216"/>
                <a:gd name="T6" fmla="*/ 183 w 373"/>
                <a:gd name="T7" fmla="*/ 216 h 216"/>
                <a:gd name="T8" fmla="*/ 0 w 373"/>
                <a:gd name="T9" fmla="*/ 114 h 216"/>
              </a:gdLst>
              <a:ahLst/>
              <a:cxnLst>
                <a:cxn ang="0">
                  <a:pos x="T0" y="T1"/>
                </a:cxn>
                <a:cxn ang="0">
                  <a:pos x="T2" y="T3"/>
                </a:cxn>
                <a:cxn ang="0">
                  <a:pos x="T4" y="T5"/>
                </a:cxn>
                <a:cxn ang="0">
                  <a:pos x="T6" y="T7"/>
                </a:cxn>
                <a:cxn ang="0">
                  <a:pos x="T8" y="T9"/>
                </a:cxn>
              </a:cxnLst>
              <a:rect l="0" t="0" r="r" b="b"/>
              <a:pathLst>
                <a:path w="373" h="216">
                  <a:moveTo>
                    <a:pt x="0" y="114"/>
                  </a:moveTo>
                  <a:lnTo>
                    <a:pt x="200" y="0"/>
                  </a:lnTo>
                  <a:lnTo>
                    <a:pt x="373" y="100"/>
                  </a:lnTo>
                  <a:lnTo>
                    <a:pt x="183" y="216"/>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6" name="Freeform 159">
              <a:extLst>
                <a:ext uri="{FF2B5EF4-FFF2-40B4-BE49-F238E27FC236}">
                  <a16:creationId xmlns:a16="http://schemas.microsoft.com/office/drawing/2014/main" xmlns="" id="{12A5150F-114D-445E-86C8-242BA38C3797}"/>
                </a:ext>
              </a:extLst>
            </p:cNvPr>
            <p:cNvSpPr>
              <a:spLocks/>
            </p:cNvSpPr>
            <p:nvPr/>
          </p:nvSpPr>
          <p:spPr bwMode="auto">
            <a:xfrm>
              <a:off x="8029576" y="2368551"/>
              <a:ext cx="19050" cy="2151063"/>
            </a:xfrm>
            <a:custGeom>
              <a:avLst/>
              <a:gdLst>
                <a:gd name="T0" fmla="*/ 12 w 12"/>
                <a:gd name="T1" fmla="*/ 1355 h 1355"/>
                <a:gd name="T2" fmla="*/ 0 w 12"/>
                <a:gd name="T3" fmla="*/ 1355 h 1355"/>
                <a:gd name="T4" fmla="*/ 0 w 12"/>
                <a:gd name="T5" fmla="*/ 0 h 1355"/>
                <a:gd name="T6" fmla="*/ 12 w 12"/>
                <a:gd name="T7" fmla="*/ 8 h 1355"/>
                <a:gd name="T8" fmla="*/ 12 w 12"/>
                <a:gd name="T9" fmla="*/ 1355 h 1355"/>
              </a:gdLst>
              <a:ahLst/>
              <a:cxnLst>
                <a:cxn ang="0">
                  <a:pos x="T0" y="T1"/>
                </a:cxn>
                <a:cxn ang="0">
                  <a:pos x="T2" y="T3"/>
                </a:cxn>
                <a:cxn ang="0">
                  <a:pos x="T4" y="T5"/>
                </a:cxn>
                <a:cxn ang="0">
                  <a:pos x="T6" y="T7"/>
                </a:cxn>
                <a:cxn ang="0">
                  <a:pos x="T8" y="T9"/>
                </a:cxn>
              </a:cxnLst>
              <a:rect l="0" t="0" r="r" b="b"/>
              <a:pathLst>
                <a:path w="12" h="1355">
                  <a:moveTo>
                    <a:pt x="12" y="1355"/>
                  </a:moveTo>
                  <a:lnTo>
                    <a:pt x="0" y="1355"/>
                  </a:lnTo>
                  <a:lnTo>
                    <a:pt x="0" y="0"/>
                  </a:lnTo>
                  <a:lnTo>
                    <a:pt x="12" y="8"/>
                  </a:lnTo>
                  <a:lnTo>
                    <a:pt x="12" y="1355"/>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7" name="Freeform 160">
              <a:extLst>
                <a:ext uri="{FF2B5EF4-FFF2-40B4-BE49-F238E27FC236}">
                  <a16:creationId xmlns:a16="http://schemas.microsoft.com/office/drawing/2014/main" xmlns="" id="{9A0A695F-95D2-4A10-A922-7BB0FA1636FA}"/>
                </a:ext>
              </a:extLst>
            </p:cNvPr>
            <p:cNvSpPr>
              <a:spLocks/>
            </p:cNvSpPr>
            <p:nvPr/>
          </p:nvSpPr>
          <p:spPr bwMode="auto">
            <a:xfrm>
              <a:off x="8029576" y="2368551"/>
              <a:ext cx="19050" cy="2151063"/>
            </a:xfrm>
            <a:custGeom>
              <a:avLst/>
              <a:gdLst>
                <a:gd name="T0" fmla="*/ 12 w 12"/>
                <a:gd name="T1" fmla="*/ 1355 h 1355"/>
                <a:gd name="T2" fmla="*/ 0 w 12"/>
                <a:gd name="T3" fmla="*/ 1355 h 1355"/>
                <a:gd name="T4" fmla="*/ 0 w 12"/>
                <a:gd name="T5" fmla="*/ 0 h 1355"/>
                <a:gd name="T6" fmla="*/ 12 w 12"/>
                <a:gd name="T7" fmla="*/ 8 h 1355"/>
                <a:gd name="T8" fmla="*/ 12 w 12"/>
                <a:gd name="T9" fmla="*/ 1355 h 1355"/>
              </a:gdLst>
              <a:ahLst/>
              <a:cxnLst>
                <a:cxn ang="0">
                  <a:pos x="T0" y="T1"/>
                </a:cxn>
                <a:cxn ang="0">
                  <a:pos x="T2" y="T3"/>
                </a:cxn>
                <a:cxn ang="0">
                  <a:pos x="T4" y="T5"/>
                </a:cxn>
                <a:cxn ang="0">
                  <a:pos x="T6" y="T7"/>
                </a:cxn>
                <a:cxn ang="0">
                  <a:pos x="T8" y="T9"/>
                </a:cxn>
              </a:cxnLst>
              <a:rect l="0" t="0" r="r" b="b"/>
              <a:pathLst>
                <a:path w="12" h="1355">
                  <a:moveTo>
                    <a:pt x="12" y="1355"/>
                  </a:moveTo>
                  <a:lnTo>
                    <a:pt x="0" y="1355"/>
                  </a:lnTo>
                  <a:lnTo>
                    <a:pt x="0" y="0"/>
                  </a:lnTo>
                  <a:lnTo>
                    <a:pt x="12" y="8"/>
                  </a:lnTo>
                  <a:lnTo>
                    <a:pt x="12" y="13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8" name="Freeform 161">
              <a:extLst>
                <a:ext uri="{FF2B5EF4-FFF2-40B4-BE49-F238E27FC236}">
                  <a16:creationId xmlns:a16="http://schemas.microsoft.com/office/drawing/2014/main" xmlns="" id="{FA31ED48-5DE3-4CAC-A6FA-DA4903D0BA1F}"/>
                </a:ext>
              </a:extLst>
            </p:cNvPr>
            <p:cNvSpPr>
              <a:spLocks/>
            </p:cNvSpPr>
            <p:nvPr/>
          </p:nvSpPr>
          <p:spPr bwMode="auto">
            <a:xfrm>
              <a:off x="8059738" y="2387601"/>
              <a:ext cx="22225" cy="2149475"/>
            </a:xfrm>
            <a:custGeom>
              <a:avLst/>
              <a:gdLst>
                <a:gd name="T0" fmla="*/ 14 w 14"/>
                <a:gd name="T1" fmla="*/ 1354 h 1354"/>
                <a:gd name="T2" fmla="*/ 0 w 14"/>
                <a:gd name="T3" fmla="*/ 1354 h 1354"/>
                <a:gd name="T4" fmla="*/ 0 w 14"/>
                <a:gd name="T5" fmla="*/ 0 h 1354"/>
                <a:gd name="T6" fmla="*/ 14 w 14"/>
                <a:gd name="T7" fmla="*/ 7 h 1354"/>
                <a:gd name="T8" fmla="*/ 14 w 14"/>
                <a:gd name="T9" fmla="*/ 1354 h 1354"/>
              </a:gdLst>
              <a:ahLst/>
              <a:cxnLst>
                <a:cxn ang="0">
                  <a:pos x="T0" y="T1"/>
                </a:cxn>
                <a:cxn ang="0">
                  <a:pos x="T2" y="T3"/>
                </a:cxn>
                <a:cxn ang="0">
                  <a:pos x="T4" y="T5"/>
                </a:cxn>
                <a:cxn ang="0">
                  <a:pos x="T6" y="T7"/>
                </a:cxn>
                <a:cxn ang="0">
                  <a:pos x="T8" y="T9"/>
                </a:cxn>
              </a:cxnLst>
              <a:rect l="0" t="0" r="r" b="b"/>
              <a:pathLst>
                <a:path w="14" h="1354">
                  <a:moveTo>
                    <a:pt x="14" y="1354"/>
                  </a:moveTo>
                  <a:lnTo>
                    <a:pt x="0" y="1354"/>
                  </a:lnTo>
                  <a:lnTo>
                    <a:pt x="0" y="0"/>
                  </a:lnTo>
                  <a:lnTo>
                    <a:pt x="14" y="7"/>
                  </a:lnTo>
                  <a:lnTo>
                    <a:pt x="14"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59" name="Freeform 162">
              <a:extLst>
                <a:ext uri="{FF2B5EF4-FFF2-40B4-BE49-F238E27FC236}">
                  <a16:creationId xmlns:a16="http://schemas.microsoft.com/office/drawing/2014/main" xmlns="" id="{1AABA31A-43FB-4070-BF59-59170F079B8B}"/>
                </a:ext>
              </a:extLst>
            </p:cNvPr>
            <p:cNvSpPr>
              <a:spLocks/>
            </p:cNvSpPr>
            <p:nvPr/>
          </p:nvSpPr>
          <p:spPr bwMode="auto">
            <a:xfrm>
              <a:off x="8059738" y="2387601"/>
              <a:ext cx="22225" cy="2149475"/>
            </a:xfrm>
            <a:custGeom>
              <a:avLst/>
              <a:gdLst>
                <a:gd name="T0" fmla="*/ 14 w 14"/>
                <a:gd name="T1" fmla="*/ 1354 h 1354"/>
                <a:gd name="T2" fmla="*/ 0 w 14"/>
                <a:gd name="T3" fmla="*/ 1354 h 1354"/>
                <a:gd name="T4" fmla="*/ 0 w 14"/>
                <a:gd name="T5" fmla="*/ 0 h 1354"/>
                <a:gd name="T6" fmla="*/ 14 w 14"/>
                <a:gd name="T7" fmla="*/ 7 h 1354"/>
                <a:gd name="T8" fmla="*/ 14 w 14"/>
                <a:gd name="T9" fmla="*/ 1354 h 1354"/>
              </a:gdLst>
              <a:ahLst/>
              <a:cxnLst>
                <a:cxn ang="0">
                  <a:pos x="T0" y="T1"/>
                </a:cxn>
                <a:cxn ang="0">
                  <a:pos x="T2" y="T3"/>
                </a:cxn>
                <a:cxn ang="0">
                  <a:pos x="T4" y="T5"/>
                </a:cxn>
                <a:cxn ang="0">
                  <a:pos x="T6" y="T7"/>
                </a:cxn>
                <a:cxn ang="0">
                  <a:pos x="T8" y="T9"/>
                </a:cxn>
              </a:cxnLst>
              <a:rect l="0" t="0" r="r" b="b"/>
              <a:pathLst>
                <a:path w="14" h="1354">
                  <a:moveTo>
                    <a:pt x="14" y="1354"/>
                  </a:moveTo>
                  <a:lnTo>
                    <a:pt x="0" y="1354"/>
                  </a:lnTo>
                  <a:lnTo>
                    <a:pt x="0" y="0"/>
                  </a:lnTo>
                  <a:lnTo>
                    <a:pt x="14" y="7"/>
                  </a:lnTo>
                  <a:lnTo>
                    <a:pt x="14" y="13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0" name="Freeform 163">
              <a:extLst>
                <a:ext uri="{FF2B5EF4-FFF2-40B4-BE49-F238E27FC236}">
                  <a16:creationId xmlns:a16="http://schemas.microsoft.com/office/drawing/2014/main" xmlns="" id="{57728EA6-121B-4C9A-8C68-3EB9D620DAD6}"/>
                </a:ext>
              </a:extLst>
            </p:cNvPr>
            <p:cNvSpPr>
              <a:spLocks/>
            </p:cNvSpPr>
            <p:nvPr/>
          </p:nvSpPr>
          <p:spPr bwMode="auto">
            <a:xfrm>
              <a:off x="8093076" y="2406651"/>
              <a:ext cx="19050" cy="2149475"/>
            </a:xfrm>
            <a:custGeom>
              <a:avLst/>
              <a:gdLst>
                <a:gd name="T0" fmla="*/ 12 w 12"/>
                <a:gd name="T1" fmla="*/ 1354 h 1354"/>
                <a:gd name="T2" fmla="*/ 0 w 12"/>
                <a:gd name="T3" fmla="*/ 1354 h 1354"/>
                <a:gd name="T4" fmla="*/ 0 w 12"/>
                <a:gd name="T5" fmla="*/ 0 h 1354"/>
                <a:gd name="T6" fmla="*/ 12 w 12"/>
                <a:gd name="T7" fmla="*/ 7 h 1354"/>
                <a:gd name="T8" fmla="*/ 12 w 12"/>
                <a:gd name="T9" fmla="*/ 1354 h 1354"/>
              </a:gdLst>
              <a:ahLst/>
              <a:cxnLst>
                <a:cxn ang="0">
                  <a:pos x="T0" y="T1"/>
                </a:cxn>
                <a:cxn ang="0">
                  <a:pos x="T2" y="T3"/>
                </a:cxn>
                <a:cxn ang="0">
                  <a:pos x="T4" y="T5"/>
                </a:cxn>
                <a:cxn ang="0">
                  <a:pos x="T6" y="T7"/>
                </a:cxn>
                <a:cxn ang="0">
                  <a:pos x="T8" y="T9"/>
                </a:cxn>
              </a:cxnLst>
              <a:rect l="0" t="0" r="r" b="b"/>
              <a:pathLst>
                <a:path w="12" h="1354">
                  <a:moveTo>
                    <a:pt x="12" y="1354"/>
                  </a:moveTo>
                  <a:lnTo>
                    <a:pt x="0" y="1354"/>
                  </a:lnTo>
                  <a:lnTo>
                    <a:pt x="0" y="0"/>
                  </a:lnTo>
                  <a:lnTo>
                    <a:pt x="12" y="7"/>
                  </a:lnTo>
                  <a:lnTo>
                    <a:pt x="12"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1" name="Freeform 164">
              <a:extLst>
                <a:ext uri="{FF2B5EF4-FFF2-40B4-BE49-F238E27FC236}">
                  <a16:creationId xmlns:a16="http://schemas.microsoft.com/office/drawing/2014/main" xmlns="" id="{F9FDB501-2A79-4E12-A673-19B010040CFB}"/>
                </a:ext>
              </a:extLst>
            </p:cNvPr>
            <p:cNvSpPr>
              <a:spLocks/>
            </p:cNvSpPr>
            <p:nvPr/>
          </p:nvSpPr>
          <p:spPr bwMode="auto">
            <a:xfrm>
              <a:off x="8123238" y="2425701"/>
              <a:ext cx="23813" cy="2149475"/>
            </a:xfrm>
            <a:custGeom>
              <a:avLst/>
              <a:gdLst>
                <a:gd name="T0" fmla="*/ 15 w 15"/>
                <a:gd name="T1" fmla="*/ 1354 h 1354"/>
                <a:gd name="T2" fmla="*/ 0 w 15"/>
                <a:gd name="T3" fmla="*/ 1354 h 1354"/>
                <a:gd name="T4" fmla="*/ 0 w 15"/>
                <a:gd name="T5" fmla="*/ 0 h 1354"/>
                <a:gd name="T6" fmla="*/ 15 w 15"/>
                <a:gd name="T7" fmla="*/ 7 h 1354"/>
                <a:gd name="T8" fmla="*/ 15 w 15"/>
                <a:gd name="T9" fmla="*/ 1354 h 1354"/>
              </a:gdLst>
              <a:ahLst/>
              <a:cxnLst>
                <a:cxn ang="0">
                  <a:pos x="T0" y="T1"/>
                </a:cxn>
                <a:cxn ang="0">
                  <a:pos x="T2" y="T3"/>
                </a:cxn>
                <a:cxn ang="0">
                  <a:pos x="T4" y="T5"/>
                </a:cxn>
                <a:cxn ang="0">
                  <a:pos x="T6" y="T7"/>
                </a:cxn>
                <a:cxn ang="0">
                  <a:pos x="T8" y="T9"/>
                </a:cxn>
              </a:cxnLst>
              <a:rect l="0" t="0" r="r" b="b"/>
              <a:pathLst>
                <a:path w="15" h="1354">
                  <a:moveTo>
                    <a:pt x="15" y="1354"/>
                  </a:moveTo>
                  <a:lnTo>
                    <a:pt x="0" y="1354"/>
                  </a:lnTo>
                  <a:lnTo>
                    <a:pt x="0" y="0"/>
                  </a:lnTo>
                  <a:lnTo>
                    <a:pt x="15" y="7"/>
                  </a:lnTo>
                  <a:lnTo>
                    <a:pt x="15"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2" name="Freeform 165">
              <a:extLst>
                <a:ext uri="{FF2B5EF4-FFF2-40B4-BE49-F238E27FC236}">
                  <a16:creationId xmlns:a16="http://schemas.microsoft.com/office/drawing/2014/main" xmlns="" id="{1053688E-E7A3-41EF-AC2C-3C0AC1FFEA3D}"/>
                </a:ext>
              </a:extLst>
            </p:cNvPr>
            <p:cNvSpPr>
              <a:spLocks/>
            </p:cNvSpPr>
            <p:nvPr/>
          </p:nvSpPr>
          <p:spPr bwMode="auto">
            <a:xfrm>
              <a:off x="8158163" y="2444751"/>
              <a:ext cx="19050" cy="2149475"/>
            </a:xfrm>
            <a:custGeom>
              <a:avLst/>
              <a:gdLst>
                <a:gd name="T0" fmla="*/ 12 w 12"/>
                <a:gd name="T1" fmla="*/ 1354 h 1354"/>
                <a:gd name="T2" fmla="*/ 0 w 12"/>
                <a:gd name="T3" fmla="*/ 1352 h 1354"/>
                <a:gd name="T4" fmla="*/ 0 w 12"/>
                <a:gd name="T5" fmla="*/ 0 h 1354"/>
                <a:gd name="T6" fmla="*/ 12 w 12"/>
                <a:gd name="T7" fmla="*/ 7 h 1354"/>
                <a:gd name="T8" fmla="*/ 12 w 12"/>
                <a:gd name="T9" fmla="*/ 1354 h 1354"/>
              </a:gdLst>
              <a:ahLst/>
              <a:cxnLst>
                <a:cxn ang="0">
                  <a:pos x="T0" y="T1"/>
                </a:cxn>
                <a:cxn ang="0">
                  <a:pos x="T2" y="T3"/>
                </a:cxn>
                <a:cxn ang="0">
                  <a:pos x="T4" y="T5"/>
                </a:cxn>
                <a:cxn ang="0">
                  <a:pos x="T6" y="T7"/>
                </a:cxn>
                <a:cxn ang="0">
                  <a:pos x="T8" y="T9"/>
                </a:cxn>
              </a:cxnLst>
              <a:rect l="0" t="0" r="r" b="b"/>
              <a:pathLst>
                <a:path w="12" h="1354">
                  <a:moveTo>
                    <a:pt x="12" y="1354"/>
                  </a:moveTo>
                  <a:lnTo>
                    <a:pt x="0" y="1352"/>
                  </a:lnTo>
                  <a:lnTo>
                    <a:pt x="0" y="0"/>
                  </a:lnTo>
                  <a:lnTo>
                    <a:pt x="12" y="7"/>
                  </a:lnTo>
                  <a:lnTo>
                    <a:pt x="12"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3" name="Freeform 166">
              <a:extLst>
                <a:ext uri="{FF2B5EF4-FFF2-40B4-BE49-F238E27FC236}">
                  <a16:creationId xmlns:a16="http://schemas.microsoft.com/office/drawing/2014/main" xmlns="" id="{A5121315-30DD-4FD5-8424-4C9E3435E377}"/>
                </a:ext>
              </a:extLst>
            </p:cNvPr>
            <p:cNvSpPr>
              <a:spLocks/>
            </p:cNvSpPr>
            <p:nvPr/>
          </p:nvSpPr>
          <p:spPr bwMode="auto">
            <a:xfrm>
              <a:off x="8191501" y="2463801"/>
              <a:ext cx="19050" cy="2149475"/>
            </a:xfrm>
            <a:custGeom>
              <a:avLst/>
              <a:gdLst>
                <a:gd name="T0" fmla="*/ 12 w 12"/>
                <a:gd name="T1" fmla="*/ 1354 h 1354"/>
                <a:gd name="T2" fmla="*/ 0 w 12"/>
                <a:gd name="T3" fmla="*/ 1352 h 1354"/>
                <a:gd name="T4" fmla="*/ 0 w 12"/>
                <a:gd name="T5" fmla="*/ 0 h 1354"/>
                <a:gd name="T6" fmla="*/ 12 w 12"/>
                <a:gd name="T7" fmla="*/ 7 h 1354"/>
                <a:gd name="T8" fmla="*/ 12 w 12"/>
                <a:gd name="T9" fmla="*/ 1354 h 1354"/>
              </a:gdLst>
              <a:ahLst/>
              <a:cxnLst>
                <a:cxn ang="0">
                  <a:pos x="T0" y="T1"/>
                </a:cxn>
                <a:cxn ang="0">
                  <a:pos x="T2" y="T3"/>
                </a:cxn>
                <a:cxn ang="0">
                  <a:pos x="T4" y="T5"/>
                </a:cxn>
                <a:cxn ang="0">
                  <a:pos x="T6" y="T7"/>
                </a:cxn>
                <a:cxn ang="0">
                  <a:pos x="T8" y="T9"/>
                </a:cxn>
              </a:cxnLst>
              <a:rect l="0" t="0" r="r" b="b"/>
              <a:pathLst>
                <a:path w="12" h="1354">
                  <a:moveTo>
                    <a:pt x="12" y="1354"/>
                  </a:moveTo>
                  <a:lnTo>
                    <a:pt x="0" y="1352"/>
                  </a:lnTo>
                  <a:lnTo>
                    <a:pt x="0" y="0"/>
                  </a:lnTo>
                  <a:lnTo>
                    <a:pt x="12" y="7"/>
                  </a:lnTo>
                  <a:lnTo>
                    <a:pt x="12"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4" name="Freeform 167">
              <a:extLst>
                <a:ext uri="{FF2B5EF4-FFF2-40B4-BE49-F238E27FC236}">
                  <a16:creationId xmlns:a16="http://schemas.microsoft.com/office/drawing/2014/main" xmlns="" id="{80115BF2-B92F-49AC-8BE7-86BC52BF486E}"/>
                </a:ext>
              </a:extLst>
            </p:cNvPr>
            <p:cNvSpPr>
              <a:spLocks/>
            </p:cNvSpPr>
            <p:nvPr/>
          </p:nvSpPr>
          <p:spPr bwMode="auto">
            <a:xfrm>
              <a:off x="8221663" y="2482851"/>
              <a:ext cx="22225" cy="2149475"/>
            </a:xfrm>
            <a:custGeom>
              <a:avLst/>
              <a:gdLst>
                <a:gd name="T0" fmla="*/ 14 w 14"/>
                <a:gd name="T1" fmla="*/ 1354 h 1354"/>
                <a:gd name="T2" fmla="*/ 0 w 14"/>
                <a:gd name="T3" fmla="*/ 1351 h 1354"/>
                <a:gd name="T4" fmla="*/ 0 w 14"/>
                <a:gd name="T5" fmla="*/ 0 h 1354"/>
                <a:gd name="T6" fmla="*/ 14 w 14"/>
                <a:gd name="T7" fmla="*/ 7 h 1354"/>
                <a:gd name="T8" fmla="*/ 14 w 14"/>
                <a:gd name="T9" fmla="*/ 1354 h 1354"/>
              </a:gdLst>
              <a:ahLst/>
              <a:cxnLst>
                <a:cxn ang="0">
                  <a:pos x="T0" y="T1"/>
                </a:cxn>
                <a:cxn ang="0">
                  <a:pos x="T2" y="T3"/>
                </a:cxn>
                <a:cxn ang="0">
                  <a:pos x="T4" y="T5"/>
                </a:cxn>
                <a:cxn ang="0">
                  <a:pos x="T6" y="T7"/>
                </a:cxn>
                <a:cxn ang="0">
                  <a:pos x="T8" y="T9"/>
                </a:cxn>
              </a:cxnLst>
              <a:rect l="0" t="0" r="r" b="b"/>
              <a:pathLst>
                <a:path w="14" h="1354">
                  <a:moveTo>
                    <a:pt x="14" y="1354"/>
                  </a:moveTo>
                  <a:lnTo>
                    <a:pt x="0" y="1351"/>
                  </a:lnTo>
                  <a:lnTo>
                    <a:pt x="0" y="0"/>
                  </a:lnTo>
                  <a:lnTo>
                    <a:pt x="14" y="7"/>
                  </a:lnTo>
                  <a:lnTo>
                    <a:pt x="14"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5" name="Freeform 168">
              <a:extLst>
                <a:ext uri="{FF2B5EF4-FFF2-40B4-BE49-F238E27FC236}">
                  <a16:creationId xmlns:a16="http://schemas.microsoft.com/office/drawing/2014/main" xmlns="" id="{B5778317-CFB0-48C8-88ED-86B966E4895F}"/>
                </a:ext>
              </a:extLst>
            </p:cNvPr>
            <p:cNvSpPr>
              <a:spLocks/>
            </p:cNvSpPr>
            <p:nvPr/>
          </p:nvSpPr>
          <p:spPr bwMode="auto">
            <a:xfrm>
              <a:off x="8523288" y="2368551"/>
              <a:ext cx="19050" cy="2146300"/>
            </a:xfrm>
            <a:custGeom>
              <a:avLst/>
              <a:gdLst>
                <a:gd name="T0" fmla="*/ 0 w 12"/>
                <a:gd name="T1" fmla="*/ 1352 h 1352"/>
                <a:gd name="T2" fmla="*/ 12 w 12"/>
                <a:gd name="T3" fmla="*/ 1352 h 1352"/>
                <a:gd name="T4" fmla="*/ 12 w 12"/>
                <a:gd name="T5" fmla="*/ 0 h 1352"/>
                <a:gd name="T6" fmla="*/ 0 w 12"/>
                <a:gd name="T7" fmla="*/ 8 h 1352"/>
                <a:gd name="T8" fmla="*/ 0 w 12"/>
                <a:gd name="T9" fmla="*/ 1352 h 1352"/>
              </a:gdLst>
              <a:ahLst/>
              <a:cxnLst>
                <a:cxn ang="0">
                  <a:pos x="T0" y="T1"/>
                </a:cxn>
                <a:cxn ang="0">
                  <a:pos x="T2" y="T3"/>
                </a:cxn>
                <a:cxn ang="0">
                  <a:pos x="T4" y="T5"/>
                </a:cxn>
                <a:cxn ang="0">
                  <a:pos x="T6" y="T7"/>
                </a:cxn>
                <a:cxn ang="0">
                  <a:pos x="T8" y="T9"/>
                </a:cxn>
              </a:cxnLst>
              <a:rect l="0" t="0" r="r" b="b"/>
              <a:pathLst>
                <a:path w="12" h="1352">
                  <a:moveTo>
                    <a:pt x="0" y="1352"/>
                  </a:moveTo>
                  <a:lnTo>
                    <a:pt x="12" y="1352"/>
                  </a:lnTo>
                  <a:lnTo>
                    <a:pt x="12" y="0"/>
                  </a:lnTo>
                  <a:lnTo>
                    <a:pt x="0" y="8"/>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6" name="Freeform 169">
              <a:extLst>
                <a:ext uri="{FF2B5EF4-FFF2-40B4-BE49-F238E27FC236}">
                  <a16:creationId xmlns:a16="http://schemas.microsoft.com/office/drawing/2014/main" xmlns="" id="{92FC0B16-7C80-4FF2-8E6C-A931D1524112}"/>
                </a:ext>
              </a:extLst>
            </p:cNvPr>
            <p:cNvSpPr>
              <a:spLocks/>
            </p:cNvSpPr>
            <p:nvPr/>
          </p:nvSpPr>
          <p:spPr bwMode="auto">
            <a:xfrm>
              <a:off x="8489951" y="2387601"/>
              <a:ext cx="22225" cy="2146300"/>
            </a:xfrm>
            <a:custGeom>
              <a:avLst/>
              <a:gdLst>
                <a:gd name="T0" fmla="*/ 0 w 14"/>
                <a:gd name="T1" fmla="*/ 1352 h 1352"/>
                <a:gd name="T2" fmla="*/ 14 w 14"/>
                <a:gd name="T3" fmla="*/ 1352 h 1352"/>
                <a:gd name="T4" fmla="*/ 14 w 14"/>
                <a:gd name="T5" fmla="*/ 0 h 1352"/>
                <a:gd name="T6" fmla="*/ 0 w 14"/>
                <a:gd name="T7" fmla="*/ 7 h 1352"/>
                <a:gd name="T8" fmla="*/ 0 w 14"/>
                <a:gd name="T9" fmla="*/ 1352 h 1352"/>
              </a:gdLst>
              <a:ahLst/>
              <a:cxnLst>
                <a:cxn ang="0">
                  <a:pos x="T0" y="T1"/>
                </a:cxn>
                <a:cxn ang="0">
                  <a:pos x="T2" y="T3"/>
                </a:cxn>
                <a:cxn ang="0">
                  <a:pos x="T4" y="T5"/>
                </a:cxn>
                <a:cxn ang="0">
                  <a:pos x="T6" y="T7"/>
                </a:cxn>
                <a:cxn ang="0">
                  <a:pos x="T8" y="T9"/>
                </a:cxn>
              </a:cxnLst>
              <a:rect l="0" t="0" r="r" b="b"/>
              <a:pathLst>
                <a:path w="14" h="1352">
                  <a:moveTo>
                    <a:pt x="0" y="1352"/>
                  </a:moveTo>
                  <a:lnTo>
                    <a:pt x="14" y="1352"/>
                  </a:lnTo>
                  <a:lnTo>
                    <a:pt x="14" y="0"/>
                  </a:lnTo>
                  <a:lnTo>
                    <a:pt x="0" y="7"/>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7" name="Freeform 170">
              <a:extLst>
                <a:ext uri="{FF2B5EF4-FFF2-40B4-BE49-F238E27FC236}">
                  <a16:creationId xmlns:a16="http://schemas.microsoft.com/office/drawing/2014/main" xmlns="" id="{30584293-E312-4317-B1C6-88B502237CD2}"/>
                </a:ext>
              </a:extLst>
            </p:cNvPr>
            <p:cNvSpPr>
              <a:spLocks/>
            </p:cNvSpPr>
            <p:nvPr/>
          </p:nvSpPr>
          <p:spPr bwMode="auto">
            <a:xfrm>
              <a:off x="8459788" y="2406651"/>
              <a:ext cx="19050" cy="2146300"/>
            </a:xfrm>
            <a:custGeom>
              <a:avLst/>
              <a:gdLst>
                <a:gd name="T0" fmla="*/ 0 w 12"/>
                <a:gd name="T1" fmla="*/ 1352 h 1352"/>
                <a:gd name="T2" fmla="*/ 12 w 12"/>
                <a:gd name="T3" fmla="*/ 1352 h 1352"/>
                <a:gd name="T4" fmla="*/ 12 w 12"/>
                <a:gd name="T5" fmla="*/ 0 h 1352"/>
                <a:gd name="T6" fmla="*/ 0 w 12"/>
                <a:gd name="T7" fmla="*/ 7 h 1352"/>
                <a:gd name="T8" fmla="*/ 0 w 12"/>
                <a:gd name="T9" fmla="*/ 1352 h 1352"/>
              </a:gdLst>
              <a:ahLst/>
              <a:cxnLst>
                <a:cxn ang="0">
                  <a:pos x="T0" y="T1"/>
                </a:cxn>
                <a:cxn ang="0">
                  <a:pos x="T2" y="T3"/>
                </a:cxn>
                <a:cxn ang="0">
                  <a:pos x="T4" y="T5"/>
                </a:cxn>
                <a:cxn ang="0">
                  <a:pos x="T6" y="T7"/>
                </a:cxn>
                <a:cxn ang="0">
                  <a:pos x="T8" y="T9"/>
                </a:cxn>
              </a:cxnLst>
              <a:rect l="0" t="0" r="r" b="b"/>
              <a:pathLst>
                <a:path w="12" h="1352">
                  <a:moveTo>
                    <a:pt x="0" y="1352"/>
                  </a:moveTo>
                  <a:lnTo>
                    <a:pt x="12" y="1352"/>
                  </a:lnTo>
                  <a:lnTo>
                    <a:pt x="12" y="0"/>
                  </a:lnTo>
                  <a:lnTo>
                    <a:pt x="0" y="7"/>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8" name="Freeform 171">
              <a:extLst>
                <a:ext uri="{FF2B5EF4-FFF2-40B4-BE49-F238E27FC236}">
                  <a16:creationId xmlns:a16="http://schemas.microsoft.com/office/drawing/2014/main" xmlns="" id="{F774ADA9-117E-49C1-A8A3-A6E8F76E5945}"/>
                </a:ext>
              </a:extLst>
            </p:cNvPr>
            <p:cNvSpPr>
              <a:spLocks/>
            </p:cNvSpPr>
            <p:nvPr/>
          </p:nvSpPr>
          <p:spPr bwMode="auto">
            <a:xfrm>
              <a:off x="8424863" y="2425701"/>
              <a:ext cx="19050" cy="2146300"/>
            </a:xfrm>
            <a:custGeom>
              <a:avLst/>
              <a:gdLst>
                <a:gd name="T0" fmla="*/ 0 w 12"/>
                <a:gd name="T1" fmla="*/ 1352 h 1352"/>
                <a:gd name="T2" fmla="*/ 12 w 12"/>
                <a:gd name="T3" fmla="*/ 1352 h 1352"/>
                <a:gd name="T4" fmla="*/ 12 w 12"/>
                <a:gd name="T5" fmla="*/ 0 h 1352"/>
                <a:gd name="T6" fmla="*/ 0 w 12"/>
                <a:gd name="T7" fmla="*/ 7 h 1352"/>
                <a:gd name="T8" fmla="*/ 0 w 12"/>
                <a:gd name="T9" fmla="*/ 1352 h 1352"/>
              </a:gdLst>
              <a:ahLst/>
              <a:cxnLst>
                <a:cxn ang="0">
                  <a:pos x="T0" y="T1"/>
                </a:cxn>
                <a:cxn ang="0">
                  <a:pos x="T2" y="T3"/>
                </a:cxn>
                <a:cxn ang="0">
                  <a:pos x="T4" y="T5"/>
                </a:cxn>
                <a:cxn ang="0">
                  <a:pos x="T6" y="T7"/>
                </a:cxn>
                <a:cxn ang="0">
                  <a:pos x="T8" y="T9"/>
                </a:cxn>
              </a:cxnLst>
              <a:rect l="0" t="0" r="r" b="b"/>
              <a:pathLst>
                <a:path w="12" h="1352">
                  <a:moveTo>
                    <a:pt x="0" y="1352"/>
                  </a:moveTo>
                  <a:lnTo>
                    <a:pt x="12" y="1352"/>
                  </a:lnTo>
                  <a:lnTo>
                    <a:pt x="12" y="0"/>
                  </a:lnTo>
                  <a:lnTo>
                    <a:pt x="0" y="7"/>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69" name="Freeform 172">
              <a:extLst>
                <a:ext uri="{FF2B5EF4-FFF2-40B4-BE49-F238E27FC236}">
                  <a16:creationId xmlns:a16="http://schemas.microsoft.com/office/drawing/2014/main" xmlns="" id="{F6228B69-6D71-41A3-931B-7A9D9A31431E}"/>
                </a:ext>
              </a:extLst>
            </p:cNvPr>
            <p:cNvSpPr>
              <a:spLocks/>
            </p:cNvSpPr>
            <p:nvPr/>
          </p:nvSpPr>
          <p:spPr bwMode="auto">
            <a:xfrm>
              <a:off x="8391526" y="2444751"/>
              <a:ext cx="22225" cy="2146300"/>
            </a:xfrm>
            <a:custGeom>
              <a:avLst/>
              <a:gdLst>
                <a:gd name="T0" fmla="*/ 0 w 14"/>
                <a:gd name="T1" fmla="*/ 1352 h 1352"/>
                <a:gd name="T2" fmla="*/ 14 w 14"/>
                <a:gd name="T3" fmla="*/ 1352 h 1352"/>
                <a:gd name="T4" fmla="*/ 14 w 14"/>
                <a:gd name="T5" fmla="*/ 0 h 1352"/>
                <a:gd name="T6" fmla="*/ 0 w 14"/>
                <a:gd name="T7" fmla="*/ 7 h 1352"/>
                <a:gd name="T8" fmla="*/ 0 w 14"/>
                <a:gd name="T9" fmla="*/ 1352 h 1352"/>
              </a:gdLst>
              <a:ahLst/>
              <a:cxnLst>
                <a:cxn ang="0">
                  <a:pos x="T0" y="T1"/>
                </a:cxn>
                <a:cxn ang="0">
                  <a:pos x="T2" y="T3"/>
                </a:cxn>
                <a:cxn ang="0">
                  <a:pos x="T4" y="T5"/>
                </a:cxn>
                <a:cxn ang="0">
                  <a:pos x="T6" y="T7"/>
                </a:cxn>
                <a:cxn ang="0">
                  <a:pos x="T8" y="T9"/>
                </a:cxn>
              </a:cxnLst>
              <a:rect l="0" t="0" r="r" b="b"/>
              <a:pathLst>
                <a:path w="14" h="1352">
                  <a:moveTo>
                    <a:pt x="0" y="1352"/>
                  </a:moveTo>
                  <a:lnTo>
                    <a:pt x="14" y="1352"/>
                  </a:lnTo>
                  <a:lnTo>
                    <a:pt x="14" y="0"/>
                  </a:lnTo>
                  <a:lnTo>
                    <a:pt x="0" y="7"/>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0" name="Freeform 173">
              <a:extLst>
                <a:ext uri="{FF2B5EF4-FFF2-40B4-BE49-F238E27FC236}">
                  <a16:creationId xmlns:a16="http://schemas.microsoft.com/office/drawing/2014/main" xmlns="" id="{781823A9-A861-413F-9CE1-841F3D5AA73D}"/>
                </a:ext>
              </a:extLst>
            </p:cNvPr>
            <p:cNvSpPr>
              <a:spLocks/>
            </p:cNvSpPr>
            <p:nvPr/>
          </p:nvSpPr>
          <p:spPr bwMode="auto">
            <a:xfrm>
              <a:off x="8361363" y="2463801"/>
              <a:ext cx="19050" cy="2146300"/>
            </a:xfrm>
            <a:custGeom>
              <a:avLst/>
              <a:gdLst>
                <a:gd name="T0" fmla="*/ 0 w 12"/>
                <a:gd name="T1" fmla="*/ 1352 h 1352"/>
                <a:gd name="T2" fmla="*/ 12 w 12"/>
                <a:gd name="T3" fmla="*/ 1352 h 1352"/>
                <a:gd name="T4" fmla="*/ 12 w 12"/>
                <a:gd name="T5" fmla="*/ 0 h 1352"/>
                <a:gd name="T6" fmla="*/ 0 w 12"/>
                <a:gd name="T7" fmla="*/ 7 h 1352"/>
                <a:gd name="T8" fmla="*/ 0 w 12"/>
                <a:gd name="T9" fmla="*/ 1352 h 1352"/>
              </a:gdLst>
              <a:ahLst/>
              <a:cxnLst>
                <a:cxn ang="0">
                  <a:pos x="T0" y="T1"/>
                </a:cxn>
                <a:cxn ang="0">
                  <a:pos x="T2" y="T3"/>
                </a:cxn>
                <a:cxn ang="0">
                  <a:pos x="T4" y="T5"/>
                </a:cxn>
                <a:cxn ang="0">
                  <a:pos x="T6" y="T7"/>
                </a:cxn>
                <a:cxn ang="0">
                  <a:pos x="T8" y="T9"/>
                </a:cxn>
              </a:cxnLst>
              <a:rect l="0" t="0" r="r" b="b"/>
              <a:pathLst>
                <a:path w="12" h="1352">
                  <a:moveTo>
                    <a:pt x="0" y="1352"/>
                  </a:moveTo>
                  <a:lnTo>
                    <a:pt x="12" y="1352"/>
                  </a:lnTo>
                  <a:lnTo>
                    <a:pt x="12" y="0"/>
                  </a:lnTo>
                  <a:lnTo>
                    <a:pt x="0" y="7"/>
                  </a:lnTo>
                  <a:lnTo>
                    <a:pt x="0" y="1352"/>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1" name="Freeform 174">
              <a:extLst>
                <a:ext uri="{FF2B5EF4-FFF2-40B4-BE49-F238E27FC236}">
                  <a16:creationId xmlns:a16="http://schemas.microsoft.com/office/drawing/2014/main" xmlns="" id="{52A464DC-8093-466B-8BC6-1B824EF2C82D}"/>
                </a:ext>
              </a:extLst>
            </p:cNvPr>
            <p:cNvSpPr>
              <a:spLocks/>
            </p:cNvSpPr>
            <p:nvPr/>
          </p:nvSpPr>
          <p:spPr bwMode="auto">
            <a:xfrm>
              <a:off x="8328026" y="2478088"/>
              <a:ext cx="19050" cy="2149475"/>
            </a:xfrm>
            <a:custGeom>
              <a:avLst/>
              <a:gdLst>
                <a:gd name="T0" fmla="*/ 0 w 12"/>
                <a:gd name="T1" fmla="*/ 1354 h 1354"/>
                <a:gd name="T2" fmla="*/ 12 w 12"/>
                <a:gd name="T3" fmla="*/ 1354 h 1354"/>
                <a:gd name="T4" fmla="*/ 12 w 12"/>
                <a:gd name="T5" fmla="*/ 0 h 1354"/>
                <a:gd name="T6" fmla="*/ 0 w 12"/>
                <a:gd name="T7" fmla="*/ 10 h 1354"/>
                <a:gd name="T8" fmla="*/ 0 w 12"/>
                <a:gd name="T9" fmla="*/ 1354 h 1354"/>
              </a:gdLst>
              <a:ahLst/>
              <a:cxnLst>
                <a:cxn ang="0">
                  <a:pos x="T0" y="T1"/>
                </a:cxn>
                <a:cxn ang="0">
                  <a:pos x="T2" y="T3"/>
                </a:cxn>
                <a:cxn ang="0">
                  <a:pos x="T4" y="T5"/>
                </a:cxn>
                <a:cxn ang="0">
                  <a:pos x="T6" y="T7"/>
                </a:cxn>
                <a:cxn ang="0">
                  <a:pos x="T8" y="T9"/>
                </a:cxn>
              </a:cxnLst>
              <a:rect l="0" t="0" r="r" b="b"/>
              <a:pathLst>
                <a:path w="12" h="1354">
                  <a:moveTo>
                    <a:pt x="0" y="1354"/>
                  </a:moveTo>
                  <a:lnTo>
                    <a:pt x="12" y="1354"/>
                  </a:lnTo>
                  <a:lnTo>
                    <a:pt x="12" y="0"/>
                  </a:lnTo>
                  <a:lnTo>
                    <a:pt x="0" y="10"/>
                  </a:lnTo>
                  <a:lnTo>
                    <a:pt x="0" y="135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2" name="Freeform 175">
              <a:extLst>
                <a:ext uri="{FF2B5EF4-FFF2-40B4-BE49-F238E27FC236}">
                  <a16:creationId xmlns:a16="http://schemas.microsoft.com/office/drawing/2014/main" xmlns="" id="{35FD7801-D5B4-4DDD-B0E5-AC6245CF0473}"/>
                </a:ext>
              </a:extLst>
            </p:cNvPr>
            <p:cNvSpPr>
              <a:spLocks/>
            </p:cNvSpPr>
            <p:nvPr/>
          </p:nvSpPr>
          <p:spPr bwMode="auto">
            <a:xfrm>
              <a:off x="6359526" y="3998913"/>
              <a:ext cx="1889125" cy="1066800"/>
            </a:xfrm>
            <a:custGeom>
              <a:avLst/>
              <a:gdLst>
                <a:gd name="T0" fmla="*/ 0 w 1190"/>
                <a:gd name="T1" fmla="*/ 418 h 672"/>
                <a:gd name="T2" fmla="*/ 743 w 1190"/>
                <a:gd name="T3" fmla="*/ 0 h 672"/>
                <a:gd name="T4" fmla="*/ 1190 w 1190"/>
                <a:gd name="T5" fmla="*/ 252 h 672"/>
                <a:gd name="T6" fmla="*/ 449 w 1190"/>
                <a:gd name="T7" fmla="*/ 672 h 672"/>
                <a:gd name="T8" fmla="*/ 14 w 1190"/>
                <a:gd name="T9" fmla="*/ 425 h 672"/>
                <a:gd name="T10" fmla="*/ 0 w 1190"/>
                <a:gd name="T11" fmla="*/ 418 h 672"/>
              </a:gdLst>
              <a:ahLst/>
              <a:cxnLst>
                <a:cxn ang="0">
                  <a:pos x="T0" y="T1"/>
                </a:cxn>
                <a:cxn ang="0">
                  <a:pos x="T2" y="T3"/>
                </a:cxn>
                <a:cxn ang="0">
                  <a:pos x="T4" y="T5"/>
                </a:cxn>
                <a:cxn ang="0">
                  <a:pos x="T6" y="T7"/>
                </a:cxn>
                <a:cxn ang="0">
                  <a:pos x="T8" y="T9"/>
                </a:cxn>
                <a:cxn ang="0">
                  <a:pos x="T10" y="T11"/>
                </a:cxn>
              </a:cxnLst>
              <a:rect l="0" t="0" r="r" b="b"/>
              <a:pathLst>
                <a:path w="1190" h="672">
                  <a:moveTo>
                    <a:pt x="0" y="418"/>
                  </a:moveTo>
                  <a:lnTo>
                    <a:pt x="743" y="0"/>
                  </a:lnTo>
                  <a:lnTo>
                    <a:pt x="1190" y="252"/>
                  </a:lnTo>
                  <a:lnTo>
                    <a:pt x="449" y="672"/>
                  </a:lnTo>
                  <a:lnTo>
                    <a:pt x="14" y="425"/>
                  </a:lnTo>
                  <a:lnTo>
                    <a:pt x="0" y="41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3" name="Freeform 176">
              <a:extLst>
                <a:ext uri="{FF2B5EF4-FFF2-40B4-BE49-F238E27FC236}">
                  <a16:creationId xmlns:a16="http://schemas.microsoft.com/office/drawing/2014/main" xmlns="" id="{879DEB3E-D7A1-418E-AAF2-CF887CE50D48}"/>
                </a:ext>
              </a:extLst>
            </p:cNvPr>
            <p:cNvSpPr>
              <a:spLocks/>
            </p:cNvSpPr>
            <p:nvPr/>
          </p:nvSpPr>
          <p:spPr bwMode="auto">
            <a:xfrm>
              <a:off x="6359526" y="3998913"/>
              <a:ext cx="1889125" cy="1066800"/>
            </a:xfrm>
            <a:custGeom>
              <a:avLst/>
              <a:gdLst>
                <a:gd name="T0" fmla="*/ 0 w 1190"/>
                <a:gd name="T1" fmla="*/ 418 h 672"/>
                <a:gd name="T2" fmla="*/ 743 w 1190"/>
                <a:gd name="T3" fmla="*/ 0 h 672"/>
                <a:gd name="T4" fmla="*/ 1190 w 1190"/>
                <a:gd name="T5" fmla="*/ 252 h 672"/>
                <a:gd name="T6" fmla="*/ 449 w 1190"/>
                <a:gd name="T7" fmla="*/ 672 h 672"/>
                <a:gd name="T8" fmla="*/ 14 w 1190"/>
                <a:gd name="T9" fmla="*/ 425 h 672"/>
                <a:gd name="T10" fmla="*/ 0 w 1190"/>
                <a:gd name="T11" fmla="*/ 418 h 672"/>
              </a:gdLst>
              <a:ahLst/>
              <a:cxnLst>
                <a:cxn ang="0">
                  <a:pos x="T0" y="T1"/>
                </a:cxn>
                <a:cxn ang="0">
                  <a:pos x="T2" y="T3"/>
                </a:cxn>
                <a:cxn ang="0">
                  <a:pos x="T4" y="T5"/>
                </a:cxn>
                <a:cxn ang="0">
                  <a:pos x="T6" y="T7"/>
                </a:cxn>
                <a:cxn ang="0">
                  <a:pos x="T8" y="T9"/>
                </a:cxn>
                <a:cxn ang="0">
                  <a:pos x="T10" y="T11"/>
                </a:cxn>
              </a:cxnLst>
              <a:rect l="0" t="0" r="r" b="b"/>
              <a:pathLst>
                <a:path w="1190" h="672">
                  <a:moveTo>
                    <a:pt x="0" y="418"/>
                  </a:moveTo>
                  <a:lnTo>
                    <a:pt x="743" y="0"/>
                  </a:lnTo>
                  <a:lnTo>
                    <a:pt x="1190" y="252"/>
                  </a:lnTo>
                  <a:lnTo>
                    <a:pt x="449" y="672"/>
                  </a:lnTo>
                  <a:lnTo>
                    <a:pt x="14" y="425"/>
                  </a:lnTo>
                  <a:lnTo>
                    <a:pt x="0"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4" name="Rectangle 177">
              <a:extLst>
                <a:ext uri="{FF2B5EF4-FFF2-40B4-BE49-F238E27FC236}">
                  <a16:creationId xmlns:a16="http://schemas.microsoft.com/office/drawing/2014/main" xmlns="" id="{9D5120F3-21AA-41DD-9246-2323A971B8C2}"/>
                </a:ext>
              </a:extLst>
            </p:cNvPr>
            <p:cNvSpPr>
              <a:spLocks noChangeArrowheads="1"/>
            </p:cNvSpPr>
            <p:nvPr/>
          </p:nvSpPr>
          <p:spPr bwMode="auto">
            <a:xfrm>
              <a:off x="6532563" y="4583113"/>
              <a:ext cx="11113" cy="79375"/>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5" name="Oval 178">
              <a:extLst>
                <a:ext uri="{FF2B5EF4-FFF2-40B4-BE49-F238E27FC236}">
                  <a16:creationId xmlns:a16="http://schemas.microsoft.com/office/drawing/2014/main" xmlns="" id="{A0D47A9E-83D2-4FF2-B817-8B94ED6012FC}"/>
                </a:ext>
              </a:extLst>
            </p:cNvPr>
            <p:cNvSpPr>
              <a:spLocks noChangeArrowheads="1"/>
            </p:cNvSpPr>
            <p:nvPr/>
          </p:nvSpPr>
          <p:spPr bwMode="auto">
            <a:xfrm>
              <a:off x="6477001" y="4473576"/>
              <a:ext cx="123825" cy="123825"/>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6" name="Freeform 179">
              <a:extLst>
                <a:ext uri="{FF2B5EF4-FFF2-40B4-BE49-F238E27FC236}">
                  <a16:creationId xmlns:a16="http://schemas.microsoft.com/office/drawing/2014/main" xmlns="" id="{780C50F6-DD1E-440B-BAD6-2598BE3AB906}"/>
                </a:ext>
              </a:extLst>
            </p:cNvPr>
            <p:cNvSpPr>
              <a:spLocks/>
            </p:cNvSpPr>
            <p:nvPr/>
          </p:nvSpPr>
          <p:spPr bwMode="auto">
            <a:xfrm>
              <a:off x="6611938" y="4325938"/>
              <a:ext cx="833438" cy="495300"/>
            </a:xfrm>
            <a:custGeom>
              <a:avLst/>
              <a:gdLst>
                <a:gd name="T0" fmla="*/ 0 w 525"/>
                <a:gd name="T1" fmla="*/ 148 h 312"/>
                <a:gd name="T2" fmla="*/ 242 w 525"/>
                <a:gd name="T3" fmla="*/ 0 h 312"/>
                <a:gd name="T4" fmla="*/ 525 w 525"/>
                <a:gd name="T5" fmla="*/ 167 h 312"/>
                <a:gd name="T6" fmla="*/ 280 w 525"/>
                <a:gd name="T7" fmla="*/ 312 h 312"/>
                <a:gd name="T8" fmla="*/ 0 w 525"/>
                <a:gd name="T9" fmla="*/ 148 h 312"/>
              </a:gdLst>
              <a:ahLst/>
              <a:cxnLst>
                <a:cxn ang="0">
                  <a:pos x="T0" y="T1"/>
                </a:cxn>
                <a:cxn ang="0">
                  <a:pos x="T2" y="T3"/>
                </a:cxn>
                <a:cxn ang="0">
                  <a:pos x="T4" y="T5"/>
                </a:cxn>
                <a:cxn ang="0">
                  <a:pos x="T6" y="T7"/>
                </a:cxn>
                <a:cxn ang="0">
                  <a:pos x="T8" y="T9"/>
                </a:cxn>
              </a:cxnLst>
              <a:rect l="0" t="0" r="r" b="b"/>
              <a:pathLst>
                <a:path w="525" h="312">
                  <a:moveTo>
                    <a:pt x="0" y="148"/>
                  </a:moveTo>
                  <a:lnTo>
                    <a:pt x="242" y="0"/>
                  </a:lnTo>
                  <a:lnTo>
                    <a:pt x="525" y="167"/>
                  </a:lnTo>
                  <a:lnTo>
                    <a:pt x="280" y="312"/>
                  </a:lnTo>
                  <a:lnTo>
                    <a:pt x="0" y="14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7" name="Freeform 180">
              <a:extLst>
                <a:ext uri="{FF2B5EF4-FFF2-40B4-BE49-F238E27FC236}">
                  <a16:creationId xmlns:a16="http://schemas.microsoft.com/office/drawing/2014/main" xmlns="" id="{C83FA498-7A28-49A7-A776-87D45A7EC049}"/>
                </a:ext>
              </a:extLst>
            </p:cNvPr>
            <p:cNvSpPr>
              <a:spLocks/>
            </p:cNvSpPr>
            <p:nvPr/>
          </p:nvSpPr>
          <p:spPr bwMode="auto">
            <a:xfrm>
              <a:off x="6611938" y="4325938"/>
              <a:ext cx="833438" cy="495300"/>
            </a:xfrm>
            <a:custGeom>
              <a:avLst/>
              <a:gdLst>
                <a:gd name="T0" fmla="*/ 0 w 525"/>
                <a:gd name="T1" fmla="*/ 148 h 312"/>
                <a:gd name="T2" fmla="*/ 242 w 525"/>
                <a:gd name="T3" fmla="*/ 0 h 312"/>
                <a:gd name="T4" fmla="*/ 525 w 525"/>
                <a:gd name="T5" fmla="*/ 167 h 312"/>
                <a:gd name="T6" fmla="*/ 280 w 525"/>
                <a:gd name="T7" fmla="*/ 312 h 312"/>
                <a:gd name="T8" fmla="*/ 0 w 525"/>
                <a:gd name="T9" fmla="*/ 148 h 312"/>
              </a:gdLst>
              <a:ahLst/>
              <a:cxnLst>
                <a:cxn ang="0">
                  <a:pos x="T0" y="T1"/>
                </a:cxn>
                <a:cxn ang="0">
                  <a:pos x="T2" y="T3"/>
                </a:cxn>
                <a:cxn ang="0">
                  <a:pos x="T4" y="T5"/>
                </a:cxn>
                <a:cxn ang="0">
                  <a:pos x="T6" y="T7"/>
                </a:cxn>
                <a:cxn ang="0">
                  <a:pos x="T8" y="T9"/>
                </a:cxn>
              </a:cxnLst>
              <a:rect l="0" t="0" r="r" b="b"/>
              <a:pathLst>
                <a:path w="525" h="312">
                  <a:moveTo>
                    <a:pt x="0" y="148"/>
                  </a:moveTo>
                  <a:lnTo>
                    <a:pt x="242" y="0"/>
                  </a:lnTo>
                  <a:lnTo>
                    <a:pt x="525" y="167"/>
                  </a:lnTo>
                  <a:lnTo>
                    <a:pt x="280" y="312"/>
                  </a:lnTo>
                  <a:lnTo>
                    <a:pt x="0"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8" name="Freeform 181">
              <a:extLst>
                <a:ext uri="{FF2B5EF4-FFF2-40B4-BE49-F238E27FC236}">
                  <a16:creationId xmlns:a16="http://schemas.microsoft.com/office/drawing/2014/main" xmlns="" id="{1E6FCB19-C5B3-43E2-ADD8-87B71EE731CB}"/>
                </a:ext>
              </a:extLst>
            </p:cNvPr>
            <p:cNvSpPr>
              <a:spLocks/>
            </p:cNvSpPr>
            <p:nvPr/>
          </p:nvSpPr>
          <p:spPr bwMode="auto">
            <a:xfrm>
              <a:off x="6611938" y="4560888"/>
              <a:ext cx="444500" cy="425450"/>
            </a:xfrm>
            <a:custGeom>
              <a:avLst/>
              <a:gdLst>
                <a:gd name="T0" fmla="*/ 0 w 280"/>
                <a:gd name="T1" fmla="*/ 109 h 268"/>
                <a:gd name="T2" fmla="*/ 280 w 280"/>
                <a:gd name="T3" fmla="*/ 268 h 268"/>
                <a:gd name="T4" fmla="*/ 280 w 280"/>
                <a:gd name="T5" fmla="*/ 164 h 268"/>
                <a:gd name="T6" fmla="*/ 0 w 280"/>
                <a:gd name="T7" fmla="*/ 0 h 268"/>
                <a:gd name="T8" fmla="*/ 0 w 280"/>
                <a:gd name="T9" fmla="*/ 109 h 268"/>
              </a:gdLst>
              <a:ahLst/>
              <a:cxnLst>
                <a:cxn ang="0">
                  <a:pos x="T0" y="T1"/>
                </a:cxn>
                <a:cxn ang="0">
                  <a:pos x="T2" y="T3"/>
                </a:cxn>
                <a:cxn ang="0">
                  <a:pos x="T4" y="T5"/>
                </a:cxn>
                <a:cxn ang="0">
                  <a:pos x="T6" y="T7"/>
                </a:cxn>
                <a:cxn ang="0">
                  <a:pos x="T8" y="T9"/>
                </a:cxn>
              </a:cxnLst>
              <a:rect l="0" t="0" r="r" b="b"/>
              <a:pathLst>
                <a:path w="280" h="268">
                  <a:moveTo>
                    <a:pt x="0" y="109"/>
                  </a:moveTo>
                  <a:lnTo>
                    <a:pt x="280" y="268"/>
                  </a:lnTo>
                  <a:lnTo>
                    <a:pt x="280" y="164"/>
                  </a:lnTo>
                  <a:lnTo>
                    <a:pt x="0" y="0"/>
                  </a:lnTo>
                  <a:lnTo>
                    <a:pt x="0" y="109"/>
                  </a:lnTo>
                  <a:close/>
                </a:path>
              </a:pathLst>
            </a:custGeom>
            <a:solidFill>
              <a:srgbClr val="779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79" name="Freeform 182">
              <a:extLst>
                <a:ext uri="{FF2B5EF4-FFF2-40B4-BE49-F238E27FC236}">
                  <a16:creationId xmlns:a16="http://schemas.microsoft.com/office/drawing/2014/main" xmlns="" id="{45E6FA0D-1CB0-4F1F-85C6-50050D2A6275}"/>
                </a:ext>
              </a:extLst>
            </p:cNvPr>
            <p:cNvSpPr>
              <a:spLocks/>
            </p:cNvSpPr>
            <p:nvPr/>
          </p:nvSpPr>
          <p:spPr bwMode="auto">
            <a:xfrm>
              <a:off x="7056438" y="4591051"/>
              <a:ext cx="388938" cy="395288"/>
            </a:xfrm>
            <a:custGeom>
              <a:avLst/>
              <a:gdLst>
                <a:gd name="T0" fmla="*/ 0 w 245"/>
                <a:gd name="T1" fmla="*/ 145 h 249"/>
                <a:gd name="T2" fmla="*/ 245 w 245"/>
                <a:gd name="T3" fmla="*/ 0 h 249"/>
                <a:gd name="T4" fmla="*/ 245 w 245"/>
                <a:gd name="T5" fmla="*/ 109 h 249"/>
                <a:gd name="T6" fmla="*/ 0 w 245"/>
                <a:gd name="T7" fmla="*/ 249 h 249"/>
                <a:gd name="T8" fmla="*/ 0 w 245"/>
                <a:gd name="T9" fmla="*/ 145 h 249"/>
              </a:gdLst>
              <a:ahLst/>
              <a:cxnLst>
                <a:cxn ang="0">
                  <a:pos x="T0" y="T1"/>
                </a:cxn>
                <a:cxn ang="0">
                  <a:pos x="T2" y="T3"/>
                </a:cxn>
                <a:cxn ang="0">
                  <a:pos x="T4" y="T5"/>
                </a:cxn>
                <a:cxn ang="0">
                  <a:pos x="T6" y="T7"/>
                </a:cxn>
                <a:cxn ang="0">
                  <a:pos x="T8" y="T9"/>
                </a:cxn>
              </a:cxnLst>
              <a:rect l="0" t="0" r="r" b="b"/>
              <a:pathLst>
                <a:path w="245" h="249">
                  <a:moveTo>
                    <a:pt x="0" y="145"/>
                  </a:moveTo>
                  <a:lnTo>
                    <a:pt x="245" y="0"/>
                  </a:lnTo>
                  <a:lnTo>
                    <a:pt x="245" y="109"/>
                  </a:lnTo>
                  <a:lnTo>
                    <a:pt x="0" y="249"/>
                  </a:lnTo>
                  <a:lnTo>
                    <a:pt x="0" y="145"/>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0" name="Freeform 183">
              <a:extLst>
                <a:ext uri="{FF2B5EF4-FFF2-40B4-BE49-F238E27FC236}">
                  <a16:creationId xmlns:a16="http://schemas.microsoft.com/office/drawing/2014/main" xmlns="" id="{54E3FD12-6653-4104-BF8B-DFA07EAC2660}"/>
                </a:ext>
              </a:extLst>
            </p:cNvPr>
            <p:cNvSpPr>
              <a:spLocks/>
            </p:cNvSpPr>
            <p:nvPr/>
          </p:nvSpPr>
          <p:spPr bwMode="auto">
            <a:xfrm>
              <a:off x="6661151" y="2701926"/>
              <a:ext cx="395288" cy="2084388"/>
            </a:xfrm>
            <a:custGeom>
              <a:avLst/>
              <a:gdLst>
                <a:gd name="T0" fmla="*/ 2 w 249"/>
                <a:gd name="T1" fmla="*/ 1171 h 1313"/>
                <a:gd name="T2" fmla="*/ 249 w 249"/>
                <a:gd name="T3" fmla="*/ 1313 h 1313"/>
                <a:gd name="T4" fmla="*/ 249 w 249"/>
                <a:gd name="T5" fmla="*/ 142 h 1313"/>
                <a:gd name="T6" fmla="*/ 0 w 249"/>
                <a:gd name="T7" fmla="*/ 0 h 1313"/>
                <a:gd name="T8" fmla="*/ 2 w 249"/>
                <a:gd name="T9" fmla="*/ 1171 h 1313"/>
              </a:gdLst>
              <a:ahLst/>
              <a:cxnLst>
                <a:cxn ang="0">
                  <a:pos x="T0" y="T1"/>
                </a:cxn>
                <a:cxn ang="0">
                  <a:pos x="T2" y="T3"/>
                </a:cxn>
                <a:cxn ang="0">
                  <a:pos x="T4" y="T5"/>
                </a:cxn>
                <a:cxn ang="0">
                  <a:pos x="T6" y="T7"/>
                </a:cxn>
                <a:cxn ang="0">
                  <a:pos x="T8" y="T9"/>
                </a:cxn>
              </a:cxnLst>
              <a:rect l="0" t="0" r="r" b="b"/>
              <a:pathLst>
                <a:path w="249" h="1313">
                  <a:moveTo>
                    <a:pt x="2" y="1171"/>
                  </a:moveTo>
                  <a:lnTo>
                    <a:pt x="249" y="1313"/>
                  </a:lnTo>
                  <a:lnTo>
                    <a:pt x="249" y="142"/>
                  </a:lnTo>
                  <a:lnTo>
                    <a:pt x="0" y="0"/>
                  </a:lnTo>
                  <a:lnTo>
                    <a:pt x="2" y="117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1" name="Freeform 184">
              <a:extLst>
                <a:ext uri="{FF2B5EF4-FFF2-40B4-BE49-F238E27FC236}">
                  <a16:creationId xmlns:a16="http://schemas.microsoft.com/office/drawing/2014/main" xmlns="" id="{5EFEBA0A-14B1-4A6D-A425-3FB9F8166E7D}"/>
                </a:ext>
              </a:extLst>
            </p:cNvPr>
            <p:cNvSpPr>
              <a:spLocks/>
            </p:cNvSpPr>
            <p:nvPr/>
          </p:nvSpPr>
          <p:spPr bwMode="auto">
            <a:xfrm>
              <a:off x="7056438" y="2738438"/>
              <a:ext cx="331788" cy="2047875"/>
            </a:xfrm>
            <a:custGeom>
              <a:avLst/>
              <a:gdLst>
                <a:gd name="T0" fmla="*/ 0 w 209"/>
                <a:gd name="T1" fmla="*/ 119 h 1290"/>
                <a:gd name="T2" fmla="*/ 209 w 209"/>
                <a:gd name="T3" fmla="*/ 0 h 1290"/>
                <a:gd name="T4" fmla="*/ 209 w 209"/>
                <a:gd name="T5" fmla="*/ 1169 h 1290"/>
                <a:gd name="T6" fmla="*/ 0 w 209"/>
                <a:gd name="T7" fmla="*/ 1290 h 1290"/>
                <a:gd name="T8" fmla="*/ 0 w 209"/>
                <a:gd name="T9" fmla="*/ 119 h 1290"/>
              </a:gdLst>
              <a:ahLst/>
              <a:cxnLst>
                <a:cxn ang="0">
                  <a:pos x="T0" y="T1"/>
                </a:cxn>
                <a:cxn ang="0">
                  <a:pos x="T2" y="T3"/>
                </a:cxn>
                <a:cxn ang="0">
                  <a:pos x="T4" y="T5"/>
                </a:cxn>
                <a:cxn ang="0">
                  <a:pos x="T6" y="T7"/>
                </a:cxn>
                <a:cxn ang="0">
                  <a:pos x="T8" y="T9"/>
                </a:cxn>
              </a:cxnLst>
              <a:rect l="0" t="0" r="r" b="b"/>
              <a:pathLst>
                <a:path w="209" h="1290">
                  <a:moveTo>
                    <a:pt x="0" y="119"/>
                  </a:moveTo>
                  <a:lnTo>
                    <a:pt x="209" y="0"/>
                  </a:lnTo>
                  <a:lnTo>
                    <a:pt x="209" y="1169"/>
                  </a:lnTo>
                  <a:lnTo>
                    <a:pt x="0" y="1290"/>
                  </a:lnTo>
                  <a:lnTo>
                    <a:pt x="0" y="119"/>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2" name="Freeform 185">
              <a:extLst>
                <a:ext uri="{FF2B5EF4-FFF2-40B4-BE49-F238E27FC236}">
                  <a16:creationId xmlns:a16="http://schemas.microsoft.com/office/drawing/2014/main" xmlns="" id="{E93106B1-CDD0-4D3D-B8D2-6F71507F7657}"/>
                </a:ext>
              </a:extLst>
            </p:cNvPr>
            <p:cNvSpPr>
              <a:spLocks/>
            </p:cNvSpPr>
            <p:nvPr/>
          </p:nvSpPr>
          <p:spPr bwMode="auto">
            <a:xfrm>
              <a:off x="7056438" y="2738438"/>
              <a:ext cx="331788" cy="2047875"/>
            </a:xfrm>
            <a:custGeom>
              <a:avLst/>
              <a:gdLst>
                <a:gd name="T0" fmla="*/ 0 w 209"/>
                <a:gd name="T1" fmla="*/ 119 h 1290"/>
                <a:gd name="T2" fmla="*/ 209 w 209"/>
                <a:gd name="T3" fmla="*/ 0 h 1290"/>
                <a:gd name="T4" fmla="*/ 209 w 209"/>
                <a:gd name="T5" fmla="*/ 1169 h 1290"/>
                <a:gd name="T6" fmla="*/ 0 w 209"/>
                <a:gd name="T7" fmla="*/ 1290 h 1290"/>
                <a:gd name="T8" fmla="*/ 0 w 209"/>
                <a:gd name="T9" fmla="*/ 119 h 1290"/>
              </a:gdLst>
              <a:ahLst/>
              <a:cxnLst>
                <a:cxn ang="0">
                  <a:pos x="T0" y="T1"/>
                </a:cxn>
                <a:cxn ang="0">
                  <a:pos x="T2" y="T3"/>
                </a:cxn>
                <a:cxn ang="0">
                  <a:pos x="T4" y="T5"/>
                </a:cxn>
                <a:cxn ang="0">
                  <a:pos x="T6" y="T7"/>
                </a:cxn>
                <a:cxn ang="0">
                  <a:pos x="T8" y="T9"/>
                </a:cxn>
              </a:cxnLst>
              <a:rect l="0" t="0" r="r" b="b"/>
              <a:pathLst>
                <a:path w="209" h="1290">
                  <a:moveTo>
                    <a:pt x="0" y="119"/>
                  </a:moveTo>
                  <a:lnTo>
                    <a:pt x="209" y="0"/>
                  </a:lnTo>
                  <a:lnTo>
                    <a:pt x="209" y="1169"/>
                  </a:lnTo>
                  <a:lnTo>
                    <a:pt x="0" y="1290"/>
                  </a:lnTo>
                  <a:lnTo>
                    <a:pt x="0"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3" name="Freeform 186">
              <a:extLst>
                <a:ext uri="{FF2B5EF4-FFF2-40B4-BE49-F238E27FC236}">
                  <a16:creationId xmlns:a16="http://schemas.microsoft.com/office/drawing/2014/main" xmlns="" id="{0A282C73-B930-48BD-B39E-AAE6156F1B46}"/>
                </a:ext>
              </a:extLst>
            </p:cNvPr>
            <p:cNvSpPr>
              <a:spLocks/>
            </p:cNvSpPr>
            <p:nvPr/>
          </p:nvSpPr>
          <p:spPr bwMode="auto">
            <a:xfrm>
              <a:off x="6661151" y="2516188"/>
              <a:ext cx="727075" cy="411163"/>
            </a:xfrm>
            <a:custGeom>
              <a:avLst/>
              <a:gdLst>
                <a:gd name="T0" fmla="*/ 0 w 458"/>
                <a:gd name="T1" fmla="*/ 117 h 259"/>
                <a:gd name="T2" fmla="*/ 209 w 458"/>
                <a:gd name="T3" fmla="*/ 0 h 259"/>
                <a:gd name="T4" fmla="*/ 458 w 458"/>
                <a:gd name="T5" fmla="*/ 140 h 259"/>
                <a:gd name="T6" fmla="*/ 249 w 458"/>
                <a:gd name="T7" fmla="*/ 259 h 259"/>
                <a:gd name="T8" fmla="*/ 14 w 458"/>
                <a:gd name="T9" fmla="*/ 124 h 259"/>
                <a:gd name="T10" fmla="*/ 0 w 458"/>
                <a:gd name="T11" fmla="*/ 117 h 259"/>
              </a:gdLst>
              <a:ahLst/>
              <a:cxnLst>
                <a:cxn ang="0">
                  <a:pos x="T0" y="T1"/>
                </a:cxn>
                <a:cxn ang="0">
                  <a:pos x="T2" y="T3"/>
                </a:cxn>
                <a:cxn ang="0">
                  <a:pos x="T4" y="T5"/>
                </a:cxn>
                <a:cxn ang="0">
                  <a:pos x="T6" y="T7"/>
                </a:cxn>
                <a:cxn ang="0">
                  <a:pos x="T8" y="T9"/>
                </a:cxn>
                <a:cxn ang="0">
                  <a:pos x="T10" y="T11"/>
                </a:cxn>
              </a:cxnLst>
              <a:rect l="0" t="0" r="r" b="b"/>
              <a:pathLst>
                <a:path w="458" h="259">
                  <a:moveTo>
                    <a:pt x="0" y="117"/>
                  </a:moveTo>
                  <a:lnTo>
                    <a:pt x="209" y="0"/>
                  </a:lnTo>
                  <a:lnTo>
                    <a:pt x="458" y="140"/>
                  </a:lnTo>
                  <a:lnTo>
                    <a:pt x="249" y="259"/>
                  </a:lnTo>
                  <a:lnTo>
                    <a:pt x="14" y="124"/>
                  </a:lnTo>
                  <a:lnTo>
                    <a:pt x="0" y="11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4" name="Freeform 187">
              <a:extLst>
                <a:ext uri="{FF2B5EF4-FFF2-40B4-BE49-F238E27FC236}">
                  <a16:creationId xmlns:a16="http://schemas.microsoft.com/office/drawing/2014/main" xmlns="" id="{4EBCF3EF-2E41-4844-BB03-BCBC7D319828}"/>
                </a:ext>
              </a:extLst>
            </p:cNvPr>
            <p:cNvSpPr>
              <a:spLocks/>
            </p:cNvSpPr>
            <p:nvPr/>
          </p:nvSpPr>
          <p:spPr bwMode="auto">
            <a:xfrm>
              <a:off x="6699251" y="2773363"/>
              <a:ext cx="131763" cy="263525"/>
            </a:xfrm>
            <a:custGeom>
              <a:avLst/>
              <a:gdLst>
                <a:gd name="T0" fmla="*/ 83 w 83"/>
                <a:gd name="T1" fmla="*/ 166 h 166"/>
                <a:gd name="T2" fmla="*/ 0 w 83"/>
                <a:gd name="T3" fmla="*/ 118 h 166"/>
                <a:gd name="T4" fmla="*/ 0 w 83"/>
                <a:gd name="T5" fmla="*/ 0 h 166"/>
                <a:gd name="T6" fmla="*/ 83 w 83"/>
                <a:gd name="T7" fmla="*/ 47 h 166"/>
                <a:gd name="T8" fmla="*/ 83 w 83"/>
                <a:gd name="T9" fmla="*/ 166 h 166"/>
              </a:gdLst>
              <a:ahLst/>
              <a:cxnLst>
                <a:cxn ang="0">
                  <a:pos x="T0" y="T1"/>
                </a:cxn>
                <a:cxn ang="0">
                  <a:pos x="T2" y="T3"/>
                </a:cxn>
                <a:cxn ang="0">
                  <a:pos x="T4" y="T5"/>
                </a:cxn>
                <a:cxn ang="0">
                  <a:pos x="T6" y="T7"/>
                </a:cxn>
                <a:cxn ang="0">
                  <a:pos x="T8" y="T9"/>
                </a:cxn>
              </a:cxnLst>
              <a:rect l="0" t="0" r="r" b="b"/>
              <a:pathLst>
                <a:path w="83" h="166">
                  <a:moveTo>
                    <a:pt x="83" y="166"/>
                  </a:moveTo>
                  <a:lnTo>
                    <a:pt x="0" y="118"/>
                  </a:lnTo>
                  <a:lnTo>
                    <a:pt x="0" y="0"/>
                  </a:lnTo>
                  <a:lnTo>
                    <a:pt x="83" y="47"/>
                  </a:lnTo>
                  <a:lnTo>
                    <a:pt x="83"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5" name="Freeform 188">
              <a:extLst>
                <a:ext uri="{FF2B5EF4-FFF2-40B4-BE49-F238E27FC236}">
                  <a16:creationId xmlns:a16="http://schemas.microsoft.com/office/drawing/2014/main" xmlns="" id="{D15A5178-D2E9-4973-BA42-C1ADB8E94EC1}"/>
                </a:ext>
              </a:extLst>
            </p:cNvPr>
            <p:cNvSpPr>
              <a:spLocks/>
            </p:cNvSpPr>
            <p:nvPr/>
          </p:nvSpPr>
          <p:spPr bwMode="auto">
            <a:xfrm>
              <a:off x="6699251" y="2773363"/>
              <a:ext cx="19050" cy="187325"/>
            </a:xfrm>
            <a:custGeom>
              <a:avLst/>
              <a:gdLst>
                <a:gd name="T0" fmla="*/ 12 w 12"/>
                <a:gd name="T1" fmla="*/ 111 h 118"/>
                <a:gd name="T2" fmla="*/ 0 w 12"/>
                <a:gd name="T3" fmla="*/ 118 h 118"/>
                <a:gd name="T4" fmla="*/ 0 w 12"/>
                <a:gd name="T5" fmla="*/ 0 h 118"/>
                <a:gd name="T6" fmla="*/ 12 w 12"/>
                <a:gd name="T7" fmla="*/ 7 h 118"/>
                <a:gd name="T8" fmla="*/ 12 w 12"/>
                <a:gd name="T9" fmla="*/ 111 h 118"/>
              </a:gdLst>
              <a:ahLst/>
              <a:cxnLst>
                <a:cxn ang="0">
                  <a:pos x="T0" y="T1"/>
                </a:cxn>
                <a:cxn ang="0">
                  <a:pos x="T2" y="T3"/>
                </a:cxn>
                <a:cxn ang="0">
                  <a:pos x="T4" y="T5"/>
                </a:cxn>
                <a:cxn ang="0">
                  <a:pos x="T6" y="T7"/>
                </a:cxn>
                <a:cxn ang="0">
                  <a:pos x="T8" y="T9"/>
                </a:cxn>
              </a:cxnLst>
              <a:rect l="0" t="0" r="r" b="b"/>
              <a:pathLst>
                <a:path w="12" h="118">
                  <a:moveTo>
                    <a:pt x="12" y="111"/>
                  </a:moveTo>
                  <a:lnTo>
                    <a:pt x="0" y="118"/>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6" name="Freeform 189">
              <a:extLst>
                <a:ext uri="{FF2B5EF4-FFF2-40B4-BE49-F238E27FC236}">
                  <a16:creationId xmlns:a16="http://schemas.microsoft.com/office/drawing/2014/main" xmlns="" id="{F138B219-4510-4B70-9730-D83F5D28A821}"/>
                </a:ext>
              </a:extLst>
            </p:cNvPr>
            <p:cNvSpPr>
              <a:spLocks/>
            </p:cNvSpPr>
            <p:nvPr/>
          </p:nvSpPr>
          <p:spPr bwMode="auto">
            <a:xfrm>
              <a:off x="6699251" y="3006726"/>
              <a:ext cx="131763" cy="263525"/>
            </a:xfrm>
            <a:custGeom>
              <a:avLst/>
              <a:gdLst>
                <a:gd name="T0" fmla="*/ 83 w 83"/>
                <a:gd name="T1" fmla="*/ 166 h 166"/>
                <a:gd name="T2" fmla="*/ 0 w 83"/>
                <a:gd name="T3" fmla="*/ 119 h 166"/>
                <a:gd name="T4" fmla="*/ 0 w 83"/>
                <a:gd name="T5" fmla="*/ 0 h 166"/>
                <a:gd name="T6" fmla="*/ 83 w 83"/>
                <a:gd name="T7" fmla="*/ 45 h 166"/>
                <a:gd name="T8" fmla="*/ 83 w 83"/>
                <a:gd name="T9" fmla="*/ 166 h 166"/>
              </a:gdLst>
              <a:ahLst/>
              <a:cxnLst>
                <a:cxn ang="0">
                  <a:pos x="T0" y="T1"/>
                </a:cxn>
                <a:cxn ang="0">
                  <a:pos x="T2" y="T3"/>
                </a:cxn>
                <a:cxn ang="0">
                  <a:pos x="T4" y="T5"/>
                </a:cxn>
                <a:cxn ang="0">
                  <a:pos x="T6" y="T7"/>
                </a:cxn>
                <a:cxn ang="0">
                  <a:pos x="T8" y="T9"/>
                </a:cxn>
              </a:cxnLst>
              <a:rect l="0" t="0" r="r" b="b"/>
              <a:pathLst>
                <a:path w="83" h="166">
                  <a:moveTo>
                    <a:pt x="83" y="166"/>
                  </a:moveTo>
                  <a:lnTo>
                    <a:pt x="0" y="119"/>
                  </a:lnTo>
                  <a:lnTo>
                    <a:pt x="0" y="0"/>
                  </a:lnTo>
                  <a:lnTo>
                    <a:pt x="83" y="45"/>
                  </a:lnTo>
                  <a:lnTo>
                    <a:pt x="83"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7" name="Freeform 190">
              <a:extLst>
                <a:ext uri="{FF2B5EF4-FFF2-40B4-BE49-F238E27FC236}">
                  <a16:creationId xmlns:a16="http://schemas.microsoft.com/office/drawing/2014/main" xmlns="" id="{7237FCCA-1BE8-4D28-B8D3-ACA47F0D47AA}"/>
                </a:ext>
              </a:extLst>
            </p:cNvPr>
            <p:cNvSpPr>
              <a:spLocks/>
            </p:cNvSpPr>
            <p:nvPr/>
          </p:nvSpPr>
          <p:spPr bwMode="auto">
            <a:xfrm>
              <a:off x="6699251" y="3006726"/>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8" name="Freeform 191">
              <a:extLst>
                <a:ext uri="{FF2B5EF4-FFF2-40B4-BE49-F238E27FC236}">
                  <a16:creationId xmlns:a16="http://schemas.microsoft.com/office/drawing/2014/main" xmlns="" id="{353EABB9-C46E-4931-82FB-53AFB4A3BBDE}"/>
                </a:ext>
              </a:extLst>
            </p:cNvPr>
            <p:cNvSpPr>
              <a:spLocks/>
            </p:cNvSpPr>
            <p:nvPr/>
          </p:nvSpPr>
          <p:spPr bwMode="auto">
            <a:xfrm>
              <a:off x="6699251" y="3236913"/>
              <a:ext cx="131763" cy="263525"/>
            </a:xfrm>
            <a:custGeom>
              <a:avLst/>
              <a:gdLst>
                <a:gd name="T0" fmla="*/ 83 w 83"/>
                <a:gd name="T1" fmla="*/ 166 h 166"/>
                <a:gd name="T2" fmla="*/ 0 w 83"/>
                <a:gd name="T3" fmla="*/ 119 h 166"/>
                <a:gd name="T4" fmla="*/ 0 w 83"/>
                <a:gd name="T5" fmla="*/ 0 h 166"/>
                <a:gd name="T6" fmla="*/ 83 w 83"/>
                <a:gd name="T7" fmla="*/ 47 h 166"/>
                <a:gd name="T8" fmla="*/ 83 w 83"/>
                <a:gd name="T9" fmla="*/ 166 h 166"/>
              </a:gdLst>
              <a:ahLst/>
              <a:cxnLst>
                <a:cxn ang="0">
                  <a:pos x="T0" y="T1"/>
                </a:cxn>
                <a:cxn ang="0">
                  <a:pos x="T2" y="T3"/>
                </a:cxn>
                <a:cxn ang="0">
                  <a:pos x="T4" y="T5"/>
                </a:cxn>
                <a:cxn ang="0">
                  <a:pos x="T6" y="T7"/>
                </a:cxn>
                <a:cxn ang="0">
                  <a:pos x="T8" y="T9"/>
                </a:cxn>
              </a:cxnLst>
              <a:rect l="0" t="0" r="r" b="b"/>
              <a:pathLst>
                <a:path w="83" h="166">
                  <a:moveTo>
                    <a:pt x="83" y="166"/>
                  </a:moveTo>
                  <a:lnTo>
                    <a:pt x="0" y="119"/>
                  </a:lnTo>
                  <a:lnTo>
                    <a:pt x="0" y="0"/>
                  </a:lnTo>
                  <a:lnTo>
                    <a:pt x="83" y="47"/>
                  </a:lnTo>
                  <a:lnTo>
                    <a:pt x="83"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89" name="Freeform 192">
              <a:extLst>
                <a:ext uri="{FF2B5EF4-FFF2-40B4-BE49-F238E27FC236}">
                  <a16:creationId xmlns:a16="http://schemas.microsoft.com/office/drawing/2014/main" xmlns="" id="{8EBAFEB5-077E-41E7-8E07-2187D027495D}"/>
                </a:ext>
              </a:extLst>
            </p:cNvPr>
            <p:cNvSpPr>
              <a:spLocks/>
            </p:cNvSpPr>
            <p:nvPr/>
          </p:nvSpPr>
          <p:spPr bwMode="auto">
            <a:xfrm>
              <a:off x="6699251" y="3236913"/>
              <a:ext cx="19050" cy="188913"/>
            </a:xfrm>
            <a:custGeom>
              <a:avLst/>
              <a:gdLst>
                <a:gd name="T0" fmla="*/ 12 w 12"/>
                <a:gd name="T1" fmla="*/ 111 h 119"/>
                <a:gd name="T2" fmla="*/ 0 w 12"/>
                <a:gd name="T3" fmla="*/ 119 h 119"/>
                <a:gd name="T4" fmla="*/ 0 w 12"/>
                <a:gd name="T5" fmla="*/ 0 h 119"/>
                <a:gd name="T6" fmla="*/ 12 w 12"/>
                <a:gd name="T7" fmla="*/ 7 h 119"/>
                <a:gd name="T8" fmla="*/ 12 w 12"/>
                <a:gd name="T9" fmla="*/ 111 h 119"/>
              </a:gdLst>
              <a:ahLst/>
              <a:cxnLst>
                <a:cxn ang="0">
                  <a:pos x="T0" y="T1"/>
                </a:cxn>
                <a:cxn ang="0">
                  <a:pos x="T2" y="T3"/>
                </a:cxn>
                <a:cxn ang="0">
                  <a:pos x="T4" y="T5"/>
                </a:cxn>
                <a:cxn ang="0">
                  <a:pos x="T6" y="T7"/>
                </a:cxn>
                <a:cxn ang="0">
                  <a:pos x="T8" y="T9"/>
                </a:cxn>
              </a:cxnLst>
              <a:rect l="0" t="0" r="r" b="b"/>
              <a:pathLst>
                <a:path w="12" h="119">
                  <a:moveTo>
                    <a:pt x="12" y="111"/>
                  </a:moveTo>
                  <a:lnTo>
                    <a:pt x="0" y="119"/>
                  </a:lnTo>
                  <a:lnTo>
                    <a:pt x="0" y="0"/>
                  </a:lnTo>
                  <a:lnTo>
                    <a:pt x="12" y="7"/>
                  </a:lnTo>
                  <a:lnTo>
                    <a:pt x="12" y="111"/>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0" name="Freeform 193">
              <a:extLst>
                <a:ext uri="{FF2B5EF4-FFF2-40B4-BE49-F238E27FC236}">
                  <a16:creationId xmlns:a16="http://schemas.microsoft.com/office/drawing/2014/main" xmlns="" id="{B6E4B5F1-811C-454E-97F9-17FD0A8EACA8}"/>
                </a:ext>
              </a:extLst>
            </p:cNvPr>
            <p:cNvSpPr>
              <a:spLocks/>
            </p:cNvSpPr>
            <p:nvPr/>
          </p:nvSpPr>
          <p:spPr bwMode="auto">
            <a:xfrm>
              <a:off x="6699251" y="3470276"/>
              <a:ext cx="131763" cy="263525"/>
            </a:xfrm>
            <a:custGeom>
              <a:avLst/>
              <a:gdLst>
                <a:gd name="T0" fmla="*/ 83 w 83"/>
                <a:gd name="T1" fmla="*/ 166 h 166"/>
                <a:gd name="T2" fmla="*/ 0 w 83"/>
                <a:gd name="T3" fmla="*/ 119 h 166"/>
                <a:gd name="T4" fmla="*/ 0 w 83"/>
                <a:gd name="T5" fmla="*/ 0 h 166"/>
                <a:gd name="T6" fmla="*/ 83 w 83"/>
                <a:gd name="T7" fmla="*/ 48 h 166"/>
                <a:gd name="T8" fmla="*/ 83 w 83"/>
                <a:gd name="T9" fmla="*/ 166 h 166"/>
              </a:gdLst>
              <a:ahLst/>
              <a:cxnLst>
                <a:cxn ang="0">
                  <a:pos x="T0" y="T1"/>
                </a:cxn>
                <a:cxn ang="0">
                  <a:pos x="T2" y="T3"/>
                </a:cxn>
                <a:cxn ang="0">
                  <a:pos x="T4" y="T5"/>
                </a:cxn>
                <a:cxn ang="0">
                  <a:pos x="T6" y="T7"/>
                </a:cxn>
                <a:cxn ang="0">
                  <a:pos x="T8" y="T9"/>
                </a:cxn>
              </a:cxnLst>
              <a:rect l="0" t="0" r="r" b="b"/>
              <a:pathLst>
                <a:path w="83" h="166">
                  <a:moveTo>
                    <a:pt x="83" y="166"/>
                  </a:moveTo>
                  <a:lnTo>
                    <a:pt x="0" y="119"/>
                  </a:lnTo>
                  <a:lnTo>
                    <a:pt x="0" y="0"/>
                  </a:lnTo>
                  <a:lnTo>
                    <a:pt x="83" y="48"/>
                  </a:lnTo>
                  <a:lnTo>
                    <a:pt x="83" y="16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1" name="Freeform 194">
              <a:extLst>
                <a:ext uri="{FF2B5EF4-FFF2-40B4-BE49-F238E27FC236}">
                  <a16:creationId xmlns:a16="http://schemas.microsoft.com/office/drawing/2014/main" xmlns="" id="{BC799B85-BB35-487D-BF26-69124536EC69}"/>
                </a:ext>
              </a:extLst>
            </p:cNvPr>
            <p:cNvSpPr>
              <a:spLocks/>
            </p:cNvSpPr>
            <p:nvPr/>
          </p:nvSpPr>
          <p:spPr bwMode="auto">
            <a:xfrm>
              <a:off x="6699251" y="3470276"/>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2" name="Freeform 195">
              <a:extLst>
                <a:ext uri="{FF2B5EF4-FFF2-40B4-BE49-F238E27FC236}">
                  <a16:creationId xmlns:a16="http://schemas.microsoft.com/office/drawing/2014/main" xmlns="" id="{88845B1D-20D7-4A88-BA9B-2769F08780A5}"/>
                </a:ext>
              </a:extLst>
            </p:cNvPr>
            <p:cNvSpPr>
              <a:spLocks/>
            </p:cNvSpPr>
            <p:nvPr/>
          </p:nvSpPr>
          <p:spPr bwMode="auto">
            <a:xfrm>
              <a:off x="6861176" y="2863851"/>
              <a:ext cx="57150" cy="222250"/>
            </a:xfrm>
            <a:custGeom>
              <a:avLst/>
              <a:gdLst>
                <a:gd name="T0" fmla="*/ 36 w 36"/>
                <a:gd name="T1" fmla="*/ 140 h 140"/>
                <a:gd name="T2" fmla="*/ 0 w 36"/>
                <a:gd name="T3" fmla="*/ 118 h 140"/>
                <a:gd name="T4" fmla="*/ 0 w 36"/>
                <a:gd name="T5" fmla="*/ 0 h 140"/>
                <a:gd name="T6" fmla="*/ 36 w 36"/>
                <a:gd name="T7" fmla="*/ 21 h 140"/>
                <a:gd name="T8" fmla="*/ 36 w 36"/>
                <a:gd name="T9" fmla="*/ 140 h 140"/>
              </a:gdLst>
              <a:ahLst/>
              <a:cxnLst>
                <a:cxn ang="0">
                  <a:pos x="T0" y="T1"/>
                </a:cxn>
                <a:cxn ang="0">
                  <a:pos x="T2" y="T3"/>
                </a:cxn>
                <a:cxn ang="0">
                  <a:pos x="T4" y="T5"/>
                </a:cxn>
                <a:cxn ang="0">
                  <a:pos x="T6" y="T7"/>
                </a:cxn>
                <a:cxn ang="0">
                  <a:pos x="T8" y="T9"/>
                </a:cxn>
              </a:cxnLst>
              <a:rect l="0" t="0" r="r" b="b"/>
              <a:pathLst>
                <a:path w="36" h="140">
                  <a:moveTo>
                    <a:pt x="36" y="140"/>
                  </a:moveTo>
                  <a:lnTo>
                    <a:pt x="0" y="118"/>
                  </a:lnTo>
                  <a:lnTo>
                    <a:pt x="0" y="0"/>
                  </a:lnTo>
                  <a:lnTo>
                    <a:pt x="36" y="21"/>
                  </a:lnTo>
                  <a:lnTo>
                    <a:pt x="36"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3" name="Freeform 196">
              <a:extLst>
                <a:ext uri="{FF2B5EF4-FFF2-40B4-BE49-F238E27FC236}">
                  <a16:creationId xmlns:a16="http://schemas.microsoft.com/office/drawing/2014/main" xmlns="" id="{C964D2FF-4A87-448A-BD93-024E583E8E7A}"/>
                </a:ext>
              </a:extLst>
            </p:cNvPr>
            <p:cNvSpPr>
              <a:spLocks/>
            </p:cNvSpPr>
            <p:nvPr/>
          </p:nvSpPr>
          <p:spPr bwMode="auto">
            <a:xfrm>
              <a:off x="6861176" y="2863851"/>
              <a:ext cx="19050" cy="187325"/>
            </a:xfrm>
            <a:custGeom>
              <a:avLst/>
              <a:gdLst>
                <a:gd name="T0" fmla="*/ 12 w 12"/>
                <a:gd name="T1" fmla="*/ 114 h 118"/>
                <a:gd name="T2" fmla="*/ 0 w 12"/>
                <a:gd name="T3" fmla="*/ 118 h 118"/>
                <a:gd name="T4" fmla="*/ 0 w 12"/>
                <a:gd name="T5" fmla="*/ 0 h 118"/>
                <a:gd name="T6" fmla="*/ 12 w 12"/>
                <a:gd name="T7" fmla="*/ 7 h 118"/>
                <a:gd name="T8" fmla="*/ 12 w 12"/>
                <a:gd name="T9" fmla="*/ 114 h 118"/>
              </a:gdLst>
              <a:ahLst/>
              <a:cxnLst>
                <a:cxn ang="0">
                  <a:pos x="T0" y="T1"/>
                </a:cxn>
                <a:cxn ang="0">
                  <a:pos x="T2" y="T3"/>
                </a:cxn>
                <a:cxn ang="0">
                  <a:pos x="T4" y="T5"/>
                </a:cxn>
                <a:cxn ang="0">
                  <a:pos x="T6" y="T7"/>
                </a:cxn>
                <a:cxn ang="0">
                  <a:pos x="T8" y="T9"/>
                </a:cxn>
              </a:cxnLst>
              <a:rect l="0" t="0" r="r" b="b"/>
              <a:pathLst>
                <a:path w="12" h="118">
                  <a:moveTo>
                    <a:pt x="12" y="114"/>
                  </a:moveTo>
                  <a:lnTo>
                    <a:pt x="0" y="118"/>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4" name="Freeform 197">
              <a:extLst>
                <a:ext uri="{FF2B5EF4-FFF2-40B4-BE49-F238E27FC236}">
                  <a16:creationId xmlns:a16="http://schemas.microsoft.com/office/drawing/2014/main" xmlns="" id="{5531E369-32FF-4421-AE60-DE52A8F4E47D}"/>
                </a:ext>
              </a:extLst>
            </p:cNvPr>
            <p:cNvSpPr>
              <a:spLocks/>
            </p:cNvSpPr>
            <p:nvPr/>
          </p:nvSpPr>
          <p:spPr bwMode="auto">
            <a:xfrm>
              <a:off x="6861176" y="3097213"/>
              <a:ext cx="57150" cy="222250"/>
            </a:xfrm>
            <a:custGeom>
              <a:avLst/>
              <a:gdLst>
                <a:gd name="T0" fmla="*/ 36 w 36"/>
                <a:gd name="T1" fmla="*/ 140 h 140"/>
                <a:gd name="T2" fmla="*/ 0 w 36"/>
                <a:gd name="T3" fmla="*/ 119 h 140"/>
                <a:gd name="T4" fmla="*/ 0 w 36"/>
                <a:gd name="T5" fmla="*/ 0 h 140"/>
                <a:gd name="T6" fmla="*/ 36 w 36"/>
                <a:gd name="T7" fmla="*/ 19 h 140"/>
                <a:gd name="T8" fmla="*/ 36 w 36"/>
                <a:gd name="T9" fmla="*/ 140 h 140"/>
              </a:gdLst>
              <a:ahLst/>
              <a:cxnLst>
                <a:cxn ang="0">
                  <a:pos x="T0" y="T1"/>
                </a:cxn>
                <a:cxn ang="0">
                  <a:pos x="T2" y="T3"/>
                </a:cxn>
                <a:cxn ang="0">
                  <a:pos x="T4" y="T5"/>
                </a:cxn>
                <a:cxn ang="0">
                  <a:pos x="T6" y="T7"/>
                </a:cxn>
                <a:cxn ang="0">
                  <a:pos x="T8" y="T9"/>
                </a:cxn>
              </a:cxnLst>
              <a:rect l="0" t="0" r="r" b="b"/>
              <a:pathLst>
                <a:path w="36" h="140">
                  <a:moveTo>
                    <a:pt x="36" y="140"/>
                  </a:moveTo>
                  <a:lnTo>
                    <a:pt x="0" y="119"/>
                  </a:lnTo>
                  <a:lnTo>
                    <a:pt x="0" y="0"/>
                  </a:lnTo>
                  <a:lnTo>
                    <a:pt x="36" y="19"/>
                  </a:lnTo>
                  <a:lnTo>
                    <a:pt x="36"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5" name="Freeform 198">
              <a:extLst>
                <a:ext uri="{FF2B5EF4-FFF2-40B4-BE49-F238E27FC236}">
                  <a16:creationId xmlns:a16="http://schemas.microsoft.com/office/drawing/2014/main" xmlns="" id="{A4E4F552-4CD4-4903-8B30-90E26CE8767C}"/>
                </a:ext>
              </a:extLst>
            </p:cNvPr>
            <p:cNvSpPr>
              <a:spLocks/>
            </p:cNvSpPr>
            <p:nvPr/>
          </p:nvSpPr>
          <p:spPr bwMode="auto">
            <a:xfrm>
              <a:off x="6861176" y="3097213"/>
              <a:ext cx="19050" cy="188913"/>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6" name="Freeform 199">
              <a:extLst>
                <a:ext uri="{FF2B5EF4-FFF2-40B4-BE49-F238E27FC236}">
                  <a16:creationId xmlns:a16="http://schemas.microsoft.com/office/drawing/2014/main" xmlns="" id="{05055C78-4E8B-4C4E-A28F-87C72176552F}"/>
                </a:ext>
              </a:extLst>
            </p:cNvPr>
            <p:cNvSpPr>
              <a:spLocks/>
            </p:cNvSpPr>
            <p:nvPr/>
          </p:nvSpPr>
          <p:spPr bwMode="auto">
            <a:xfrm>
              <a:off x="6845301" y="3319463"/>
              <a:ext cx="57150" cy="222250"/>
            </a:xfrm>
            <a:custGeom>
              <a:avLst/>
              <a:gdLst>
                <a:gd name="T0" fmla="*/ 36 w 36"/>
                <a:gd name="T1" fmla="*/ 140 h 140"/>
                <a:gd name="T2" fmla="*/ 0 w 36"/>
                <a:gd name="T3" fmla="*/ 121 h 140"/>
                <a:gd name="T4" fmla="*/ 0 w 36"/>
                <a:gd name="T5" fmla="*/ 0 h 140"/>
                <a:gd name="T6" fmla="*/ 36 w 36"/>
                <a:gd name="T7" fmla="*/ 21 h 140"/>
                <a:gd name="T8" fmla="*/ 36 w 36"/>
                <a:gd name="T9" fmla="*/ 140 h 140"/>
              </a:gdLst>
              <a:ahLst/>
              <a:cxnLst>
                <a:cxn ang="0">
                  <a:pos x="T0" y="T1"/>
                </a:cxn>
                <a:cxn ang="0">
                  <a:pos x="T2" y="T3"/>
                </a:cxn>
                <a:cxn ang="0">
                  <a:pos x="T4" y="T5"/>
                </a:cxn>
                <a:cxn ang="0">
                  <a:pos x="T6" y="T7"/>
                </a:cxn>
                <a:cxn ang="0">
                  <a:pos x="T8" y="T9"/>
                </a:cxn>
              </a:cxnLst>
              <a:rect l="0" t="0" r="r" b="b"/>
              <a:pathLst>
                <a:path w="36" h="140">
                  <a:moveTo>
                    <a:pt x="36" y="140"/>
                  </a:moveTo>
                  <a:lnTo>
                    <a:pt x="0" y="121"/>
                  </a:lnTo>
                  <a:lnTo>
                    <a:pt x="0" y="0"/>
                  </a:lnTo>
                  <a:lnTo>
                    <a:pt x="36" y="21"/>
                  </a:lnTo>
                  <a:lnTo>
                    <a:pt x="36"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7" name="Freeform 200">
              <a:extLst>
                <a:ext uri="{FF2B5EF4-FFF2-40B4-BE49-F238E27FC236}">
                  <a16:creationId xmlns:a16="http://schemas.microsoft.com/office/drawing/2014/main" xmlns="" id="{74065C20-CCC5-4542-BBBF-CA2B370CAE85}"/>
                </a:ext>
              </a:extLst>
            </p:cNvPr>
            <p:cNvSpPr>
              <a:spLocks/>
            </p:cNvSpPr>
            <p:nvPr/>
          </p:nvSpPr>
          <p:spPr bwMode="auto">
            <a:xfrm>
              <a:off x="6845301" y="3319463"/>
              <a:ext cx="19050" cy="192088"/>
            </a:xfrm>
            <a:custGeom>
              <a:avLst/>
              <a:gdLst>
                <a:gd name="T0" fmla="*/ 12 w 12"/>
                <a:gd name="T1" fmla="*/ 114 h 121"/>
                <a:gd name="T2" fmla="*/ 0 w 12"/>
                <a:gd name="T3" fmla="*/ 121 h 121"/>
                <a:gd name="T4" fmla="*/ 0 w 12"/>
                <a:gd name="T5" fmla="*/ 0 h 121"/>
                <a:gd name="T6" fmla="*/ 12 w 12"/>
                <a:gd name="T7" fmla="*/ 7 h 121"/>
                <a:gd name="T8" fmla="*/ 12 w 12"/>
                <a:gd name="T9" fmla="*/ 114 h 121"/>
              </a:gdLst>
              <a:ahLst/>
              <a:cxnLst>
                <a:cxn ang="0">
                  <a:pos x="T0" y="T1"/>
                </a:cxn>
                <a:cxn ang="0">
                  <a:pos x="T2" y="T3"/>
                </a:cxn>
                <a:cxn ang="0">
                  <a:pos x="T4" y="T5"/>
                </a:cxn>
                <a:cxn ang="0">
                  <a:pos x="T6" y="T7"/>
                </a:cxn>
                <a:cxn ang="0">
                  <a:pos x="T8" y="T9"/>
                </a:cxn>
              </a:cxnLst>
              <a:rect l="0" t="0" r="r" b="b"/>
              <a:pathLst>
                <a:path w="12" h="121">
                  <a:moveTo>
                    <a:pt x="12" y="114"/>
                  </a:moveTo>
                  <a:lnTo>
                    <a:pt x="0" y="121"/>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8" name="Freeform 201">
              <a:extLst>
                <a:ext uri="{FF2B5EF4-FFF2-40B4-BE49-F238E27FC236}">
                  <a16:creationId xmlns:a16="http://schemas.microsoft.com/office/drawing/2014/main" xmlns="" id="{44A2089B-E317-4CA9-8144-6EE1D23CED1B}"/>
                </a:ext>
              </a:extLst>
            </p:cNvPr>
            <p:cNvSpPr>
              <a:spLocks/>
            </p:cNvSpPr>
            <p:nvPr/>
          </p:nvSpPr>
          <p:spPr bwMode="auto">
            <a:xfrm>
              <a:off x="6845301" y="3552826"/>
              <a:ext cx="57150" cy="223838"/>
            </a:xfrm>
            <a:custGeom>
              <a:avLst/>
              <a:gdLst>
                <a:gd name="T0" fmla="*/ 36 w 36"/>
                <a:gd name="T1" fmla="*/ 141 h 141"/>
                <a:gd name="T2" fmla="*/ 0 w 36"/>
                <a:gd name="T3" fmla="*/ 119 h 141"/>
                <a:gd name="T4" fmla="*/ 0 w 36"/>
                <a:gd name="T5" fmla="*/ 0 h 141"/>
                <a:gd name="T6" fmla="*/ 36 w 36"/>
                <a:gd name="T7" fmla="*/ 19 h 141"/>
                <a:gd name="T8" fmla="*/ 36 w 36"/>
                <a:gd name="T9" fmla="*/ 141 h 141"/>
              </a:gdLst>
              <a:ahLst/>
              <a:cxnLst>
                <a:cxn ang="0">
                  <a:pos x="T0" y="T1"/>
                </a:cxn>
                <a:cxn ang="0">
                  <a:pos x="T2" y="T3"/>
                </a:cxn>
                <a:cxn ang="0">
                  <a:pos x="T4" y="T5"/>
                </a:cxn>
                <a:cxn ang="0">
                  <a:pos x="T6" y="T7"/>
                </a:cxn>
                <a:cxn ang="0">
                  <a:pos x="T8" y="T9"/>
                </a:cxn>
              </a:cxnLst>
              <a:rect l="0" t="0" r="r" b="b"/>
              <a:pathLst>
                <a:path w="36" h="141">
                  <a:moveTo>
                    <a:pt x="36" y="141"/>
                  </a:moveTo>
                  <a:lnTo>
                    <a:pt x="0" y="119"/>
                  </a:lnTo>
                  <a:lnTo>
                    <a:pt x="0" y="0"/>
                  </a:lnTo>
                  <a:lnTo>
                    <a:pt x="36" y="19"/>
                  </a:lnTo>
                  <a:lnTo>
                    <a:pt x="36" y="141"/>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199" name="Freeform 202">
              <a:extLst>
                <a:ext uri="{FF2B5EF4-FFF2-40B4-BE49-F238E27FC236}">
                  <a16:creationId xmlns:a16="http://schemas.microsoft.com/office/drawing/2014/main" xmlns="" id="{E388A453-17FB-4116-9484-8C66E8DFC715}"/>
                </a:ext>
              </a:extLst>
            </p:cNvPr>
            <p:cNvSpPr>
              <a:spLocks/>
            </p:cNvSpPr>
            <p:nvPr/>
          </p:nvSpPr>
          <p:spPr bwMode="auto">
            <a:xfrm>
              <a:off x="6845301" y="3552826"/>
              <a:ext cx="19050" cy="188913"/>
            </a:xfrm>
            <a:custGeom>
              <a:avLst/>
              <a:gdLst>
                <a:gd name="T0" fmla="*/ 12 w 12"/>
                <a:gd name="T1" fmla="*/ 112 h 119"/>
                <a:gd name="T2" fmla="*/ 0 w 12"/>
                <a:gd name="T3" fmla="*/ 119 h 119"/>
                <a:gd name="T4" fmla="*/ 0 w 12"/>
                <a:gd name="T5" fmla="*/ 0 h 119"/>
                <a:gd name="T6" fmla="*/ 12 w 12"/>
                <a:gd name="T7" fmla="*/ 8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8"/>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0" name="Freeform 203">
              <a:extLst>
                <a:ext uri="{FF2B5EF4-FFF2-40B4-BE49-F238E27FC236}">
                  <a16:creationId xmlns:a16="http://schemas.microsoft.com/office/drawing/2014/main" xmlns="" id="{96F32C32-D353-44BB-9745-7AA4CDF1D9BB}"/>
                </a:ext>
              </a:extLst>
            </p:cNvPr>
            <p:cNvSpPr>
              <a:spLocks/>
            </p:cNvSpPr>
            <p:nvPr/>
          </p:nvSpPr>
          <p:spPr bwMode="auto">
            <a:xfrm>
              <a:off x="6699251" y="3703638"/>
              <a:ext cx="131763" cy="265113"/>
            </a:xfrm>
            <a:custGeom>
              <a:avLst/>
              <a:gdLst>
                <a:gd name="T0" fmla="*/ 83 w 83"/>
                <a:gd name="T1" fmla="*/ 167 h 167"/>
                <a:gd name="T2" fmla="*/ 0 w 83"/>
                <a:gd name="T3" fmla="*/ 122 h 167"/>
                <a:gd name="T4" fmla="*/ 0 w 83"/>
                <a:gd name="T5" fmla="*/ 0 h 167"/>
                <a:gd name="T6" fmla="*/ 83 w 83"/>
                <a:gd name="T7" fmla="*/ 48 h 167"/>
                <a:gd name="T8" fmla="*/ 83 w 83"/>
                <a:gd name="T9" fmla="*/ 167 h 167"/>
              </a:gdLst>
              <a:ahLst/>
              <a:cxnLst>
                <a:cxn ang="0">
                  <a:pos x="T0" y="T1"/>
                </a:cxn>
                <a:cxn ang="0">
                  <a:pos x="T2" y="T3"/>
                </a:cxn>
                <a:cxn ang="0">
                  <a:pos x="T4" y="T5"/>
                </a:cxn>
                <a:cxn ang="0">
                  <a:pos x="T6" y="T7"/>
                </a:cxn>
                <a:cxn ang="0">
                  <a:pos x="T8" y="T9"/>
                </a:cxn>
              </a:cxnLst>
              <a:rect l="0" t="0" r="r" b="b"/>
              <a:pathLst>
                <a:path w="83" h="167">
                  <a:moveTo>
                    <a:pt x="83" y="167"/>
                  </a:moveTo>
                  <a:lnTo>
                    <a:pt x="0" y="122"/>
                  </a:lnTo>
                  <a:lnTo>
                    <a:pt x="0" y="0"/>
                  </a:lnTo>
                  <a:lnTo>
                    <a:pt x="83" y="48"/>
                  </a:lnTo>
                  <a:lnTo>
                    <a:pt x="83" y="16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1" name="Freeform 204">
              <a:extLst>
                <a:ext uri="{FF2B5EF4-FFF2-40B4-BE49-F238E27FC236}">
                  <a16:creationId xmlns:a16="http://schemas.microsoft.com/office/drawing/2014/main" xmlns="" id="{FFF111D0-ADB3-4049-A90E-67AF6506DB24}"/>
                </a:ext>
              </a:extLst>
            </p:cNvPr>
            <p:cNvSpPr>
              <a:spLocks/>
            </p:cNvSpPr>
            <p:nvPr/>
          </p:nvSpPr>
          <p:spPr bwMode="auto">
            <a:xfrm>
              <a:off x="6699251" y="3703638"/>
              <a:ext cx="19050" cy="193675"/>
            </a:xfrm>
            <a:custGeom>
              <a:avLst/>
              <a:gdLst>
                <a:gd name="T0" fmla="*/ 12 w 12"/>
                <a:gd name="T1" fmla="*/ 114 h 122"/>
                <a:gd name="T2" fmla="*/ 0 w 12"/>
                <a:gd name="T3" fmla="*/ 122 h 122"/>
                <a:gd name="T4" fmla="*/ 0 w 12"/>
                <a:gd name="T5" fmla="*/ 0 h 122"/>
                <a:gd name="T6" fmla="*/ 12 w 12"/>
                <a:gd name="T7" fmla="*/ 8 h 122"/>
                <a:gd name="T8" fmla="*/ 12 w 12"/>
                <a:gd name="T9" fmla="*/ 114 h 122"/>
              </a:gdLst>
              <a:ahLst/>
              <a:cxnLst>
                <a:cxn ang="0">
                  <a:pos x="T0" y="T1"/>
                </a:cxn>
                <a:cxn ang="0">
                  <a:pos x="T2" y="T3"/>
                </a:cxn>
                <a:cxn ang="0">
                  <a:pos x="T4" y="T5"/>
                </a:cxn>
                <a:cxn ang="0">
                  <a:pos x="T6" y="T7"/>
                </a:cxn>
                <a:cxn ang="0">
                  <a:pos x="T8" y="T9"/>
                </a:cxn>
              </a:cxnLst>
              <a:rect l="0" t="0" r="r" b="b"/>
              <a:pathLst>
                <a:path w="12" h="122">
                  <a:moveTo>
                    <a:pt x="12" y="114"/>
                  </a:moveTo>
                  <a:lnTo>
                    <a:pt x="0" y="122"/>
                  </a:lnTo>
                  <a:lnTo>
                    <a:pt x="0" y="0"/>
                  </a:lnTo>
                  <a:lnTo>
                    <a:pt x="12" y="8"/>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grpSp>
          <p:nvGrpSpPr>
            <p:cNvPr id="202" name="Group 406">
              <a:extLst>
                <a:ext uri="{FF2B5EF4-FFF2-40B4-BE49-F238E27FC236}">
                  <a16:creationId xmlns:a16="http://schemas.microsoft.com/office/drawing/2014/main" xmlns="" id="{67FFBFA5-D508-4AD7-ABF6-7DF9C9492185}"/>
                </a:ext>
              </a:extLst>
            </p:cNvPr>
            <p:cNvGrpSpPr>
              <a:grpSpLocks/>
            </p:cNvGrpSpPr>
            <p:nvPr/>
          </p:nvGrpSpPr>
          <p:grpSpPr bwMode="auto">
            <a:xfrm>
              <a:off x="6699251" y="1770063"/>
              <a:ext cx="4651375" cy="4106863"/>
              <a:chOff x="4220" y="1115"/>
              <a:chExt cx="2930" cy="2587"/>
            </a:xfrm>
          </p:grpSpPr>
          <p:sp>
            <p:nvSpPr>
              <p:cNvPr id="257" name="Freeform 206">
                <a:extLst>
                  <a:ext uri="{FF2B5EF4-FFF2-40B4-BE49-F238E27FC236}">
                    <a16:creationId xmlns:a16="http://schemas.microsoft.com/office/drawing/2014/main" xmlns="" id="{AF0BA8DE-C1D0-4E53-98DF-E811F4A9C815}"/>
                  </a:ext>
                </a:extLst>
              </p:cNvPr>
              <p:cNvSpPr>
                <a:spLocks/>
              </p:cNvSpPr>
              <p:nvPr/>
            </p:nvSpPr>
            <p:spPr bwMode="auto">
              <a:xfrm>
                <a:off x="4312" y="2388"/>
                <a:ext cx="36" cy="138"/>
              </a:xfrm>
              <a:custGeom>
                <a:avLst/>
                <a:gdLst>
                  <a:gd name="T0" fmla="*/ 36 w 36"/>
                  <a:gd name="T1" fmla="*/ 138 h 138"/>
                  <a:gd name="T2" fmla="*/ 0 w 36"/>
                  <a:gd name="T3" fmla="*/ 119 h 138"/>
                  <a:gd name="T4" fmla="*/ 0 w 36"/>
                  <a:gd name="T5" fmla="*/ 0 h 138"/>
                  <a:gd name="T6" fmla="*/ 36 w 36"/>
                  <a:gd name="T7" fmla="*/ 19 h 138"/>
                  <a:gd name="T8" fmla="*/ 36 w 36"/>
                  <a:gd name="T9" fmla="*/ 138 h 138"/>
                </a:gdLst>
                <a:ahLst/>
                <a:cxnLst>
                  <a:cxn ang="0">
                    <a:pos x="T0" y="T1"/>
                  </a:cxn>
                  <a:cxn ang="0">
                    <a:pos x="T2" y="T3"/>
                  </a:cxn>
                  <a:cxn ang="0">
                    <a:pos x="T4" y="T5"/>
                  </a:cxn>
                  <a:cxn ang="0">
                    <a:pos x="T6" y="T7"/>
                  </a:cxn>
                  <a:cxn ang="0">
                    <a:pos x="T8" y="T9"/>
                  </a:cxn>
                </a:cxnLst>
                <a:rect l="0" t="0" r="r" b="b"/>
                <a:pathLst>
                  <a:path w="36" h="138">
                    <a:moveTo>
                      <a:pt x="36" y="138"/>
                    </a:moveTo>
                    <a:lnTo>
                      <a:pt x="0" y="119"/>
                    </a:lnTo>
                    <a:lnTo>
                      <a:pt x="0" y="0"/>
                    </a:lnTo>
                    <a:lnTo>
                      <a:pt x="36" y="19"/>
                    </a:lnTo>
                    <a:lnTo>
                      <a:pt x="36" y="138"/>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8" name="Freeform 207">
                <a:extLst>
                  <a:ext uri="{FF2B5EF4-FFF2-40B4-BE49-F238E27FC236}">
                    <a16:creationId xmlns:a16="http://schemas.microsoft.com/office/drawing/2014/main" xmlns="" id="{EEFC3DCF-D00F-4941-94DD-E1F25E6DDB04}"/>
                  </a:ext>
                </a:extLst>
              </p:cNvPr>
              <p:cNvSpPr>
                <a:spLocks/>
              </p:cNvSpPr>
              <p:nvPr/>
            </p:nvSpPr>
            <p:spPr bwMode="auto">
              <a:xfrm>
                <a:off x="4312" y="2388"/>
                <a:ext cx="12" cy="119"/>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9" name="Freeform 208">
                <a:extLst>
                  <a:ext uri="{FF2B5EF4-FFF2-40B4-BE49-F238E27FC236}">
                    <a16:creationId xmlns:a16="http://schemas.microsoft.com/office/drawing/2014/main" xmlns="" id="{96764EC5-74F6-4627-A911-0405FDA7988E}"/>
                  </a:ext>
                </a:extLst>
              </p:cNvPr>
              <p:cNvSpPr>
                <a:spLocks/>
              </p:cNvSpPr>
              <p:nvPr/>
            </p:nvSpPr>
            <p:spPr bwMode="auto">
              <a:xfrm>
                <a:off x="4220" y="2478"/>
                <a:ext cx="83" cy="167"/>
              </a:xfrm>
              <a:custGeom>
                <a:avLst/>
                <a:gdLst>
                  <a:gd name="T0" fmla="*/ 83 w 83"/>
                  <a:gd name="T1" fmla="*/ 167 h 167"/>
                  <a:gd name="T2" fmla="*/ 0 w 83"/>
                  <a:gd name="T3" fmla="*/ 119 h 167"/>
                  <a:gd name="T4" fmla="*/ 0 w 83"/>
                  <a:gd name="T5" fmla="*/ 0 h 167"/>
                  <a:gd name="T6" fmla="*/ 83 w 83"/>
                  <a:gd name="T7" fmla="*/ 48 h 167"/>
                  <a:gd name="T8" fmla="*/ 83 w 83"/>
                  <a:gd name="T9" fmla="*/ 167 h 167"/>
                </a:gdLst>
                <a:ahLst/>
                <a:cxnLst>
                  <a:cxn ang="0">
                    <a:pos x="T0" y="T1"/>
                  </a:cxn>
                  <a:cxn ang="0">
                    <a:pos x="T2" y="T3"/>
                  </a:cxn>
                  <a:cxn ang="0">
                    <a:pos x="T4" y="T5"/>
                  </a:cxn>
                  <a:cxn ang="0">
                    <a:pos x="T6" y="T7"/>
                  </a:cxn>
                  <a:cxn ang="0">
                    <a:pos x="T8" y="T9"/>
                  </a:cxn>
                </a:cxnLst>
                <a:rect l="0" t="0" r="r" b="b"/>
                <a:pathLst>
                  <a:path w="83" h="167">
                    <a:moveTo>
                      <a:pt x="83" y="167"/>
                    </a:moveTo>
                    <a:lnTo>
                      <a:pt x="0" y="119"/>
                    </a:lnTo>
                    <a:lnTo>
                      <a:pt x="0" y="0"/>
                    </a:lnTo>
                    <a:lnTo>
                      <a:pt x="83" y="48"/>
                    </a:lnTo>
                    <a:lnTo>
                      <a:pt x="83" y="16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0" name="Freeform 209">
                <a:extLst>
                  <a:ext uri="{FF2B5EF4-FFF2-40B4-BE49-F238E27FC236}">
                    <a16:creationId xmlns:a16="http://schemas.microsoft.com/office/drawing/2014/main" xmlns="" id="{330861BF-8B07-4893-B451-B7825DE1EDB2}"/>
                  </a:ext>
                </a:extLst>
              </p:cNvPr>
              <p:cNvSpPr>
                <a:spLocks/>
              </p:cNvSpPr>
              <p:nvPr/>
            </p:nvSpPr>
            <p:spPr bwMode="auto">
              <a:xfrm>
                <a:off x="4220" y="2478"/>
                <a:ext cx="12" cy="119"/>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1" name="Freeform 210">
                <a:extLst>
                  <a:ext uri="{FF2B5EF4-FFF2-40B4-BE49-F238E27FC236}">
                    <a16:creationId xmlns:a16="http://schemas.microsoft.com/office/drawing/2014/main" xmlns="" id="{70AF1384-4685-4916-AB01-225C81CC5922}"/>
                  </a:ext>
                </a:extLst>
              </p:cNvPr>
              <p:cNvSpPr>
                <a:spLocks/>
              </p:cNvSpPr>
              <p:nvPr/>
            </p:nvSpPr>
            <p:spPr bwMode="auto">
              <a:xfrm>
                <a:off x="4312" y="2531"/>
                <a:ext cx="36" cy="140"/>
              </a:xfrm>
              <a:custGeom>
                <a:avLst/>
                <a:gdLst>
                  <a:gd name="T0" fmla="*/ 36 w 36"/>
                  <a:gd name="T1" fmla="*/ 140 h 140"/>
                  <a:gd name="T2" fmla="*/ 0 w 36"/>
                  <a:gd name="T3" fmla="*/ 121 h 140"/>
                  <a:gd name="T4" fmla="*/ 0 w 36"/>
                  <a:gd name="T5" fmla="*/ 0 h 140"/>
                  <a:gd name="T6" fmla="*/ 36 w 36"/>
                  <a:gd name="T7" fmla="*/ 21 h 140"/>
                  <a:gd name="T8" fmla="*/ 36 w 36"/>
                  <a:gd name="T9" fmla="*/ 140 h 140"/>
                </a:gdLst>
                <a:ahLst/>
                <a:cxnLst>
                  <a:cxn ang="0">
                    <a:pos x="T0" y="T1"/>
                  </a:cxn>
                  <a:cxn ang="0">
                    <a:pos x="T2" y="T3"/>
                  </a:cxn>
                  <a:cxn ang="0">
                    <a:pos x="T4" y="T5"/>
                  </a:cxn>
                  <a:cxn ang="0">
                    <a:pos x="T6" y="T7"/>
                  </a:cxn>
                  <a:cxn ang="0">
                    <a:pos x="T8" y="T9"/>
                  </a:cxn>
                </a:cxnLst>
                <a:rect l="0" t="0" r="r" b="b"/>
                <a:pathLst>
                  <a:path w="36" h="140">
                    <a:moveTo>
                      <a:pt x="36" y="140"/>
                    </a:moveTo>
                    <a:lnTo>
                      <a:pt x="0" y="121"/>
                    </a:lnTo>
                    <a:lnTo>
                      <a:pt x="0" y="0"/>
                    </a:lnTo>
                    <a:lnTo>
                      <a:pt x="36" y="21"/>
                    </a:lnTo>
                    <a:lnTo>
                      <a:pt x="36" y="14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2" name="Freeform 211">
                <a:extLst>
                  <a:ext uri="{FF2B5EF4-FFF2-40B4-BE49-F238E27FC236}">
                    <a16:creationId xmlns:a16="http://schemas.microsoft.com/office/drawing/2014/main" xmlns="" id="{5D25BF8A-C6F2-4051-955C-A067F1E5F873}"/>
                  </a:ext>
                </a:extLst>
              </p:cNvPr>
              <p:cNvSpPr>
                <a:spLocks/>
              </p:cNvSpPr>
              <p:nvPr/>
            </p:nvSpPr>
            <p:spPr bwMode="auto">
              <a:xfrm>
                <a:off x="4312" y="2531"/>
                <a:ext cx="12" cy="121"/>
              </a:xfrm>
              <a:custGeom>
                <a:avLst/>
                <a:gdLst>
                  <a:gd name="T0" fmla="*/ 12 w 12"/>
                  <a:gd name="T1" fmla="*/ 114 h 121"/>
                  <a:gd name="T2" fmla="*/ 0 w 12"/>
                  <a:gd name="T3" fmla="*/ 121 h 121"/>
                  <a:gd name="T4" fmla="*/ 0 w 12"/>
                  <a:gd name="T5" fmla="*/ 0 h 121"/>
                  <a:gd name="T6" fmla="*/ 12 w 12"/>
                  <a:gd name="T7" fmla="*/ 7 h 121"/>
                  <a:gd name="T8" fmla="*/ 12 w 12"/>
                  <a:gd name="T9" fmla="*/ 114 h 121"/>
                </a:gdLst>
                <a:ahLst/>
                <a:cxnLst>
                  <a:cxn ang="0">
                    <a:pos x="T0" y="T1"/>
                  </a:cxn>
                  <a:cxn ang="0">
                    <a:pos x="T2" y="T3"/>
                  </a:cxn>
                  <a:cxn ang="0">
                    <a:pos x="T4" y="T5"/>
                  </a:cxn>
                  <a:cxn ang="0">
                    <a:pos x="T6" y="T7"/>
                  </a:cxn>
                  <a:cxn ang="0">
                    <a:pos x="T8" y="T9"/>
                  </a:cxn>
                </a:cxnLst>
                <a:rect l="0" t="0" r="r" b="b"/>
                <a:pathLst>
                  <a:path w="12" h="121">
                    <a:moveTo>
                      <a:pt x="12" y="114"/>
                    </a:moveTo>
                    <a:lnTo>
                      <a:pt x="0" y="121"/>
                    </a:lnTo>
                    <a:lnTo>
                      <a:pt x="0" y="0"/>
                    </a:lnTo>
                    <a:lnTo>
                      <a:pt x="12" y="7"/>
                    </a:lnTo>
                    <a:lnTo>
                      <a:pt x="12" y="114"/>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3" name="Freeform 212">
                <a:extLst>
                  <a:ext uri="{FF2B5EF4-FFF2-40B4-BE49-F238E27FC236}">
                    <a16:creationId xmlns:a16="http://schemas.microsoft.com/office/drawing/2014/main" xmlns="" id="{C4149F63-EC3E-4B8B-B965-3358DC9970C2}"/>
                  </a:ext>
                </a:extLst>
              </p:cNvPr>
              <p:cNvSpPr>
                <a:spLocks/>
              </p:cNvSpPr>
              <p:nvPr/>
            </p:nvSpPr>
            <p:spPr bwMode="auto">
              <a:xfrm>
                <a:off x="4220" y="2623"/>
                <a:ext cx="83" cy="167"/>
              </a:xfrm>
              <a:custGeom>
                <a:avLst/>
                <a:gdLst>
                  <a:gd name="T0" fmla="*/ 83 w 83"/>
                  <a:gd name="T1" fmla="*/ 167 h 167"/>
                  <a:gd name="T2" fmla="*/ 0 w 83"/>
                  <a:gd name="T3" fmla="*/ 119 h 167"/>
                  <a:gd name="T4" fmla="*/ 0 w 83"/>
                  <a:gd name="T5" fmla="*/ 0 h 167"/>
                  <a:gd name="T6" fmla="*/ 83 w 83"/>
                  <a:gd name="T7" fmla="*/ 48 h 167"/>
                  <a:gd name="T8" fmla="*/ 83 w 83"/>
                  <a:gd name="T9" fmla="*/ 167 h 167"/>
                </a:gdLst>
                <a:ahLst/>
                <a:cxnLst>
                  <a:cxn ang="0">
                    <a:pos x="T0" y="T1"/>
                  </a:cxn>
                  <a:cxn ang="0">
                    <a:pos x="T2" y="T3"/>
                  </a:cxn>
                  <a:cxn ang="0">
                    <a:pos x="T4" y="T5"/>
                  </a:cxn>
                  <a:cxn ang="0">
                    <a:pos x="T6" y="T7"/>
                  </a:cxn>
                  <a:cxn ang="0">
                    <a:pos x="T8" y="T9"/>
                  </a:cxn>
                </a:cxnLst>
                <a:rect l="0" t="0" r="r" b="b"/>
                <a:pathLst>
                  <a:path w="83" h="167">
                    <a:moveTo>
                      <a:pt x="83" y="167"/>
                    </a:moveTo>
                    <a:lnTo>
                      <a:pt x="0" y="119"/>
                    </a:lnTo>
                    <a:lnTo>
                      <a:pt x="0" y="0"/>
                    </a:lnTo>
                    <a:lnTo>
                      <a:pt x="83" y="48"/>
                    </a:lnTo>
                    <a:lnTo>
                      <a:pt x="83" y="16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4" name="Freeform 213">
                <a:extLst>
                  <a:ext uri="{FF2B5EF4-FFF2-40B4-BE49-F238E27FC236}">
                    <a16:creationId xmlns:a16="http://schemas.microsoft.com/office/drawing/2014/main" xmlns="" id="{8682D2A5-C163-4945-B258-E2A7ECB04EDC}"/>
                  </a:ext>
                </a:extLst>
              </p:cNvPr>
              <p:cNvSpPr>
                <a:spLocks/>
              </p:cNvSpPr>
              <p:nvPr/>
            </p:nvSpPr>
            <p:spPr bwMode="auto">
              <a:xfrm>
                <a:off x="4220" y="2623"/>
                <a:ext cx="12" cy="119"/>
              </a:xfrm>
              <a:custGeom>
                <a:avLst/>
                <a:gdLst>
                  <a:gd name="T0" fmla="*/ 12 w 12"/>
                  <a:gd name="T1" fmla="*/ 112 h 119"/>
                  <a:gd name="T2" fmla="*/ 0 w 12"/>
                  <a:gd name="T3" fmla="*/ 119 h 119"/>
                  <a:gd name="T4" fmla="*/ 0 w 12"/>
                  <a:gd name="T5" fmla="*/ 0 h 119"/>
                  <a:gd name="T6" fmla="*/ 12 w 12"/>
                  <a:gd name="T7" fmla="*/ 7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7"/>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5" name="Freeform 214">
                <a:extLst>
                  <a:ext uri="{FF2B5EF4-FFF2-40B4-BE49-F238E27FC236}">
                    <a16:creationId xmlns:a16="http://schemas.microsoft.com/office/drawing/2014/main" xmlns="" id="{226A67EB-9054-4645-927C-D059064FDB78}"/>
                  </a:ext>
                </a:extLst>
              </p:cNvPr>
              <p:cNvSpPr>
                <a:spLocks/>
              </p:cNvSpPr>
              <p:nvPr/>
            </p:nvSpPr>
            <p:spPr bwMode="auto">
              <a:xfrm>
                <a:off x="4312" y="2675"/>
                <a:ext cx="36" cy="141"/>
              </a:xfrm>
              <a:custGeom>
                <a:avLst/>
                <a:gdLst>
                  <a:gd name="T0" fmla="*/ 36 w 36"/>
                  <a:gd name="T1" fmla="*/ 141 h 141"/>
                  <a:gd name="T2" fmla="*/ 0 w 36"/>
                  <a:gd name="T3" fmla="*/ 119 h 141"/>
                  <a:gd name="T4" fmla="*/ 0 w 36"/>
                  <a:gd name="T5" fmla="*/ 0 h 141"/>
                  <a:gd name="T6" fmla="*/ 36 w 36"/>
                  <a:gd name="T7" fmla="*/ 22 h 141"/>
                  <a:gd name="T8" fmla="*/ 36 w 36"/>
                  <a:gd name="T9" fmla="*/ 141 h 141"/>
                </a:gdLst>
                <a:ahLst/>
                <a:cxnLst>
                  <a:cxn ang="0">
                    <a:pos x="T0" y="T1"/>
                  </a:cxn>
                  <a:cxn ang="0">
                    <a:pos x="T2" y="T3"/>
                  </a:cxn>
                  <a:cxn ang="0">
                    <a:pos x="T4" y="T5"/>
                  </a:cxn>
                  <a:cxn ang="0">
                    <a:pos x="T6" y="T7"/>
                  </a:cxn>
                  <a:cxn ang="0">
                    <a:pos x="T8" y="T9"/>
                  </a:cxn>
                </a:cxnLst>
                <a:rect l="0" t="0" r="r" b="b"/>
                <a:pathLst>
                  <a:path w="36" h="141">
                    <a:moveTo>
                      <a:pt x="36" y="141"/>
                    </a:moveTo>
                    <a:lnTo>
                      <a:pt x="0" y="119"/>
                    </a:lnTo>
                    <a:lnTo>
                      <a:pt x="0" y="0"/>
                    </a:lnTo>
                    <a:lnTo>
                      <a:pt x="36" y="22"/>
                    </a:lnTo>
                    <a:lnTo>
                      <a:pt x="36" y="141"/>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6" name="Freeform 215">
                <a:extLst>
                  <a:ext uri="{FF2B5EF4-FFF2-40B4-BE49-F238E27FC236}">
                    <a16:creationId xmlns:a16="http://schemas.microsoft.com/office/drawing/2014/main" xmlns="" id="{2A54ED4D-42B1-4C1E-BEB9-84F489DFA3AC}"/>
                  </a:ext>
                </a:extLst>
              </p:cNvPr>
              <p:cNvSpPr>
                <a:spLocks/>
              </p:cNvSpPr>
              <p:nvPr/>
            </p:nvSpPr>
            <p:spPr bwMode="auto">
              <a:xfrm>
                <a:off x="4312" y="2675"/>
                <a:ext cx="12" cy="119"/>
              </a:xfrm>
              <a:custGeom>
                <a:avLst/>
                <a:gdLst>
                  <a:gd name="T0" fmla="*/ 12 w 12"/>
                  <a:gd name="T1" fmla="*/ 112 h 119"/>
                  <a:gd name="T2" fmla="*/ 0 w 12"/>
                  <a:gd name="T3" fmla="*/ 119 h 119"/>
                  <a:gd name="T4" fmla="*/ 0 w 12"/>
                  <a:gd name="T5" fmla="*/ 0 h 119"/>
                  <a:gd name="T6" fmla="*/ 12 w 12"/>
                  <a:gd name="T7" fmla="*/ 8 h 119"/>
                  <a:gd name="T8" fmla="*/ 12 w 12"/>
                  <a:gd name="T9" fmla="*/ 112 h 119"/>
                </a:gdLst>
                <a:ahLst/>
                <a:cxnLst>
                  <a:cxn ang="0">
                    <a:pos x="T0" y="T1"/>
                  </a:cxn>
                  <a:cxn ang="0">
                    <a:pos x="T2" y="T3"/>
                  </a:cxn>
                  <a:cxn ang="0">
                    <a:pos x="T4" y="T5"/>
                  </a:cxn>
                  <a:cxn ang="0">
                    <a:pos x="T6" y="T7"/>
                  </a:cxn>
                  <a:cxn ang="0">
                    <a:pos x="T8" y="T9"/>
                  </a:cxn>
                </a:cxnLst>
                <a:rect l="0" t="0" r="r" b="b"/>
                <a:pathLst>
                  <a:path w="12" h="119">
                    <a:moveTo>
                      <a:pt x="12" y="112"/>
                    </a:moveTo>
                    <a:lnTo>
                      <a:pt x="0" y="119"/>
                    </a:lnTo>
                    <a:lnTo>
                      <a:pt x="0" y="0"/>
                    </a:lnTo>
                    <a:lnTo>
                      <a:pt x="12" y="8"/>
                    </a:lnTo>
                    <a:lnTo>
                      <a:pt x="12" y="112"/>
                    </a:lnTo>
                    <a:close/>
                  </a:path>
                </a:pathLst>
              </a:custGeom>
              <a:solidFill>
                <a:srgbClr val="223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7" name="Freeform 216">
                <a:extLst>
                  <a:ext uri="{FF2B5EF4-FFF2-40B4-BE49-F238E27FC236}">
                    <a16:creationId xmlns:a16="http://schemas.microsoft.com/office/drawing/2014/main" xmlns="" id="{A1F4F20C-B13D-4D9C-BF28-08DB041C8EE2}"/>
                  </a:ext>
                </a:extLst>
              </p:cNvPr>
              <p:cNvSpPr>
                <a:spLocks/>
              </p:cNvSpPr>
              <p:nvPr/>
            </p:nvSpPr>
            <p:spPr bwMode="auto">
              <a:xfrm>
                <a:off x="4479" y="1842"/>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8" name="Freeform 217">
                <a:extLst>
                  <a:ext uri="{FF2B5EF4-FFF2-40B4-BE49-F238E27FC236}">
                    <a16:creationId xmlns:a16="http://schemas.microsoft.com/office/drawing/2014/main" xmlns="" id="{28F71D03-A8E1-4D0C-85F3-83DB869E1B5C}"/>
                  </a:ext>
                </a:extLst>
              </p:cNvPr>
              <p:cNvSpPr>
                <a:spLocks/>
              </p:cNvSpPr>
              <p:nvPr/>
            </p:nvSpPr>
            <p:spPr bwMode="auto">
              <a:xfrm>
                <a:off x="4479" y="1842"/>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69" name="Rectangle 218">
                <a:extLst>
                  <a:ext uri="{FF2B5EF4-FFF2-40B4-BE49-F238E27FC236}">
                    <a16:creationId xmlns:a16="http://schemas.microsoft.com/office/drawing/2014/main" xmlns="" id="{92E7C374-0925-4430-92D3-77BEBFD55143}"/>
                  </a:ext>
                </a:extLst>
              </p:cNvPr>
              <p:cNvSpPr>
                <a:spLocks noChangeArrowheads="1"/>
              </p:cNvSpPr>
              <p:nvPr/>
            </p:nvSpPr>
            <p:spPr bwMode="auto">
              <a:xfrm>
                <a:off x="4514" y="1842"/>
                <a:ext cx="12" cy="121"/>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0" name="Freeform 219">
                <a:extLst>
                  <a:ext uri="{FF2B5EF4-FFF2-40B4-BE49-F238E27FC236}">
                    <a16:creationId xmlns:a16="http://schemas.microsoft.com/office/drawing/2014/main" xmlns="" id="{9CEB3887-EBDB-400A-80A2-6C88FBABF63E}"/>
                  </a:ext>
                </a:extLst>
              </p:cNvPr>
              <p:cNvSpPr>
                <a:spLocks/>
              </p:cNvSpPr>
              <p:nvPr/>
            </p:nvSpPr>
            <p:spPr bwMode="auto">
              <a:xfrm>
                <a:off x="4479" y="2015"/>
                <a:ext cx="35" cy="140"/>
              </a:xfrm>
              <a:custGeom>
                <a:avLst/>
                <a:gdLst>
                  <a:gd name="T0" fmla="*/ 35 w 35"/>
                  <a:gd name="T1" fmla="*/ 0 h 140"/>
                  <a:gd name="T2" fmla="*/ 0 w 35"/>
                  <a:gd name="T3" fmla="*/ 19 h 140"/>
                  <a:gd name="T4" fmla="*/ 0 w 35"/>
                  <a:gd name="T5" fmla="*/ 140 h 140"/>
                  <a:gd name="T6" fmla="*/ 35 w 35"/>
                  <a:gd name="T7" fmla="*/ 119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1" name="Freeform 220">
                <a:extLst>
                  <a:ext uri="{FF2B5EF4-FFF2-40B4-BE49-F238E27FC236}">
                    <a16:creationId xmlns:a16="http://schemas.microsoft.com/office/drawing/2014/main" xmlns="" id="{53A9F87E-39CE-4791-A956-4B8F3869A070}"/>
                  </a:ext>
                </a:extLst>
              </p:cNvPr>
              <p:cNvSpPr>
                <a:spLocks/>
              </p:cNvSpPr>
              <p:nvPr/>
            </p:nvSpPr>
            <p:spPr bwMode="auto">
              <a:xfrm>
                <a:off x="4479" y="2015"/>
                <a:ext cx="35" cy="140"/>
              </a:xfrm>
              <a:custGeom>
                <a:avLst/>
                <a:gdLst>
                  <a:gd name="T0" fmla="*/ 35 w 35"/>
                  <a:gd name="T1" fmla="*/ 0 h 140"/>
                  <a:gd name="T2" fmla="*/ 0 w 35"/>
                  <a:gd name="T3" fmla="*/ 19 h 140"/>
                  <a:gd name="T4" fmla="*/ 0 w 35"/>
                  <a:gd name="T5" fmla="*/ 140 h 140"/>
                  <a:gd name="T6" fmla="*/ 35 w 35"/>
                  <a:gd name="T7" fmla="*/ 119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2" name="Rectangle 221">
                <a:extLst>
                  <a:ext uri="{FF2B5EF4-FFF2-40B4-BE49-F238E27FC236}">
                    <a16:creationId xmlns:a16="http://schemas.microsoft.com/office/drawing/2014/main" xmlns="" id="{72A108D9-5EBE-4C2B-87D2-91D49D38FEC0}"/>
                  </a:ext>
                </a:extLst>
              </p:cNvPr>
              <p:cNvSpPr>
                <a:spLocks noChangeArrowheads="1"/>
              </p:cNvSpPr>
              <p:nvPr/>
            </p:nvSpPr>
            <p:spPr bwMode="auto">
              <a:xfrm>
                <a:off x="4514" y="2015"/>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3" name="Freeform 222">
                <a:extLst>
                  <a:ext uri="{FF2B5EF4-FFF2-40B4-BE49-F238E27FC236}">
                    <a16:creationId xmlns:a16="http://schemas.microsoft.com/office/drawing/2014/main" xmlns="" id="{737060D6-C8EA-4EF3-A7EB-C6DDD0D09E8B}"/>
                  </a:ext>
                </a:extLst>
              </p:cNvPr>
              <p:cNvSpPr>
                <a:spLocks/>
              </p:cNvSpPr>
              <p:nvPr/>
            </p:nvSpPr>
            <p:spPr bwMode="auto">
              <a:xfrm>
                <a:off x="4479" y="2196"/>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4" name="Freeform 223">
                <a:extLst>
                  <a:ext uri="{FF2B5EF4-FFF2-40B4-BE49-F238E27FC236}">
                    <a16:creationId xmlns:a16="http://schemas.microsoft.com/office/drawing/2014/main" xmlns="" id="{451C00D4-3A12-4CE1-B258-30E7266B3091}"/>
                  </a:ext>
                </a:extLst>
              </p:cNvPr>
              <p:cNvSpPr>
                <a:spLocks/>
              </p:cNvSpPr>
              <p:nvPr/>
            </p:nvSpPr>
            <p:spPr bwMode="auto">
              <a:xfrm>
                <a:off x="4479" y="2196"/>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5" name="Rectangle 224">
                <a:extLst>
                  <a:ext uri="{FF2B5EF4-FFF2-40B4-BE49-F238E27FC236}">
                    <a16:creationId xmlns:a16="http://schemas.microsoft.com/office/drawing/2014/main" xmlns="" id="{3E5AECFE-0ACA-4BB5-9A6F-636CECC03C94}"/>
                  </a:ext>
                </a:extLst>
              </p:cNvPr>
              <p:cNvSpPr>
                <a:spLocks noChangeArrowheads="1"/>
              </p:cNvSpPr>
              <p:nvPr/>
            </p:nvSpPr>
            <p:spPr bwMode="auto">
              <a:xfrm>
                <a:off x="4514" y="2196"/>
                <a:ext cx="12" cy="121"/>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6" name="Freeform 225">
                <a:extLst>
                  <a:ext uri="{FF2B5EF4-FFF2-40B4-BE49-F238E27FC236}">
                    <a16:creationId xmlns:a16="http://schemas.microsoft.com/office/drawing/2014/main" xmlns="" id="{EFA73BCA-30E3-4E66-B8EB-06FAD7B4273B}"/>
                  </a:ext>
                </a:extLst>
              </p:cNvPr>
              <p:cNvSpPr>
                <a:spLocks/>
              </p:cNvSpPr>
              <p:nvPr/>
            </p:nvSpPr>
            <p:spPr bwMode="auto">
              <a:xfrm>
                <a:off x="4479" y="2379"/>
                <a:ext cx="35" cy="137"/>
              </a:xfrm>
              <a:custGeom>
                <a:avLst/>
                <a:gdLst>
                  <a:gd name="T0" fmla="*/ 35 w 35"/>
                  <a:gd name="T1" fmla="*/ 0 h 137"/>
                  <a:gd name="T2" fmla="*/ 0 w 35"/>
                  <a:gd name="T3" fmla="*/ 19 h 137"/>
                  <a:gd name="T4" fmla="*/ 0 w 35"/>
                  <a:gd name="T5" fmla="*/ 137 h 137"/>
                  <a:gd name="T6" fmla="*/ 35 w 35"/>
                  <a:gd name="T7" fmla="*/ 118 h 137"/>
                  <a:gd name="T8" fmla="*/ 35 w 35"/>
                  <a:gd name="T9" fmla="*/ 0 h 137"/>
                </a:gdLst>
                <a:ahLst/>
                <a:cxnLst>
                  <a:cxn ang="0">
                    <a:pos x="T0" y="T1"/>
                  </a:cxn>
                  <a:cxn ang="0">
                    <a:pos x="T2" y="T3"/>
                  </a:cxn>
                  <a:cxn ang="0">
                    <a:pos x="T4" y="T5"/>
                  </a:cxn>
                  <a:cxn ang="0">
                    <a:pos x="T6" y="T7"/>
                  </a:cxn>
                  <a:cxn ang="0">
                    <a:pos x="T8" y="T9"/>
                  </a:cxn>
                </a:cxnLst>
                <a:rect l="0" t="0" r="r" b="b"/>
                <a:pathLst>
                  <a:path w="35" h="137">
                    <a:moveTo>
                      <a:pt x="35" y="0"/>
                    </a:moveTo>
                    <a:lnTo>
                      <a:pt x="0" y="19"/>
                    </a:lnTo>
                    <a:lnTo>
                      <a:pt x="0" y="137"/>
                    </a:lnTo>
                    <a:lnTo>
                      <a:pt x="35" y="118"/>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7" name="Freeform 226">
                <a:extLst>
                  <a:ext uri="{FF2B5EF4-FFF2-40B4-BE49-F238E27FC236}">
                    <a16:creationId xmlns:a16="http://schemas.microsoft.com/office/drawing/2014/main" xmlns="" id="{904A0F7B-E811-40FF-BEF6-743BB5238F17}"/>
                  </a:ext>
                </a:extLst>
              </p:cNvPr>
              <p:cNvSpPr>
                <a:spLocks/>
              </p:cNvSpPr>
              <p:nvPr/>
            </p:nvSpPr>
            <p:spPr bwMode="auto">
              <a:xfrm>
                <a:off x="4479" y="2379"/>
                <a:ext cx="35" cy="137"/>
              </a:xfrm>
              <a:custGeom>
                <a:avLst/>
                <a:gdLst>
                  <a:gd name="T0" fmla="*/ 35 w 35"/>
                  <a:gd name="T1" fmla="*/ 0 h 137"/>
                  <a:gd name="T2" fmla="*/ 0 w 35"/>
                  <a:gd name="T3" fmla="*/ 19 h 137"/>
                  <a:gd name="T4" fmla="*/ 0 w 35"/>
                  <a:gd name="T5" fmla="*/ 137 h 137"/>
                  <a:gd name="T6" fmla="*/ 35 w 35"/>
                  <a:gd name="T7" fmla="*/ 118 h 137"/>
                  <a:gd name="T8" fmla="*/ 35 w 35"/>
                  <a:gd name="T9" fmla="*/ 0 h 137"/>
                </a:gdLst>
                <a:ahLst/>
                <a:cxnLst>
                  <a:cxn ang="0">
                    <a:pos x="T0" y="T1"/>
                  </a:cxn>
                  <a:cxn ang="0">
                    <a:pos x="T2" y="T3"/>
                  </a:cxn>
                  <a:cxn ang="0">
                    <a:pos x="T4" y="T5"/>
                  </a:cxn>
                  <a:cxn ang="0">
                    <a:pos x="T6" y="T7"/>
                  </a:cxn>
                  <a:cxn ang="0">
                    <a:pos x="T8" y="T9"/>
                  </a:cxn>
                </a:cxnLst>
                <a:rect l="0" t="0" r="r" b="b"/>
                <a:pathLst>
                  <a:path w="35" h="137">
                    <a:moveTo>
                      <a:pt x="35" y="0"/>
                    </a:moveTo>
                    <a:lnTo>
                      <a:pt x="0" y="19"/>
                    </a:lnTo>
                    <a:lnTo>
                      <a:pt x="0" y="137"/>
                    </a:lnTo>
                    <a:lnTo>
                      <a:pt x="35" y="118"/>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8" name="Rectangle 227">
                <a:extLst>
                  <a:ext uri="{FF2B5EF4-FFF2-40B4-BE49-F238E27FC236}">
                    <a16:creationId xmlns:a16="http://schemas.microsoft.com/office/drawing/2014/main" xmlns="" id="{B086AA63-12D8-4150-B915-56BA54D925B5}"/>
                  </a:ext>
                </a:extLst>
              </p:cNvPr>
              <p:cNvSpPr>
                <a:spLocks noChangeArrowheads="1"/>
              </p:cNvSpPr>
              <p:nvPr/>
            </p:nvSpPr>
            <p:spPr bwMode="auto">
              <a:xfrm>
                <a:off x="4514" y="2379"/>
                <a:ext cx="12" cy="118"/>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79" name="Freeform 228">
                <a:extLst>
                  <a:ext uri="{FF2B5EF4-FFF2-40B4-BE49-F238E27FC236}">
                    <a16:creationId xmlns:a16="http://schemas.microsoft.com/office/drawing/2014/main" xmlns="" id="{24FB4AB8-9C60-4750-B4E2-30C43993840B}"/>
                  </a:ext>
                </a:extLst>
              </p:cNvPr>
              <p:cNvSpPr>
                <a:spLocks/>
              </p:cNvSpPr>
              <p:nvPr/>
            </p:nvSpPr>
            <p:spPr bwMode="auto">
              <a:xfrm>
                <a:off x="4574" y="1789"/>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0" name="Freeform 229">
                <a:extLst>
                  <a:ext uri="{FF2B5EF4-FFF2-40B4-BE49-F238E27FC236}">
                    <a16:creationId xmlns:a16="http://schemas.microsoft.com/office/drawing/2014/main" xmlns="" id="{5AC4B7C9-F958-4E07-9CC5-2D163A08BA6D}"/>
                  </a:ext>
                </a:extLst>
              </p:cNvPr>
              <p:cNvSpPr>
                <a:spLocks/>
              </p:cNvSpPr>
              <p:nvPr/>
            </p:nvSpPr>
            <p:spPr bwMode="auto">
              <a:xfrm>
                <a:off x="4574" y="1789"/>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1" name="Rectangle 230">
                <a:extLst>
                  <a:ext uri="{FF2B5EF4-FFF2-40B4-BE49-F238E27FC236}">
                    <a16:creationId xmlns:a16="http://schemas.microsoft.com/office/drawing/2014/main" xmlns="" id="{650B2824-F2A7-4564-A711-EEE988CD81C3}"/>
                  </a:ext>
                </a:extLst>
              </p:cNvPr>
              <p:cNvSpPr>
                <a:spLocks noChangeArrowheads="1"/>
              </p:cNvSpPr>
              <p:nvPr/>
            </p:nvSpPr>
            <p:spPr bwMode="auto">
              <a:xfrm>
                <a:off x="4609" y="1789"/>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2" name="Freeform 231">
                <a:extLst>
                  <a:ext uri="{FF2B5EF4-FFF2-40B4-BE49-F238E27FC236}">
                    <a16:creationId xmlns:a16="http://schemas.microsoft.com/office/drawing/2014/main" xmlns="" id="{4BD60171-206E-496D-99F5-F08357C420E6}"/>
                  </a:ext>
                </a:extLst>
              </p:cNvPr>
              <p:cNvSpPr>
                <a:spLocks/>
              </p:cNvSpPr>
              <p:nvPr/>
            </p:nvSpPr>
            <p:spPr bwMode="auto">
              <a:xfrm>
                <a:off x="4574" y="1963"/>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3" name="Freeform 232">
                <a:extLst>
                  <a:ext uri="{FF2B5EF4-FFF2-40B4-BE49-F238E27FC236}">
                    <a16:creationId xmlns:a16="http://schemas.microsoft.com/office/drawing/2014/main" xmlns="" id="{84202192-E457-4578-AE35-B71CA172AB8E}"/>
                  </a:ext>
                </a:extLst>
              </p:cNvPr>
              <p:cNvSpPr>
                <a:spLocks/>
              </p:cNvSpPr>
              <p:nvPr/>
            </p:nvSpPr>
            <p:spPr bwMode="auto">
              <a:xfrm>
                <a:off x="4574" y="1963"/>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4" name="Rectangle 233">
                <a:extLst>
                  <a:ext uri="{FF2B5EF4-FFF2-40B4-BE49-F238E27FC236}">
                    <a16:creationId xmlns:a16="http://schemas.microsoft.com/office/drawing/2014/main" xmlns="" id="{46612212-2877-47B7-87E7-B74748AD3F78}"/>
                  </a:ext>
                </a:extLst>
              </p:cNvPr>
              <p:cNvSpPr>
                <a:spLocks noChangeArrowheads="1"/>
              </p:cNvSpPr>
              <p:nvPr/>
            </p:nvSpPr>
            <p:spPr bwMode="auto">
              <a:xfrm>
                <a:off x="4609" y="1963"/>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5" name="Freeform 234">
                <a:extLst>
                  <a:ext uri="{FF2B5EF4-FFF2-40B4-BE49-F238E27FC236}">
                    <a16:creationId xmlns:a16="http://schemas.microsoft.com/office/drawing/2014/main" xmlns="" id="{56111831-EB60-46F3-AC32-7CAF44C279D6}"/>
                  </a:ext>
                </a:extLst>
              </p:cNvPr>
              <p:cNvSpPr>
                <a:spLocks/>
              </p:cNvSpPr>
              <p:nvPr/>
            </p:nvSpPr>
            <p:spPr bwMode="auto">
              <a:xfrm>
                <a:off x="4574" y="2143"/>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6" name="Freeform 235">
                <a:extLst>
                  <a:ext uri="{FF2B5EF4-FFF2-40B4-BE49-F238E27FC236}">
                    <a16:creationId xmlns:a16="http://schemas.microsoft.com/office/drawing/2014/main" xmlns="" id="{8F1DFBE6-EB94-4BDF-829C-4A51BBE240C8}"/>
                  </a:ext>
                </a:extLst>
              </p:cNvPr>
              <p:cNvSpPr>
                <a:spLocks/>
              </p:cNvSpPr>
              <p:nvPr/>
            </p:nvSpPr>
            <p:spPr bwMode="auto">
              <a:xfrm>
                <a:off x="4574" y="2143"/>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7" name="Rectangle 236">
                <a:extLst>
                  <a:ext uri="{FF2B5EF4-FFF2-40B4-BE49-F238E27FC236}">
                    <a16:creationId xmlns:a16="http://schemas.microsoft.com/office/drawing/2014/main" xmlns="" id="{7B7FE7F8-551E-4F62-A546-A992DB70981E}"/>
                  </a:ext>
                </a:extLst>
              </p:cNvPr>
              <p:cNvSpPr>
                <a:spLocks noChangeArrowheads="1"/>
              </p:cNvSpPr>
              <p:nvPr/>
            </p:nvSpPr>
            <p:spPr bwMode="auto">
              <a:xfrm>
                <a:off x="4609" y="2143"/>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8" name="Freeform 237">
                <a:extLst>
                  <a:ext uri="{FF2B5EF4-FFF2-40B4-BE49-F238E27FC236}">
                    <a16:creationId xmlns:a16="http://schemas.microsoft.com/office/drawing/2014/main" xmlns="" id="{6827DB96-6FDB-4B2D-880D-FCC448746B63}"/>
                  </a:ext>
                </a:extLst>
              </p:cNvPr>
              <p:cNvSpPr>
                <a:spLocks/>
              </p:cNvSpPr>
              <p:nvPr/>
            </p:nvSpPr>
            <p:spPr bwMode="auto">
              <a:xfrm>
                <a:off x="4574" y="2324"/>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89" name="Freeform 238">
                <a:extLst>
                  <a:ext uri="{FF2B5EF4-FFF2-40B4-BE49-F238E27FC236}">
                    <a16:creationId xmlns:a16="http://schemas.microsoft.com/office/drawing/2014/main" xmlns="" id="{6A78FE66-05B5-4102-93B0-53005F30222E}"/>
                  </a:ext>
                </a:extLst>
              </p:cNvPr>
              <p:cNvSpPr>
                <a:spLocks/>
              </p:cNvSpPr>
              <p:nvPr/>
            </p:nvSpPr>
            <p:spPr bwMode="auto">
              <a:xfrm>
                <a:off x="4574" y="2324"/>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0" name="Rectangle 239">
                <a:extLst>
                  <a:ext uri="{FF2B5EF4-FFF2-40B4-BE49-F238E27FC236}">
                    <a16:creationId xmlns:a16="http://schemas.microsoft.com/office/drawing/2014/main" xmlns="" id="{EAD0186B-2894-4AB2-A9C3-CFBB05F75EA8}"/>
                  </a:ext>
                </a:extLst>
              </p:cNvPr>
              <p:cNvSpPr>
                <a:spLocks noChangeArrowheads="1"/>
              </p:cNvSpPr>
              <p:nvPr/>
            </p:nvSpPr>
            <p:spPr bwMode="auto">
              <a:xfrm>
                <a:off x="4609" y="2324"/>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1" name="Freeform 240">
                <a:extLst>
                  <a:ext uri="{FF2B5EF4-FFF2-40B4-BE49-F238E27FC236}">
                    <a16:creationId xmlns:a16="http://schemas.microsoft.com/office/drawing/2014/main" xmlns="" id="{2A994AF3-4DF1-4713-AB95-8FB882F128A0}"/>
                  </a:ext>
                </a:extLst>
              </p:cNvPr>
              <p:cNvSpPr>
                <a:spLocks/>
              </p:cNvSpPr>
              <p:nvPr/>
            </p:nvSpPr>
            <p:spPr bwMode="auto">
              <a:xfrm>
                <a:off x="4479" y="2554"/>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2" name="Freeform 241">
                <a:extLst>
                  <a:ext uri="{FF2B5EF4-FFF2-40B4-BE49-F238E27FC236}">
                    <a16:creationId xmlns:a16="http://schemas.microsoft.com/office/drawing/2014/main" xmlns="" id="{8A768BF7-4953-43AC-96BE-D7477675CCC5}"/>
                  </a:ext>
                </a:extLst>
              </p:cNvPr>
              <p:cNvSpPr>
                <a:spLocks/>
              </p:cNvSpPr>
              <p:nvPr/>
            </p:nvSpPr>
            <p:spPr bwMode="auto">
              <a:xfrm>
                <a:off x="4479" y="2554"/>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3" name="Rectangle 242">
                <a:extLst>
                  <a:ext uri="{FF2B5EF4-FFF2-40B4-BE49-F238E27FC236}">
                    <a16:creationId xmlns:a16="http://schemas.microsoft.com/office/drawing/2014/main" xmlns="" id="{F8D581D4-7676-49C7-8AE6-F85ECFD64319}"/>
                  </a:ext>
                </a:extLst>
              </p:cNvPr>
              <p:cNvSpPr>
                <a:spLocks noChangeArrowheads="1"/>
              </p:cNvSpPr>
              <p:nvPr/>
            </p:nvSpPr>
            <p:spPr bwMode="auto">
              <a:xfrm>
                <a:off x="4514" y="2554"/>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4" name="Freeform 243">
                <a:extLst>
                  <a:ext uri="{FF2B5EF4-FFF2-40B4-BE49-F238E27FC236}">
                    <a16:creationId xmlns:a16="http://schemas.microsoft.com/office/drawing/2014/main" xmlns="" id="{CD9E2CFE-1D59-432A-853D-3F2F42190E0E}"/>
                  </a:ext>
                </a:extLst>
              </p:cNvPr>
              <p:cNvSpPr>
                <a:spLocks/>
              </p:cNvSpPr>
              <p:nvPr/>
            </p:nvSpPr>
            <p:spPr bwMode="auto">
              <a:xfrm>
                <a:off x="4574" y="2502"/>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5" name="Freeform 244">
                <a:extLst>
                  <a:ext uri="{FF2B5EF4-FFF2-40B4-BE49-F238E27FC236}">
                    <a16:creationId xmlns:a16="http://schemas.microsoft.com/office/drawing/2014/main" xmlns="" id="{79C87B6E-3921-49DD-899F-E73ED721FD92}"/>
                  </a:ext>
                </a:extLst>
              </p:cNvPr>
              <p:cNvSpPr>
                <a:spLocks/>
              </p:cNvSpPr>
              <p:nvPr/>
            </p:nvSpPr>
            <p:spPr bwMode="auto">
              <a:xfrm>
                <a:off x="4574" y="2502"/>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6" name="Rectangle 245">
                <a:extLst>
                  <a:ext uri="{FF2B5EF4-FFF2-40B4-BE49-F238E27FC236}">
                    <a16:creationId xmlns:a16="http://schemas.microsoft.com/office/drawing/2014/main" xmlns="" id="{93969ADC-A942-4C5C-AC0A-DCB1CDFBB921}"/>
                  </a:ext>
                </a:extLst>
              </p:cNvPr>
              <p:cNvSpPr>
                <a:spLocks noChangeArrowheads="1"/>
              </p:cNvSpPr>
              <p:nvPr/>
            </p:nvSpPr>
            <p:spPr bwMode="auto">
              <a:xfrm>
                <a:off x="4609" y="2502"/>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7" name="Freeform 246">
                <a:extLst>
                  <a:ext uri="{FF2B5EF4-FFF2-40B4-BE49-F238E27FC236}">
                    <a16:creationId xmlns:a16="http://schemas.microsoft.com/office/drawing/2014/main" xmlns="" id="{880C9523-AEC7-4758-BDA0-46F5EBD79EB3}"/>
                  </a:ext>
                </a:extLst>
              </p:cNvPr>
              <p:cNvSpPr>
                <a:spLocks/>
              </p:cNvSpPr>
              <p:nvPr/>
            </p:nvSpPr>
            <p:spPr bwMode="auto">
              <a:xfrm>
                <a:off x="4479" y="2723"/>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8" name="Freeform 247">
                <a:extLst>
                  <a:ext uri="{FF2B5EF4-FFF2-40B4-BE49-F238E27FC236}">
                    <a16:creationId xmlns:a16="http://schemas.microsoft.com/office/drawing/2014/main" xmlns="" id="{5CF21203-648B-45B8-B71D-B76B57B3DEDA}"/>
                  </a:ext>
                </a:extLst>
              </p:cNvPr>
              <p:cNvSpPr>
                <a:spLocks/>
              </p:cNvSpPr>
              <p:nvPr/>
            </p:nvSpPr>
            <p:spPr bwMode="auto">
              <a:xfrm>
                <a:off x="4479" y="2723"/>
                <a:ext cx="35" cy="140"/>
              </a:xfrm>
              <a:custGeom>
                <a:avLst/>
                <a:gdLst>
                  <a:gd name="T0" fmla="*/ 35 w 35"/>
                  <a:gd name="T1" fmla="*/ 0 h 140"/>
                  <a:gd name="T2" fmla="*/ 0 w 35"/>
                  <a:gd name="T3" fmla="*/ 19 h 140"/>
                  <a:gd name="T4" fmla="*/ 0 w 35"/>
                  <a:gd name="T5" fmla="*/ 140 h 140"/>
                  <a:gd name="T6" fmla="*/ 35 w 35"/>
                  <a:gd name="T7" fmla="*/ 121 h 140"/>
                  <a:gd name="T8" fmla="*/ 35 w 35"/>
                  <a:gd name="T9" fmla="*/ 0 h 140"/>
                </a:gdLst>
                <a:ahLst/>
                <a:cxnLst>
                  <a:cxn ang="0">
                    <a:pos x="T0" y="T1"/>
                  </a:cxn>
                  <a:cxn ang="0">
                    <a:pos x="T2" y="T3"/>
                  </a:cxn>
                  <a:cxn ang="0">
                    <a:pos x="T4" y="T5"/>
                  </a:cxn>
                  <a:cxn ang="0">
                    <a:pos x="T6" y="T7"/>
                  </a:cxn>
                  <a:cxn ang="0">
                    <a:pos x="T8" y="T9"/>
                  </a:cxn>
                </a:cxnLst>
                <a:rect l="0" t="0" r="r" b="b"/>
                <a:pathLst>
                  <a:path w="35" h="140">
                    <a:moveTo>
                      <a:pt x="35" y="0"/>
                    </a:moveTo>
                    <a:lnTo>
                      <a:pt x="0" y="19"/>
                    </a:lnTo>
                    <a:lnTo>
                      <a:pt x="0" y="140"/>
                    </a:lnTo>
                    <a:lnTo>
                      <a:pt x="35" y="121"/>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99" name="Freeform 248">
                <a:extLst>
                  <a:ext uri="{FF2B5EF4-FFF2-40B4-BE49-F238E27FC236}">
                    <a16:creationId xmlns:a16="http://schemas.microsoft.com/office/drawing/2014/main" xmlns="" id="{49E8849A-1820-4874-97E3-97D514333B57}"/>
                  </a:ext>
                </a:extLst>
              </p:cNvPr>
              <p:cNvSpPr>
                <a:spLocks/>
              </p:cNvSpPr>
              <p:nvPr/>
            </p:nvSpPr>
            <p:spPr bwMode="auto">
              <a:xfrm>
                <a:off x="4514" y="2723"/>
                <a:ext cx="12" cy="121"/>
              </a:xfrm>
              <a:custGeom>
                <a:avLst/>
                <a:gdLst>
                  <a:gd name="T0" fmla="*/ 0 w 12"/>
                  <a:gd name="T1" fmla="*/ 121 h 121"/>
                  <a:gd name="T2" fmla="*/ 12 w 12"/>
                  <a:gd name="T3" fmla="*/ 119 h 121"/>
                  <a:gd name="T4" fmla="*/ 12 w 12"/>
                  <a:gd name="T5" fmla="*/ 0 h 121"/>
                  <a:gd name="T6" fmla="*/ 0 w 12"/>
                  <a:gd name="T7" fmla="*/ 0 h 121"/>
                  <a:gd name="T8" fmla="*/ 0 w 12"/>
                  <a:gd name="T9" fmla="*/ 121 h 121"/>
                </a:gdLst>
                <a:ahLst/>
                <a:cxnLst>
                  <a:cxn ang="0">
                    <a:pos x="T0" y="T1"/>
                  </a:cxn>
                  <a:cxn ang="0">
                    <a:pos x="T2" y="T3"/>
                  </a:cxn>
                  <a:cxn ang="0">
                    <a:pos x="T4" y="T5"/>
                  </a:cxn>
                  <a:cxn ang="0">
                    <a:pos x="T6" y="T7"/>
                  </a:cxn>
                  <a:cxn ang="0">
                    <a:pos x="T8" y="T9"/>
                  </a:cxn>
                </a:cxnLst>
                <a:rect l="0" t="0" r="r" b="b"/>
                <a:pathLst>
                  <a:path w="12" h="121">
                    <a:moveTo>
                      <a:pt x="0" y="121"/>
                    </a:moveTo>
                    <a:lnTo>
                      <a:pt x="12" y="119"/>
                    </a:lnTo>
                    <a:lnTo>
                      <a:pt x="12" y="0"/>
                    </a:lnTo>
                    <a:lnTo>
                      <a:pt x="0" y="0"/>
                    </a:lnTo>
                    <a:lnTo>
                      <a:pt x="0" y="121"/>
                    </a:lnTo>
                    <a:close/>
                  </a:path>
                </a:pathLst>
              </a:custGeom>
              <a:solidFill>
                <a:srgbClr val="212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0" name="Freeform 249">
                <a:extLst>
                  <a:ext uri="{FF2B5EF4-FFF2-40B4-BE49-F238E27FC236}">
                    <a16:creationId xmlns:a16="http://schemas.microsoft.com/office/drawing/2014/main" xmlns="" id="{FC123E00-AB5E-4C5B-B134-5D9196065DC8}"/>
                  </a:ext>
                </a:extLst>
              </p:cNvPr>
              <p:cNvSpPr>
                <a:spLocks/>
              </p:cNvSpPr>
              <p:nvPr/>
            </p:nvSpPr>
            <p:spPr bwMode="auto">
              <a:xfrm>
                <a:off x="4574" y="2671"/>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close/>
                  </a:path>
                </a:pathLst>
              </a:custGeom>
              <a:solidFill>
                <a:srgbClr val="607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1" name="Freeform 250">
                <a:extLst>
                  <a:ext uri="{FF2B5EF4-FFF2-40B4-BE49-F238E27FC236}">
                    <a16:creationId xmlns:a16="http://schemas.microsoft.com/office/drawing/2014/main" xmlns="" id="{73B3BCFA-581C-4B4B-9514-0DA2743EABBB}"/>
                  </a:ext>
                </a:extLst>
              </p:cNvPr>
              <p:cNvSpPr>
                <a:spLocks/>
              </p:cNvSpPr>
              <p:nvPr/>
            </p:nvSpPr>
            <p:spPr bwMode="auto">
              <a:xfrm>
                <a:off x="4574" y="2671"/>
                <a:ext cx="35" cy="138"/>
              </a:xfrm>
              <a:custGeom>
                <a:avLst/>
                <a:gdLst>
                  <a:gd name="T0" fmla="*/ 35 w 35"/>
                  <a:gd name="T1" fmla="*/ 0 h 138"/>
                  <a:gd name="T2" fmla="*/ 0 w 35"/>
                  <a:gd name="T3" fmla="*/ 19 h 138"/>
                  <a:gd name="T4" fmla="*/ 0 w 35"/>
                  <a:gd name="T5" fmla="*/ 138 h 138"/>
                  <a:gd name="T6" fmla="*/ 35 w 35"/>
                  <a:gd name="T7" fmla="*/ 119 h 138"/>
                  <a:gd name="T8" fmla="*/ 35 w 35"/>
                  <a:gd name="T9" fmla="*/ 0 h 138"/>
                </a:gdLst>
                <a:ahLst/>
                <a:cxnLst>
                  <a:cxn ang="0">
                    <a:pos x="T0" y="T1"/>
                  </a:cxn>
                  <a:cxn ang="0">
                    <a:pos x="T2" y="T3"/>
                  </a:cxn>
                  <a:cxn ang="0">
                    <a:pos x="T4" y="T5"/>
                  </a:cxn>
                  <a:cxn ang="0">
                    <a:pos x="T6" y="T7"/>
                  </a:cxn>
                  <a:cxn ang="0">
                    <a:pos x="T8" y="T9"/>
                  </a:cxn>
                </a:cxnLst>
                <a:rect l="0" t="0" r="r" b="b"/>
                <a:pathLst>
                  <a:path w="35" h="138">
                    <a:moveTo>
                      <a:pt x="35" y="0"/>
                    </a:moveTo>
                    <a:lnTo>
                      <a:pt x="0" y="19"/>
                    </a:lnTo>
                    <a:lnTo>
                      <a:pt x="0" y="138"/>
                    </a:lnTo>
                    <a:lnTo>
                      <a:pt x="35" y="11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2" name="Rectangle 251">
                <a:extLst>
                  <a:ext uri="{FF2B5EF4-FFF2-40B4-BE49-F238E27FC236}">
                    <a16:creationId xmlns:a16="http://schemas.microsoft.com/office/drawing/2014/main" xmlns="" id="{4FDB9AF2-49B1-47D3-BF0F-4D22E40D3A49}"/>
                  </a:ext>
                </a:extLst>
              </p:cNvPr>
              <p:cNvSpPr>
                <a:spLocks noChangeArrowheads="1"/>
              </p:cNvSpPr>
              <p:nvPr/>
            </p:nvSpPr>
            <p:spPr bwMode="auto">
              <a:xfrm>
                <a:off x="4609" y="2671"/>
                <a:ext cx="12" cy="119"/>
              </a:xfrm>
              <a:prstGeom prst="rect">
                <a:avLst/>
              </a:prstGeom>
              <a:solidFill>
                <a:srgbClr val="212A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3" name="Freeform 252">
                <a:extLst>
                  <a:ext uri="{FF2B5EF4-FFF2-40B4-BE49-F238E27FC236}">
                    <a16:creationId xmlns:a16="http://schemas.microsoft.com/office/drawing/2014/main" xmlns="" id="{174C721A-4216-4F5B-97A3-8B8C4C0A6412}"/>
                  </a:ext>
                </a:extLst>
              </p:cNvPr>
              <p:cNvSpPr>
                <a:spLocks/>
              </p:cNvSpPr>
              <p:nvPr/>
            </p:nvSpPr>
            <p:spPr bwMode="auto">
              <a:xfrm>
                <a:off x="4301" y="1115"/>
                <a:ext cx="247" cy="442"/>
              </a:xfrm>
              <a:custGeom>
                <a:avLst/>
                <a:gdLst>
                  <a:gd name="T0" fmla="*/ 87 w 104"/>
                  <a:gd name="T1" fmla="*/ 0 h 186"/>
                  <a:gd name="T2" fmla="*/ 16 w 104"/>
                  <a:gd name="T3" fmla="*/ 0 h 186"/>
                  <a:gd name="T4" fmla="*/ 0 w 104"/>
                  <a:gd name="T5" fmla="*/ 16 h 186"/>
                  <a:gd name="T6" fmla="*/ 0 w 104"/>
                  <a:gd name="T7" fmla="*/ 87 h 186"/>
                  <a:gd name="T8" fmla="*/ 16 w 104"/>
                  <a:gd name="T9" fmla="*/ 104 h 186"/>
                  <a:gd name="T10" fmla="*/ 46 w 104"/>
                  <a:gd name="T11" fmla="*/ 104 h 186"/>
                  <a:gd name="T12" fmla="*/ 50 w 104"/>
                  <a:gd name="T13" fmla="*/ 110 h 186"/>
                  <a:gd name="T14" fmla="*/ 50 w 104"/>
                  <a:gd name="T15" fmla="*/ 184 h 186"/>
                  <a:gd name="T16" fmla="*/ 52 w 104"/>
                  <a:gd name="T17" fmla="*/ 186 h 186"/>
                  <a:gd name="T18" fmla="*/ 54 w 104"/>
                  <a:gd name="T19" fmla="*/ 184 h 186"/>
                  <a:gd name="T20" fmla="*/ 54 w 104"/>
                  <a:gd name="T21" fmla="*/ 110 h 186"/>
                  <a:gd name="T22" fmla="*/ 58 w 104"/>
                  <a:gd name="T23" fmla="*/ 104 h 186"/>
                  <a:gd name="T24" fmla="*/ 87 w 104"/>
                  <a:gd name="T25" fmla="*/ 104 h 186"/>
                  <a:gd name="T26" fmla="*/ 104 w 104"/>
                  <a:gd name="T27" fmla="*/ 87 h 186"/>
                  <a:gd name="T28" fmla="*/ 104 w 104"/>
                  <a:gd name="T29" fmla="*/ 16 h 186"/>
                  <a:gd name="T30" fmla="*/ 87 w 104"/>
                  <a:gd name="T3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86">
                    <a:moveTo>
                      <a:pt x="87" y="0"/>
                    </a:moveTo>
                    <a:cubicBezTo>
                      <a:pt x="16" y="0"/>
                      <a:pt x="16" y="0"/>
                      <a:pt x="16" y="0"/>
                    </a:cubicBezTo>
                    <a:cubicBezTo>
                      <a:pt x="7" y="0"/>
                      <a:pt x="0" y="7"/>
                      <a:pt x="0" y="16"/>
                    </a:cubicBezTo>
                    <a:cubicBezTo>
                      <a:pt x="0" y="87"/>
                      <a:pt x="0" y="87"/>
                      <a:pt x="0" y="87"/>
                    </a:cubicBezTo>
                    <a:cubicBezTo>
                      <a:pt x="0" y="97"/>
                      <a:pt x="7" y="104"/>
                      <a:pt x="16" y="104"/>
                    </a:cubicBezTo>
                    <a:cubicBezTo>
                      <a:pt x="46" y="104"/>
                      <a:pt x="46" y="104"/>
                      <a:pt x="46" y="104"/>
                    </a:cubicBezTo>
                    <a:cubicBezTo>
                      <a:pt x="50" y="110"/>
                      <a:pt x="50" y="110"/>
                      <a:pt x="50" y="110"/>
                    </a:cubicBezTo>
                    <a:cubicBezTo>
                      <a:pt x="50" y="184"/>
                      <a:pt x="50" y="184"/>
                      <a:pt x="50" y="184"/>
                    </a:cubicBezTo>
                    <a:cubicBezTo>
                      <a:pt x="50" y="185"/>
                      <a:pt x="51" y="186"/>
                      <a:pt x="52" y="186"/>
                    </a:cubicBezTo>
                    <a:cubicBezTo>
                      <a:pt x="53" y="186"/>
                      <a:pt x="54" y="185"/>
                      <a:pt x="54" y="184"/>
                    </a:cubicBezTo>
                    <a:cubicBezTo>
                      <a:pt x="54" y="110"/>
                      <a:pt x="54" y="110"/>
                      <a:pt x="54" y="110"/>
                    </a:cubicBezTo>
                    <a:cubicBezTo>
                      <a:pt x="58" y="104"/>
                      <a:pt x="58" y="104"/>
                      <a:pt x="58" y="104"/>
                    </a:cubicBezTo>
                    <a:cubicBezTo>
                      <a:pt x="87" y="104"/>
                      <a:pt x="87" y="104"/>
                      <a:pt x="87" y="104"/>
                    </a:cubicBezTo>
                    <a:cubicBezTo>
                      <a:pt x="96" y="104"/>
                      <a:pt x="104" y="97"/>
                      <a:pt x="104" y="87"/>
                    </a:cubicBezTo>
                    <a:cubicBezTo>
                      <a:pt x="104" y="16"/>
                      <a:pt x="104" y="16"/>
                      <a:pt x="104" y="16"/>
                    </a:cubicBezTo>
                    <a:cubicBezTo>
                      <a:pt x="104" y="7"/>
                      <a:pt x="96" y="0"/>
                      <a:pt x="87" y="0"/>
                    </a:cubicBezTo>
                    <a:close/>
                  </a:path>
                </a:pathLst>
              </a:custGeom>
              <a:solidFill>
                <a:srgbClr val="263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4" name="Freeform 253">
                <a:extLst>
                  <a:ext uri="{FF2B5EF4-FFF2-40B4-BE49-F238E27FC236}">
                    <a16:creationId xmlns:a16="http://schemas.microsoft.com/office/drawing/2014/main" xmlns="" id="{F49B727F-44A2-4A2F-AE66-4214718861FB}"/>
                  </a:ext>
                </a:extLst>
              </p:cNvPr>
              <p:cNvSpPr>
                <a:spLocks noEditPoints="1"/>
              </p:cNvSpPr>
              <p:nvPr/>
            </p:nvSpPr>
            <p:spPr bwMode="auto">
              <a:xfrm>
                <a:off x="4372" y="1146"/>
                <a:ext cx="102" cy="164"/>
              </a:xfrm>
              <a:custGeom>
                <a:avLst/>
                <a:gdLst>
                  <a:gd name="T0" fmla="*/ 26 w 43"/>
                  <a:gd name="T1" fmla="*/ 61 h 69"/>
                  <a:gd name="T2" fmla="*/ 26 w 43"/>
                  <a:gd name="T3" fmla="*/ 69 h 69"/>
                  <a:gd name="T4" fmla="*/ 19 w 43"/>
                  <a:gd name="T5" fmla="*/ 69 h 69"/>
                  <a:gd name="T6" fmla="*/ 19 w 43"/>
                  <a:gd name="T7" fmla="*/ 61 h 69"/>
                  <a:gd name="T8" fmla="*/ 0 w 43"/>
                  <a:gd name="T9" fmla="*/ 55 h 69"/>
                  <a:gd name="T10" fmla="*/ 4 w 43"/>
                  <a:gd name="T11" fmla="*/ 46 h 69"/>
                  <a:gd name="T12" fmla="*/ 19 w 43"/>
                  <a:gd name="T13" fmla="*/ 52 h 69"/>
                  <a:gd name="T14" fmla="*/ 19 w 43"/>
                  <a:gd name="T15" fmla="*/ 39 h 69"/>
                  <a:gd name="T16" fmla="*/ 1 w 43"/>
                  <a:gd name="T17" fmla="*/ 24 h 69"/>
                  <a:gd name="T18" fmla="*/ 19 w 43"/>
                  <a:gd name="T19" fmla="*/ 8 h 69"/>
                  <a:gd name="T20" fmla="*/ 19 w 43"/>
                  <a:gd name="T21" fmla="*/ 0 h 69"/>
                  <a:gd name="T22" fmla="*/ 26 w 43"/>
                  <a:gd name="T23" fmla="*/ 0 h 69"/>
                  <a:gd name="T24" fmla="*/ 26 w 43"/>
                  <a:gd name="T25" fmla="*/ 8 h 69"/>
                  <a:gd name="T26" fmla="*/ 41 w 43"/>
                  <a:gd name="T27" fmla="*/ 12 h 69"/>
                  <a:gd name="T28" fmla="*/ 37 w 43"/>
                  <a:gd name="T29" fmla="*/ 21 h 69"/>
                  <a:gd name="T30" fmla="*/ 26 w 43"/>
                  <a:gd name="T31" fmla="*/ 18 h 69"/>
                  <a:gd name="T32" fmla="*/ 26 w 43"/>
                  <a:gd name="T33" fmla="*/ 30 h 69"/>
                  <a:gd name="T34" fmla="*/ 43 w 43"/>
                  <a:gd name="T35" fmla="*/ 45 h 69"/>
                  <a:gd name="T36" fmla="*/ 26 w 43"/>
                  <a:gd name="T37" fmla="*/ 61 h 69"/>
                  <a:gd name="T38" fmla="*/ 19 w 43"/>
                  <a:gd name="T39" fmla="*/ 28 h 69"/>
                  <a:gd name="T40" fmla="*/ 19 w 43"/>
                  <a:gd name="T41" fmla="*/ 18 h 69"/>
                  <a:gd name="T42" fmla="*/ 13 w 43"/>
                  <a:gd name="T43" fmla="*/ 23 h 69"/>
                  <a:gd name="T44" fmla="*/ 19 w 43"/>
                  <a:gd name="T45" fmla="*/ 28 h 69"/>
                  <a:gd name="T46" fmla="*/ 31 w 43"/>
                  <a:gd name="T47" fmla="*/ 46 h 69"/>
                  <a:gd name="T48" fmla="*/ 26 w 43"/>
                  <a:gd name="T49" fmla="*/ 41 h 69"/>
                  <a:gd name="T50" fmla="*/ 26 w 43"/>
                  <a:gd name="T51" fmla="*/ 51 h 69"/>
                  <a:gd name="T52" fmla="*/ 31 w 43"/>
                  <a:gd name="T53"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69">
                    <a:moveTo>
                      <a:pt x="26" y="61"/>
                    </a:moveTo>
                    <a:cubicBezTo>
                      <a:pt x="26" y="69"/>
                      <a:pt x="26" y="69"/>
                      <a:pt x="26" y="69"/>
                    </a:cubicBezTo>
                    <a:cubicBezTo>
                      <a:pt x="19" y="69"/>
                      <a:pt x="19" y="69"/>
                      <a:pt x="19" y="69"/>
                    </a:cubicBezTo>
                    <a:cubicBezTo>
                      <a:pt x="19" y="61"/>
                      <a:pt x="19" y="61"/>
                      <a:pt x="19" y="61"/>
                    </a:cubicBezTo>
                    <a:cubicBezTo>
                      <a:pt x="11" y="61"/>
                      <a:pt x="4" y="59"/>
                      <a:pt x="0" y="55"/>
                    </a:cubicBezTo>
                    <a:cubicBezTo>
                      <a:pt x="4" y="46"/>
                      <a:pt x="4" y="46"/>
                      <a:pt x="4" y="46"/>
                    </a:cubicBezTo>
                    <a:cubicBezTo>
                      <a:pt x="8" y="49"/>
                      <a:pt x="13" y="51"/>
                      <a:pt x="19" y="52"/>
                    </a:cubicBezTo>
                    <a:cubicBezTo>
                      <a:pt x="19" y="39"/>
                      <a:pt x="19" y="39"/>
                      <a:pt x="19" y="39"/>
                    </a:cubicBezTo>
                    <a:cubicBezTo>
                      <a:pt x="10" y="37"/>
                      <a:pt x="1" y="35"/>
                      <a:pt x="1" y="24"/>
                    </a:cubicBezTo>
                    <a:cubicBezTo>
                      <a:pt x="1" y="16"/>
                      <a:pt x="7" y="9"/>
                      <a:pt x="19" y="8"/>
                    </a:cubicBezTo>
                    <a:cubicBezTo>
                      <a:pt x="19" y="0"/>
                      <a:pt x="19" y="0"/>
                      <a:pt x="19" y="0"/>
                    </a:cubicBezTo>
                    <a:cubicBezTo>
                      <a:pt x="26" y="0"/>
                      <a:pt x="26" y="0"/>
                      <a:pt x="26" y="0"/>
                    </a:cubicBezTo>
                    <a:cubicBezTo>
                      <a:pt x="26" y="8"/>
                      <a:pt x="26" y="8"/>
                      <a:pt x="26" y="8"/>
                    </a:cubicBezTo>
                    <a:cubicBezTo>
                      <a:pt x="31" y="8"/>
                      <a:pt x="37" y="10"/>
                      <a:pt x="41" y="12"/>
                    </a:cubicBezTo>
                    <a:cubicBezTo>
                      <a:pt x="37" y="21"/>
                      <a:pt x="37" y="21"/>
                      <a:pt x="37" y="21"/>
                    </a:cubicBezTo>
                    <a:cubicBezTo>
                      <a:pt x="33" y="19"/>
                      <a:pt x="30" y="18"/>
                      <a:pt x="26" y="18"/>
                    </a:cubicBezTo>
                    <a:cubicBezTo>
                      <a:pt x="26" y="30"/>
                      <a:pt x="26" y="30"/>
                      <a:pt x="26" y="30"/>
                    </a:cubicBezTo>
                    <a:cubicBezTo>
                      <a:pt x="34" y="32"/>
                      <a:pt x="43" y="35"/>
                      <a:pt x="43" y="45"/>
                    </a:cubicBezTo>
                    <a:cubicBezTo>
                      <a:pt x="43" y="53"/>
                      <a:pt x="38" y="60"/>
                      <a:pt x="26" y="61"/>
                    </a:cubicBezTo>
                    <a:close/>
                    <a:moveTo>
                      <a:pt x="19" y="28"/>
                    </a:moveTo>
                    <a:cubicBezTo>
                      <a:pt x="19" y="18"/>
                      <a:pt x="19" y="18"/>
                      <a:pt x="19" y="18"/>
                    </a:cubicBezTo>
                    <a:cubicBezTo>
                      <a:pt x="15" y="19"/>
                      <a:pt x="13" y="21"/>
                      <a:pt x="13" y="23"/>
                    </a:cubicBezTo>
                    <a:cubicBezTo>
                      <a:pt x="13" y="26"/>
                      <a:pt x="15" y="27"/>
                      <a:pt x="19" y="28"/>
                    </a:cubicBezTo>
                    <a:close/>
                    <a:moveTo>
                      <a:pt x="31" y="46"/>
                    </a:moveTo>
                    <a:cubicBezTo>
                      <a:pt x="31" y="44"/>
                      <a:pt x="29" y="42"/>
                      <a:pt x="26" y="41"/>
                    </a:cubicBezTo>
                    <a:cubicBezTo>
                      <a:pt x="26" y="51"/>
                      <a:pt x="26" y="51"/>
                      <a:pt x="26" y="51"/>
                    </a:cubicBezTo>
                    <a:cubicBezTo>
                      <a:pt x="30" y="51"/>
                      <a:pt x="31" y="49"/>
                      <a:pt x="3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5" name="Freeform 254">
                <a:extLst>
                  <a:ext uri="{FF2B5EF4-FFF2-40B4-BE49-F238E27FC236}">
                    <a16:creationId xmlns:a16="http://schemas.microsoft.com/office/drawing/2014/main" xmlns="" id="{CFB42270-F5D0-4660-9AF8-A1A3D56B0399}"/>
                  </a:ext>
                </a:extLst>
              </p:cNvPr>
              <p:cNvSpPr>
                <a:spLocks/>
              </p:cNvSpPr>
              <p:nvPr/>
            </p:nvSpPr>
            <p:spPr bwMode="auto">
              <a:xfrm>
                <a:off x="4925" y="2813"/>
                <a:ext cx="378" cy="649"/>
              </a:xfrm>
              <a:custGeom>
                <a:avLst/>
                <a:gdLst>
                  <a:gd name="T0" fmla="*/ 0 w 378"/>
                  <a:gd name="T1" fmla="*/ 433 h 649"/>
                  <a:gd name="T2" fmla="*/ 378 w 378"/>
                  <a:gd name="T3" fmla="*/ 649 h 649"/>
                  <a:gd name="T4" fmla="*/ 378 w 378"/>
                  <a:gd name="T5" fmla="*/ 224 h 649"/>
                  <a:gd name="T6" fmla="*/ 0 w 378"/>
                  <a:gd name="T7" fmla="*/ 0 h 649"/>
                  <a:gd name="T8" fmla="*/ 0 w 378"/>
                  <a:gd name="T9" fmla="*/ 433 h 649"/>
                </a:gdLst>
                <a:ahLst/>
                <a:cxnLst>
                  <a:cxn ang="0">
                    <a:pos x="T0" y="T1"/>
                  </a:cxn>
                  <a:cxn ang="0">
                    <a:pos x="T2" y="T3"/>
                  </a:cxn>
                  <a:cxn ang="0">
                    <a:pos x="T4" y="T5"/>
                  </a:cxn>
                  <a:cxn ang="0">
                    <a:pos x="T6" y="T7"/>
                  </a:cxn>
                  <a:cxn ang="0">
                    <a:pos x="T8" y="T9"/>
                  </a:cxn>
                </a:cxnLst>
                <a:rect l="0" t="0" r="r" b="b"/>
                <a:pathLst>
                  <a:path w="378" h="649">
                    <a:moveTo>
                      <a:pt x="0" y="433"/>
                    </a:moveTo>
                    <a:lnTo>
                      <a:pt x="378" y="649"/>
                    </a:lnTo>
                    <a:lnTo>
                      <a:pt x="378" y="224"/>
                    </a:lnTo>
                    <a:lnTo>
                      <a:pt x="0" y="0"/>
                    </a:lnTo>
                    <a:lnTo>
                      <a:pt x="0" y="433"/>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6" name="Freeform 255">
                <a:extLst>
                  <a:ext uri="{FF2B5EF4-FFF2-40B4-BE49-F238E27FC236}">
                    <a16:creationId xmlns:a16="http://schemas.microsoft.com/office/drawing/2014/main" xmlns="" id="{C31DF343-0474-4D73-BA98-43B746348882}"/>
                  </a:ext>
                </a:extLst>
              </p:cNvPr>
              <p:cNvSpPr>
                <a:spLocks/>
              </p:cNvSpPr>
              <p:nvPr/>
            </p:nvSpPr>
            <p:spPr bwMode="auto">
              <a:xfrm>
                <a:off x="4925" y="2813"/>
                <a:ext cx="378" cy="649"/>
              </a:xfrm>
              <a:custGeom>
                <a:avLst/>
                <a:gdLst>
                  <a:gd name="T0" fmla="*/ 0 w 378"/>
                  <a:gd name="T1" fmla="*/ 433 h 649"/>
                  <a:gd name="T2" fmla="*/ 378 w 378"/>
                  <a:gd name="T3" fmla="*/ 649 h 649"/>
                  <a:gd name="T4" fmla="*/ 378 w 378"/>
                  <a:gd name="T5" fmla="*/ 224 h 649"/>
                  <a:gd name="T6" fmla="*/ 0 w 378"/>
                  <a:gd name="T7" fmla="*/ 0 h 649"/>
                  <a:gd name="T8" fmla="*/ 0 w 378"/>
                  <a:gd name="T9" fmla="*/ 433 h 649"/>
                </a:gdLst>
                <a:ahLst/>
                <a:cxnLst>
                  <a:cxn ang="0">
                    <a:pos x="T0" y="T1"/>
                  </a:cxn>
                  <a:cxn ang="0">
                    <a:pos x="T2" y="T3"/>
                  </a:cxn>
                  <a:cxn ang="0">
                    <a:pos x="T4" y="T5"/>
                  </a:cxn>
                  <a:cxn ang="0">
                    <a:pos x="T6" y="T7"/>
                  </a:cxn>
                  <a:cxn ang="0">
                    <a:pos x="T8" y="T9"/>
                  </a:cxn>
                </a:cxnLst>
                <a:rect l="0" t="0" r="r" b="b"/>
                <a:pathLst>
                  <a:path w="378" h="649">
                    <a:moveTo>
                      <a:pt x="0" y="433"/>
                    </a:moveTo>
                    <a:lnTo>
                      <a:pt x="378" y="649"/>
                    </a:lnTo>
                    <a:lnTo>
                      <a:pt x="378" y="224"/>
                    </a:lnTo>
                    <a:lnTo>
                      <a:pt x="0" y="0"/>
                    </a:lnTo>
                    <a:lnTo>
                      <a:pt x="0" y="4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7" name="Freeform 256">
                <a:extLst>
                  <a:ext uri="{FF2B5EF4-FFF2-40B4-BE49-F238E27FC236}">
                    <a16:creationId xmlns:a16="http://schemas.microsoft.com/office/drawing/2014/main" xmlns="" id="{228B21FA-2F27-4577-A636-6D14D7880079}"/>
                  </a:ext>
                </a:extLst>
              </p:cNvPr>
              <p:cNvSpPr>
                <a:spLocks/>
              </p:cNvSpPr>
              <p:nvPr/>
            </p:nvSpPr>
            <p:spPr bwMode="auto">
              <a:xfrm>
                <a:off x="5303" y="2614"/>
                <a:ext cx="741" cy="848"/>
              </a:xfrm>
              <a:custGeom>
                <a:avLst/>
                <a:gdLst>
                  <a:gd name="T0" fmla="*/ 741 w 741"/>
                  <a:gd name="T1" fmla="*/ 0 h 848"/>
                  <a:gd name="T2" fmla="*/ 0 w 741"/>
                  <a:gd name="T3" fmla="*/ 423 h 848"/>
                  <a:gd name="T4" fmla="*/ 0 w 741"/>
                  <a:gd name="T5" fmla="*/ 848 h 848"/>
                  <a:gd name="T6" fmla="*/ 741 w 741"/>
                  <a:gd name="T7" fmla="*/ 423 h 848"/>
                  <a:gd name="T8" fmla="*/ 741 w 741"/>
                  <a:gd name="T9" fmla="*/ 0 h 848"/>
                </a:gdLst>
                <a:ahLst/>
                <a:cxnLst>
                  <a:cxn ang="0">
                    <a:pos x="T0" y="T1"/>
                  </a:cxn>
                  <a:cxn ang="0">
                    <a:pos x="T2" y="T3"/>
                  </a:cxn>
                  <a:cxn ang="0">
                    <a:pos x="T4" y="T5"/>
                  </a:cxn>
                  <a:cxn ang="0">
                    <a:pos x="T6" y="T7"/>
                  </a:cxn>
                  <a:cxn ang="0">
                    <a:pos x="T8" y="T9"/>
                  </a:cxn>
                </a:cxnLst>
                <a:rect l="0" t="0" r="r" b="b"/>
                <a:pathLst>
                  <a:path w="741" h="848">
                    <a:moveTo>
                      <a:pt x="741" y="0"/>
                    </a:moveTo>
                    <a:lnTo>
                      <a:pt x="0" y="423"/>
                    </a:lnTo>
                    <a:lnTo>
                      <a:pt x="0" y="848"/>
                    </a:lnTo>
                    <a:lnTo>
                      <a:pt x="741" y="423"/>
                    </a:lnTo>
                    <a:lnTo>
                      <a:pt x="741" y="0"/>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8" name="Freeform 257">
                <a:extLst>
                  <a:ext uri="{FF2B5EF4-FFF2-40B4-BE49-F238E27FC236}">
                    <a16:creationId xmlns:a16="http://schemas.microsoft.com/office/drawing/2014/main" xmlns="" id="{79F23BD7-8BDB-42BE-AF9C-1DD0A609A320}"/>
                  </a:ext>
                </a:extLst>
              </p:cNvPr>
              <p:cNvSpPr>
                <a:spLocks/>
              </p:cNvSpPr>
              <p:nvPr/>
            </p:nvSpPr>
            <p:spPr bwMode="auto">
              <a:xfrm>
                <a:off x="5303" y="2614"/>
                <a:ext cx="741" cy="848"/>
              </a:xfrm>
              <a:custGeom>
                <a:avLst/>
                <a:gdLst>
                  <a:gd name="T0" fmla="*/ 741 w 741"/>
                  <a:gd name="T1" fmla="*/ 0 h 848"/>
                  <a:gd name="T2" fmla="*/ 0 w 741"/>
                  <a:gd name="T3" fmla="*/ 423 h 848"/>
                  <a:gd name="T4" fmla="*/ 0 w 741"/>
                  <a:gd name="T5" fmla="*/ 848 h 848"/>
                  <a:gd name="T6" fmla="*/ 741 w 741"/>
                  <a:gd name="T7" fmla="*/ 423 h 848"/>
                  <a:gd name="T8" fmla="*/ 741 w 741"/>
                  <a:gd name="T9" fmla="*/ 0 h 848"/>
                </a:gdLst>
                <a:ahLst/>
                <a:cxnLst>
                  <a:cxn ang="0">
                    <a:pos x="T0" y="T1"/>
                  </a:cxn>
                  <a:cxn ang="0">
                    <a:pos x="T2" y="T3"/>
                  </a:cxn>
                  <a:cxn ang="0">
                    <a:pos x="T4" y="T5"/>
                  </a:cxn>
                  <a:cxn ang="0">
                    <a:pos x="T6" y="T7"/>
                  </a:cxn>
                  <a:cxn ang="0">
                    <a:pos x="T8" y="T9"/>
                  </a:cxn>
                </a:cxnLst>
                <a:rect l="0" t="0" r="r" b="b"/>
                <a:pathLst>
                  <a:path w="741" h="848">
                    <a:moveTo>
                      <a:pt x="741" y="0"/>
                    </a:moveTo>
                    <a:lnTo>
                      <a:pt x="0" y="423"/>
                    </a:lnTo>
                    <a:lnTo>
                      <a:pt x="0" y="848"/>
                    </a:lnTo>
                    <a:lnTo>
                      <a:pt x="741" y="423"/>
                    </a:lnTo>
                    <a:lnTo>
                      <a:pt x="7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09" name="Freeform 258">
                <a:extLst>
                  <a:ext uri="{FF2B5EF4-FFF2-40B4-BE49-F238E27FC236}">
                    <a16:creationId xmlns:a16="http://schemas.microsoft.com/office/drawing/2014/main" xmlns="" id="{49DAB605-1B7A-4143-BFF9-FC06C9CF388C}"/>
                  </a:ext>
                </a:extLst>
              </p:cNvPr>
              <p:cNvSpPr>
                <a:spLocks/>
              </p:cNvSpPr>
              <p:nvPr/>
            </p:nvSpPr>
            <p:spPr bwMode="auto">
              <a:xfrm>
                <a:off x="4925" y="2398"/>
                <a:ext cx="1119" cy="639"/>
              </a:xfrm>
              <a:custGeom>
                <a:avLst/>
                <a:gdLst>
                  <a:gd name="T0" fmla="*/ 0 w 1119"/>
                  <a:gd name="T1" fmla="*/ 415 h 639"/>
                  <a:gd name="T2" fmla="*/ 743 w 1119"/>
                  <a:gd name="T3" fmla="*/ 0 h 639"/>
                  <a:gd name="T4" fmla="*/ 1119 w 1119"/>
                  <a:gd name="T5" fmla="*/ 216 h 639"/>
                  <a:gd name="T6" fmla="*/ 378 w 1119"/>
                  <a:gd name="T7" fmla="*/ 639 h 639"/>
                  <a:gd name="T8" fmla="*/ 12 w 1119"/>
                  <a:gd name="T9" fmla="*/ 425 h 639"/>
                  <a:gd name="T10" fmla="*/ 0 w 1119"/>
                  <a:gd name="T11" fmla="*/ 415 h 639"/>
                </a:gdLst>
                <a:ahLst/>
                <a:cxnLst>
                  <a:cxn ang="0">
                    <a:pos x="T0" y="T1"/>
                  </a:cxn>
                  <a:cxn ang="0">
                    <a:pos x="T2" y="T3"/>
                  </a:cxn>
                  <a:cxn ang="0">
                    <a:pos x="T4" y="T5"/>
                  </a:cxn>
                  <a:cxn ang="0">
                    <a:pos x="T6" y="T7"/>
                  </a:cxn>
                  <a:cxn ang="0">
                    <a:pos x="T8" y="T9"/>
                  </a:cxn>
                  <a:cxn ang="0">
                    <a:pos x="T10" y="T11"/>
                  </a:cxn>
                </a:cxnLst>
                <a:rect l="0" t="0" r="r" b="b"/>
                <a:pathLst>
                  <a:path w="1119" h="639">
                    <a:moveTo>
                      <a:pt x="0" y="415"/>
                    </a:moveTo>
                    <a:lnTo>
                      <a:pt x="743" y="0"/>
                    </a:lnTo>
                    <a:lnTo>
                      <a:pt x="1119" y="216"/>
                    </a:lnTo>
                    <a:lnTo>
                      <a:pt x="378" y="639"/>
                    </a:lnTo>
                    <a:lnTo>
                      <a:pt x="12" y="425"/>
                    </a:lnTo>
                    <a:lnTo>
                      <a:pt x="0" y="415"/>
                    </a:lnTo>
                    <a:close/>
                  </a:path>
                </a:pathLst>
              </a:custGeom>
              <a:solidFill>
                <a:srgbClr val="D8E1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0" name="Freeform 259">
                <a:extLst>
                  <a:ext uri="{FF2B5EF4-FFF2-40B4-BE49-F238E27FC236}">
                    <a16:creationId xmlns:a16="http://schemas.microsoft.com/office/drawing/2014/main" xmlns="" id="{ABAB7B11-B705-4946-8639-5BA790BADB13}"/>
                  </a:ext>
                </a:extLst>
              </p:cNvPr>
              <p:cNvSpPr>
                <a:spLocks/>
              </p:cNvSpPr>
              <p:nvPr/>
            </p:nvSpPr>
            <p:spPr bwMode="auto">
              <a:xfrm>
                <a:off x="4925" y="2398"/>
                <a:ext cx="1119" cy="639"/>
              </a:xfrm>
              <a:custGeom>
                <a:avLst/>
                <a:gdLst>
                  <a:gd name="T0" fmla="*/ 0 w 1119"/>
                  <a:gd name="T1" fmla="*/ 415 h 639"/>
                  <a:gd name="T2" fmla="*/ 743 w 1119"/>
                  <a:gd name="T3" fmla="*/ 0 h 639"/>
                  <a:gd name="T4" fmla="*/ 1119 w 1119"/>
                  <a:gd name="T5" fmla="*/ 216 h 639"/>
                  <a:gd name="T6" fmla="*/ 378 w 1119"/>
                  <a:gd name="T7" fmla="*/ 639 h 639"/>
                  <a:gd name="T8" fmla="*/ 12 w 1119"/>
                  <a:gd name="T9" fmla="*/ 425 h 639"/>
                  <a:gd name="T10" fmla="*/ 0 w 1119"/>
                  <a:gd name="T11" fmla="*/ 415 h 639"/>
                </a:gdLst>
                <a:ahLst/>
                <a:cxnLst>
                  <a:cxn ang="0">
                    <a:pos x="T0" y="T1"/>
                  </a:cxn>
                  <a:cxn ang="0">
                    <a:pos x="T2" y="T3"/>
                  </a:cxn>
                  <a:cxn ang="0">
                    <a:pos x="T4" y="T5"/>
                  </a:cxn>
                  <a:cxn ang="0">
                    <a:pos x="T6" y="T7"/>
                  </a:cxn>
                  <a:cxn ang="0">
                    <a:pos x="T8" y="T9"/>
                  </a:cxn>
                  <a:cxn ang="0">
                    <a:pos x="T10" y="T11"/>
                  </a:cxn>
                </a:cxnLst>
                <a:rect l="0" t="0" r="r" b="b"/>
                <a:pathLst>
                  <a:path w="1119" h="639">
                    <a:moveTo>
                      <a:pt x="0" y="415"/>
                    </a:moveTo>
                    <a:lnTo>
                      <a:pt x="743" y="0"/>
                    </a:lnTo>
                    <a:lnTo>
                      <a:pt x="1119" y="216"/>
                    </a:lnTo>
                    <a:lnTo>
                      <a:pt x="378" y="639"/>
                    </a:lnTo>
                    <a:lnTo>
                      <a:pt x="12" y="425"/>
                    </a:lnTo>
                    <a:lnTo>
                      <a:pt x="0" y="4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1" name="Freeform 260">
                <a:extLst>
                  <a:ext uri="{FF2B5EF4-FFF2-40B4-BE49-F238E27FC236}">
                    <a16:creationId xmlns:a16="http://schemas.microsoft.com/office/drawing/2014/main" xmlns="" id="{6321D50D-2042-4338-B6E5-58E0A4DEA439}"/>
                  </a:ext>
                </a:extLst>
              </p:cNvPr>
              <p:cNvSpPr>
                <a:spLocks/>
              </p:cNvSpPr>
              <p:nvPr/>
            </p:nvSpPr>
            <p:spPr bwMode="auto">
              <a:xfrm>
                <a:off x="5357" y="3034"/>
                <a:ext cx="38" cy="152"/>
              </a:xfrm>
              <a:custGeom>
                <a:avLst/>
                <a:gdLst>
                  <a:gd name="T0" fmla="*/ 38 w 38"/>
                  <a:gd name="T1" fmla="*/ 0 h 152"/>
                  <a:gd name="T2" fmla="*/ 0 w 38"/>
                  <a:gd name="T3" fmla="*/ 24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4"/>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2" name="Freeform 261">
                <a:extLst>
                  <a:ext uri="{FF2B5EF4-FFF2-40B4-BE49-F238E27FC236}">
                    <a16:creationId xmlns:a16="http://schemas.microsoft.com/office/drawing/2014/main" xmlns="" id="{999E6EAA-D453-4E6B-AF4A-D9D1BBAE0C2F}"/>
                  </a:ext>
                </a:extLst>
              </p:cNvPr>
              <p:cNvSpPr>
                <a:spLocks/>
              </p:cNvSpPr>
              <p:nvPr/>
            </p:nvSpPr>
            <p:spPr bwMode="auto">
              <a:xfrm>
                <a:off x="5357" y="3034"/>
                <a:ext cx="38" cy="152"/>
              </a:xfrm>
              <a:custGeom>
                <a:avLst/>
                <a:gdLst>
                  <a:gd name="T0" fmla="*/ 38 w 38"/>
                  <a:gd name="T1" fmla="*/ 0 h 152"/>
                  <a:gd name="T2" fmla="*/ 0 w 38"/>
                  <a:gd name="T3" fmla="*/ 24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4"/>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3" name="Rectangle 262">
                <a:extLst>
                  <a:ext uri="{FF2B5EF4-FFF2-40B4-BE49-F238E27FC236}">
                    <a16:creationId xmlns:a16="http://schemas.microsoft.com/office/drawing/2014/main" xmlns="" id="{2ECB240B-A434-45FD-BB67-C058979B21B3}"/>
                  </a:ext>
                </a:extLst>
              </p:cNvPr>
              <p:cNvSpPr>
                <a:spLocks noChangeArrowheads="1"/>
              </p:cNvSpPr>
              <p:nvPr/>
            </p:nvSpPr>
            <p:spPr bwMode="auto">
              <a:xfrm>
                <a:off x="5395" y="3034"/>
                <a:ext cx="15"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4" name="Freeform 263">
                <a:extLst>
                  <a:ext uri="{FF2B5EF4-FFF2-40B4-BE49-F238E27FC236}">
                    <a16:creationId xmlns:a16="http://schemas.microsoft.com/office/drawing/2014/main" xmlns="" id="{68D0A70A-B9D2-4120-8954-9029D45FAD2D}"/>
                  </a:ext>
                </a:extLst>
              </p:cNvPr>
              <p:cNvSpPr>
                <a:spLocks/>
              </p:cNvSpPr>
              <p:nvPr/>
            </p:nvSpPr>
            <p:spPr bwMode="auto">
              <a:xfrm>
                <a:off x="5357" y="3231"/>
                <a:ext cx="38" cy="155"/>
              </a:xfrm>
              <a:custGeom>
                <a:avLst/>
                <a:gdLst>
                  <a:gd name="T0" fmla="*/ 38 w 38"/>
                  <a:gd name="T1" fmla="*/ 0 h 155"/>
                  <a:gd name="T2" fmla="*/ 0 w 38"/>
                  <a:gd name="T3" fmla="*/ 24 h 155"/>
                  <a:gd name="T4" fmla="*/ 0 w 38"/>
                  <a:gd name="T5" fmla="*/ 155 h 155"/>
                  <a:gd name="T6" fmla="*/ 38 w 38"/>
                  <a:gd name="T7" fmla="*/ 131 h 155"/>
                  <a:gd name="T8" fmla="*/ 38 w 38"/>
                  <a:gd name="T9" fmla="*/ 0 h 155"/>
                </a:gdLst>
                <a:ahLst/>
                <a:cxnLst>
                  <a:cxn ang="0">
                    <a:pos x="T0" y="T1"/>
                  </a:cxn>
                  <a:cxn ang="0">
                    <a:pos x="T2" y="T3"/>
                  </a:cxn>
                  <a:cxn ang="0">
                    <a:pos x="T4" y="T5"/>
                  </a:cxn>
                  <a:cxn ang="0">
                    <a:pos x="T6" y="T7"/>
                  </a:cxn>
                  <a:cxn ang="0">
                    <a:pos x="T8" y="T9"/>
                  </a:cxn>
                </a:cxnLst>
                <a:rect l="0" t="0" r="r" b="b"/>
                <a:pathLst>
                  <a:path w="38" h="155">
                    <a:moveTo>
                      <a:pt x="38" y="0"/>
                    </a:moveTo>
                    <a:lnTo>
                      <a:pt x="0" y="24"/>
                    </a:lnTo>
                    <a:lnTo>
                      <a:pt x="0" y="155"/>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5" name="Freeform 264">
                <a:extLst>
                  <a:ext uri="{FF2B5EF4-FFF2-40B4-BE49-F238E27FC236}">
                    <a16:creationId xmlns:a16="http://schemas.microsoft.com/office/drawing/2014/main" xmlns="" id="{641EA357-5D09-4CF9-9BE6-8C6019EB9BBD}"/>
                  </a:ext>
                </a:extLst>
              </p:cNvPr>
              <p:cNvSpPr>
                <a:spLocks/>
              </p:cNvSpPr>
              <p:nvPr/>
            </p:nvSpPr>
            <p:spPr bwMode="auto">
              <a:xfrm>
                <a:off x="5357" y="3231"/>
                <a:ext cx="38" cy="155"/>
              </a:xfrm>
              <a:custGeom>
                <a:avLst/>
                <a:gdLst>
                  <a:gd name="T0" fmla="*/ 38 w 38"/>
                  <a:gd name="T1" fmla="*/ 0 h 155"/>
                  <a:gd name="T2" fmla="*/ 0 w 38"/>
                  <a:gd name="T3" fmla="*/ 24 h 155"/>
                  <a:gd name="T4" fmla="*/ 0 w 38"/>
                  <a:gd name="T5" fmla="*/ 155 h 155"/>
                  <a:gd name="T6" fmla="*/ 38 w 38"/>
                  <a:gd name="T7" fmla="*/ 131 h 155"/>
                  <a:gd name="T8" fmla="*/ 38 w 38"/>
                  <a:gd name="T9" fmla="*/ 0 h 155"/>
                </a:gdLst>
                <a:ahLst/>
                <a:cxnLst>
                  <a:cxn ang="0">
                    <a:pos x="T0" y="T1"/>
                  </a:cxn>
                  <a:cxn ang="0">
                    <a:pos x="T2" y="T3"/>
                  </a:cxn>
                  <a:cxn ang="0">
                    <a:pos x="T4" y="T5"/>
                  </a:cxn>
                  <a:cxn ang="0">
                    <a:pos x="T6" y="T7"/>
                  </a:cxn>
                  <a:cxn ang="0">
                    <a:pos x="T8" y="T9"/>
                  </a:cxn>
                </a:cxnLst>
                <a:rect l="0" t="0" r="r" b="b"/>
                <a:pathLst>
                  <a:path w="38" h="155">
                    <a:moveTo>
                      <a:pt x="38" y="0"/>
                    </a:moveTo>
                    <a:lnTo>
                      <a:pt x="0" y="24"/>
                    </a:lnTo>
                    <a:lnTo>
                      <a:pt x="0" y="155"/>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6" name="Rectangle 265">
                <a:extLst>
                  <a:ext uri="{FF2B5EF4-FFF2-40B4-BE49-F238E27FC236}">
                    <a16:creationId xmlns:a16="http://schemas.microsoft.com/office/drawing/2014/main" xmlns="" id="{2FE4EFBB-48A8-4E26-BF37-D7DB95F1F90E}"/>
                  </a:ext>
                </a:extLst>
              </p:cNvPr>
              <p:cNvSpPr>
                <a:spLocks noChangeArrowheads="1"/>
              </p:cNvSpPr>
              <p:nvPr/>
            </p:nvSpPr>
            <p:spPr bwMode="auto">
              <a:xfrm>
                <a:off x="5395" y="3231"/>
                <a:ext cx="15"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7" name="Freeform 266">
                <a:extLst>
                  <a:ext uri="{FF2B5EF4-FFF2-40B4-BE49-F238E27FC236}">
                    <a16:creationId xmlns:a16="http://schemas.microsoft.com/office/drawing/2014/main" xmlns="" id="{3AA8DFBF-078B-4D6A-99D6-9C9A808AA900}"/>
                  </a:ext>
                </a:extLst>
              </p:cNvPr>
              <p:cNvSpPr>
                <a:spLocks/>
              </p:cNvSpPr>
              <p:nvPr/>
            </p:nvSpPr>
            <p:spPr bwMode="auto">
              <a:xfrm>
                <a:off x="5431" y="2991"/>
                <a:ext cx="38" cy="155"/>
              </a:xfrm>
              <a:custGeom>
                <a:avLst/>
                <a:gdLst>
                  <a:gd name="T0" fmla="*/ 38 w 38"/>
                  <a:gd name="T1" fmla="*/ 0 h 155"/>
                  <a:gd name="T2" fmla="*/ 0 w 38"/>
                  <a:gd name="T3" fmla="*/ 24 h 155"/>
                  <a:gd name="T4" fmla="*/ 0 w 38"/>
                  <a:gd name="T5" fmla="*/ 155 h 155"/>
                  <a:gd name="T6" fmla="*/ 38 w 38"/>
                  <a:gd name="T7" fmla="*/ 131 h 155"/>
                  <a:gd name="T8" fmla="*/ 38 w 38"/>
                  <a:gd name="T9" fmla="*/ 0 h 155"/>
                </a:gdLst>
                <a:ahLst/>
                <a:cxnLst>
                  <a:cxn ang="0">
                    <a:pos x="T0" y="T1"/>
                  </a:cxn>
                  <a:cxn ang="0">
                    <a:pos x="T2" y="T3"/>
                  </a:cxn>
                  <a:cxn ang="0">
                    <a:pos x="T4" y="T5"/>
                  </a:cxn>
                  <a:cxn ang="0">
                    <a:pos x="T6" y="T7"/>
                  </a:cxn>
                  <a:cxn ang="0">
                    <a:pos x="T8" y="T9"/>
                  </a:cxn>
                </a:cxnLst>
                <a:rect l="0" t="0" r="r" b="b"/>
                <a:pathLst>
                  <a:path w="38" h="155">
                    <a:moveTo>
                      <a:pt x="38" y="0"/>
                    </a:moveTo>
                    <a:lnTo>
                      <a:pt x="0" y="24"/>
                    </a:lnTo>
                    <a:lnTo>
                      <a:pt x="0" y="155"/>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8" name="Freeform 267">
                <a:extLst>
                  <a:ext uri="{FF2B5EF4-FFF2-40B4-BE49-F238E27FC236}">
                    <a16:creationId xmlns:a16="http://schemas.microsoft.com/office/drawing/2014/main" xmlns="" id="{D81E69E2-C55D-4D05-8425-B317C108AC62}"/>
                  </a:ext>
                </a:extLst>
              </p:cNvPr>
              <p:cNvSpPr>
                <a:spLocks/>
              </p:cNvSpPr>
              <p:nvPr/>
            </p:nvSpPr>
            <p:spPr bwMode="auto">
              <a:xfrm>
                <a:off x="5431" y="2991"/>
                <a:ext cx="38" cy="155"/>
              </a:xfrm>
              <a:custGeom>
                <a:avLst/>
                <a:gdLst>
                  <a:gd name="T0" fmla="*/ 38 w 38"/>
                  <a:gd name="T1" fmla="*/ 0 h 155"/>
                  <a:gd name="T2" fmla="*/ 0 w 38"/>
                  <a:gd name="T3" fmla="*/ 24 h 155"/>
                  <a:gd name="T4" fmla="*/ 0 w 38"/>
                  <a:gd name="T5" fmla="*/ 155 h 155"/>
                  <a:gd name="T6" fmla="*/ 38 w 38"/>
                  <a:gd name="T7" fmla="*/ 131 h 155"/>
                  <a:gd name="T8" fmla="*/ 38 w 38"/>
                  <a:gd name="T9" fmla="*/ 0 h 155"/>
                </a:gdLst>
                <a:ahLst/>
                <a:cxnLst>
                  <a:cxn ang="0">
                    <a:pos x="T0" y="T1"/>
                  </a:cxn>
                  <a:cxn ang="0">
                    <a:pos x="T2" y="T3"/>
                  </a:cxn>
                  <a:cxn ang="0">
                    <a:pos x="T4" y="T5"/>
                  </a:cxn>
                  <a:cxn ang="0">
                    <a:pos x="T6" y="T7"/>
                  </a:cxn>
                  <a:cxn ang="0">
                    <a:pos x="T8" y="T9"/>
                  </a:cxn>
                </a:cxnLst>
                <a:rect l="0" t="0" r="r" b="b"/>
                <a:pathLst>
                  <a:path w="38" h="155">
                    <a:moveTo>
                      <a:pt x="38" y="0"/>
                    </a:moveTo>
                    <a:lnTo>
                      <a:pt x="0" y="24"/>
                    </a:lnTo>
                    <a:lnTo>
                      <a:pt x="0" y="155"/>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19" name="Rectangle 268">
                <a:extLst>
                  <a:ext uri="{FF2B5EF4-FFF2-40B4-BE49-F238E27FC236}">
                    <a16:creationId xmlns:a16="http://schemas.microsoft.com/office/drawing/2014/main" xmlns="" id="{627C4BFA-3BDA-4A35-B2AA-940288A63344}"/>
                  </a:ext>
                </a:extLst>
              </p:cNvPr>
              <p:cNvSpPr>
                <a:spLocks noChangeArrowheads="1"/>
              </p:cNvSpPr>
              <p:nvPr/>
            </p:nvSpPr>
            <p:spPr bwMode="auto">
              <a:xfrm>
                <a:off x="5469" y="2991"/>
                <a:ext cx="14"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0" name="Freeform 269">
                <a:extLst>
                  <a:ext uri="{FF2B5EF4-FFF2-40B4-BE49-F238E27FC236}">
                    <a16:creationId xmlns:a16="http://schemas.microsoft.com/office/drawing/2014/main" xmlns="" id="{EFCC3395-ECC6-4E9C-9FFF-06F0588ADBAD}"/>
                  </a:ext>
                </a:extLst>
              </p:cNvPr>
              <p:cNvSpPr>
                <a:spLocks/>
              </p:cNvSpPr>
              <p:nvPr/>
            </p:nvSpPr>
            <p:spPr bwMode="auto">
              <a:xfrm>
                <a:off x="5431" y="3191"/>
                <a:ext cx="38" cy="152"/>
              </a:xfrm>
              <a:custGeom>
                <a:avLst/>
                <a:gdLst>
                  <a:gd name="T0" fmla="*/ 38 w 38"/>
                  <a:gd name="T1" fmla="*/ 0 h 152"/>
                  <a:gd name="T2" fmla="*/ 0 w 38"/>
                  <a:gd name="T3" fmla="*/ 21 h 152"/>
                  <a:gd name="T4" fmla="*/ 0 w 38"/>
                  <a:gd name="T5" fmla="*/ 152 h 152"/>
                  <a:gd name="T6" fmla="*/ 38 w 38"/>
                  <a:gd name="T7" fmla="*/ 128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28"/>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1" name="Freeform 270">
                <a:extLst>
                  <a:ext uri="{FF2B5EF4-FFF2-40B4-BE49-F238E27FC236}">
                    <a16:creationId xmlns:a16="http://schemas.microsoft.com/office/drawing/2014/main" xmlns="" id="{8F20684A-3836-4BDF-A670-DE60B096AF78}"/>
                  </a:ext>
                </a:extLst>
              </p:cNvPr>
              <p:cNvSpPr>
                <a:spLocks/>
              </p:cNvSpPr>
              <p:nvPr/>
            </p:nvSpPr>
            <p:spPr bwMode="auto">
              <a:xfrm>
                <a:off x="5431" y="3191"/>
                <a:ext cx="38" cy="152"/>
              </a:xfrm>
              <a:custGeom>
                <a:avLst/>
                <a:gdLst>
                  <a:gd name="T0" fmla="*/ 38 w 38"/>
                  <a:gd name="T1" fmla="*/ 0 h 152"/>
                  <a:gd name="T2" fmla="*/ 0 w 38"/>
                  <a:gd name="T3" fmla="*/ 21 h 152"/>
                  <a:gd name="T4" fmla="*/ 0 w 38"/>
                  <a:gd name="T5" fmla="*/ 152 h 152"/>
                  <a:gd name="T6" fmla="*/ 38 w 38"/>
                  <a:gd name="T7" fmla="*/ 128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28"/>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2" name="Freeform 271">
                <a:extLst>
                  <a:ext uri="{FF2B5EF4-FFF2-40B4-BE49-F238E27FC236}">
                    <a16:creationId xmlns:a16="http://schemas.microsoft.com/office/drawing/2014/main" xmlns="" id="{69D6D415-E9DE-41B4-8340-06E59573FF1D}"/>
                  </a:ext>
                </a:extLst>
              </p:cNvPr>
              <p:cNvSpPr>
                <a:spLocks/>
              </p:cNvSpPr>
              <p:nvPr/>
            </p:nvSpPr>
            <p:spPr bwMode="auto">
              <a:xfrm>
                <a:off x="5469" y="3189"/>
                <a:ext cx="14" cy="130"/>
              </a:xfrm>
              <a:custGeom>
                <a:avLst/>
                <a:gdLst>
                  <a:gd name="T0" fmla="*/ 0 w 14"/>
                  <a:gd name="T1" fmla="*/ 130 h 130"/>
                  <a:gd name="T2" fmla="*/ 14 w 14"/>
                  <a:gd name="T3" fmla="*/ 130 h 130"/>
                  <a:gd name="T4" fmla="*/ 14 w 14"/>
                  <a:gd name="T5" fmla="*/ 0 h 130"/>
                  <a:gd name="T6" fmla="*/ 0 w 14"/>
                  <a:gd name="T7" fmla="*/ 2 h 130"/>
                  <a:gd name="T8" fmla="*/ 0 w 14"/>
                  <a:gd name="T9" fmla="*/ 130 h 130"/>
                </a:gdLst>
                <a:ahLst/>
                <a:cxnLst>
                  <a:cxn ang="0">
                    <a:pos x="T0" y="T1"/>
                  </a:cxn>
                  <a:cxn ang="0">
                    <a:pos x="T2" y="T3"/>
                  </a:cxn>
                  <a:cxn ang="0">
                    <a:pos x="T4" y="T5"/>
                  </a:cxn>
                  <a:cxn ang="0">
                    <a:pos x="T6" y="T7"/>
                  </a:cxn>
                  <a:cxn ang="0">
                    <a:pos x="T8" y="T9"/>
                  </a:cxn>
                </a:cxnLst>
                <a:rect l="0" t="0" r="r" b="b"/>
                <a:pathLst>
                  <a:path w="14" h="130">
                    <a:moveTo>
                      <a:pt x="0" y="130"/>
                    </a:moveTo>
                    <a:lnTo>
                      <a:pt x="14" y="130"/>
                    </a:lnTo>
                    <a:lnTo>
                      <a:pt x="14" y="0"/>
                    </a:lnTo>
                    <a:lnTo>
                      <a:pt x="0" y="2"/>
                    </a:lnTo>
                    <a:lnTo>
                      <a:pt x="0" y="130"/>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3" name="Freeform 272">
                <a:extLst>
                  <a:ext uri="{FF2B5EF4-FFF2-40B4-BE49-F238E27FC236}">
                    <a16:creationId xmlns:a16="http://schemas.microsoft.com/office/drawing/2014/main" xmlns="" id="{E8BA94CE-7F49-4772-96B1-E7C828DCAE6D}"/>
                  </a:ext>
                </a:extLst>
              </p:cNvPr>
              <p:cNvSpPr>
                <a:spLocks/>
              </p:cNvSpPr>
              <p:nvPr/>
            </p:nvSpPr>
            <p:spPr bwMode="auto">
              <a:xfrm>
                <a:off x="5505" y="2949"/>
                <a:ext cx="38" cy="154"/>
              </a:xfrm>
              <a:custGeom>
                <a:avLst/>
                <a:gdLst>
                  <a:gd name="T0" fmla="*/ 38 w 38"/>
                  <a:gd name="T1" fmla="*/ 0 h 154"/>
                  <a:gd name="T2" fmla="*/ 0 w 38"/>
                  <a:gd name="T3" fmla="*/ 23 h 154"/>
                  <a:gd name="T4" fmla="*/ 0 w 38"/>
                  <a:gd name="T5" fmla="*/ 154 h 154"/>
                  <a:gd name="T6" fmla="*/ 38 w 38"/>
                  <a:gd name="T7" fmla="*/ 130 h 154"/>
                  <a:gd name="T8" fmla="*/ 38 w 38"/>
                  <a:gd name="T9" fmla="*/ 0 h 154"/>
                </a:gdLst>
                <a:ahLst/>
                <a:cxnLst>
                  <a:cxn ang="0">
                    <a:pos x="T0" y="T1"/>
                  </a:cxn>
                  <a:cxn ang="0">
                    <a:pos x="T2" y="T3"/>
                  </a:cxn>
                  <a:cxn ang="0">
                    <a:pos x="T4" y="T5"/>
                  </a:cxn>
                  <a:cxn ang="0">
                    <a:pos x="T6" y="T7"/>
                  </a:cxn>
                  <a:cxn ang="0">
                    <a:pos x="T8" y="T9"/>
                  </a:cxn>
                </a:cxnLst>
                <a:rect l="0" t="0" r="r" b="b"/>
                <a:pathLst>
                  <a:path w="38" h="154">
                    <a:moveTo>
                      <a:pt x="38" y="0"/>
                    </a:moveTo>
                    <a:lnTo>
                      <a:pt x="0" y="23"/>
                    </a:lnTo>
                    <a:lnTo>
                      <a:pt x="0" y="154"/>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4" name="Freeform 273">
                <a:extLst>
                  <a:ext uri="{FF2B5EF4-FFF2-40B4-BE49-F238E27FC236}">
                    <a16:creationId xmlns:a16="http://schemas.microsoft.com/office/drawing/2014/main" xmlns="" id="{3775F250-AF93-4BA9-929D-1CE193244DC7}"/>
                  </a:ext>
                </a:extLst>
              </p:cNvPr>
              <p:cNvSpPr>
                <a:spLocks/>
              </p:cNvSpPr>
              <p:nvPr/>
            </p:nvSpPr>
            <p:spPr bwMode="auto">
              <a:xfrm>
                <a:off x="5505" y="2949"/>
                <a:ext cx="38" cy="154"/>
              </a:xfrm>
              <a:custGeom>
                <a:avLst/>
                <a:gdLst>
                  <a:gd name="T0" fmla="*/ 38 w 38"/>
                  <a:gd name="T1" fmla="*/ 0 h 154"/>
                  <a:gd name="T2" fmla="*/ 0 w 38"/>
                  <a:gd name="T3" fmla="*/ 23 h 154"/>
                  <a:gd name="T4" fmla="*/ 0 w 38"/>
                  <a:gd name="T5" fmla="*/ 154 h 154"/>
                  <a:gd name="T6" fmla="*/ 38 w 38"/>
                  <a:gd name="T7" fmla="*/ 130 h 154"/>
                  <a:gd name="T8" fmla="*/ 38 w 38"/>
                  <a:gd name="T9" fmla="*/ 0 h 154"/>
                </a:gdLst>
                <a:ahLst/>
                <a:cxnLst>
                  <a:cxn ang="0">
                    <a:pos x="T0" y="T1"/>
                  </a:cxn>
                  <a:cxn ang="0">
                    <a:pos x="T2" y="T3"/>
                  </a:cxn>
                  <a:cxn ang="0">
                    <a:pos x="T4" y="T5"/>
                  </a:cxn>
                  <a:cxn ang="0">
                    <a:pos x="T6" y="T7"/>
                  </a:cxn>
                  <a:cxn ang="0">
                    <a:pos x="T8" y="T9"/>
                  </a:cxn>
                </a:cxnLst>
                <a:rect l="0" t="0" r="r" b="b"/>
                <a:pathLst>
                  <a:path w="38" h="154">
                    <a:moveTo>
                      <a:pt x="38" y="0"/>
                    </a:moveTo>
                    <a:lnTo>
                      <a:pt x="0" y="23"/>
                    </a:lnTo>
                    <a:lnTo>
                      <a:pt x="0" y="154"/>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5" name="Rectangle 274">
                <a:extLst>
                  <a:ext uri="{FF2B5EF4-FFF2-40B4-BE49-F238E27FC236}">
                    <a16:creationId xmlns:a16="http://schemas.microsoft.com/office/drawing/2014/main" xmlns="" id="{F907CF6F-F1C1-4A39-B4AC-7FC51774F50F}"/>
                  </a:ext>
                </a:extLst>
              </p:cNvPr>
              <p:cNvSpPr>
                <a:spLocks noChangeArrowheads="1"/>
              </p:cNvSpPr>
              <p:nvPr/>
            </p:nvSpPr>
            <p:spPr bwMode="auto">
              <a:xfrm>
                <a:off x="5543" y="2949"/>
                <a:ext cx="14" cy="13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6" name="Freeform 275">
                <a:extLst>
                  <a:ext uri="{FF2B5EF4-FFF2-40B4-BE49-F238E27FC236}">
                    <a16:creationId xmlns:a16="http://schemas.microsoft.com/office/drawing/2014/main" xmlns="" id="{71A2715F-A09E-4AB9-A610-A60521C8291E}"/>
                  </a:ext>
                </a:extLst>
              </p:cNvPr>
              <p:cNvSpPr>
                <a:spLocks/>
              </p:cNvSpPr>
              <p:nvPr/>
            </p:nvSpPr>
            <p:spPr bwMode="auto">
              <a:xfrm>
                <a:off x="5505" y="3148"/>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7" name="Freeform 276">
                <a:extLst>
                  <a:ext uri="{FF2B5EF4-FFF2-40B4-BE49-F238E27FC236}">
                    <a16:creationId xmlns:a16="http://schemas.microsoft.com/office/drawing/2014/main" xmlns="" id="{879181D7-5D50-44F5-874C-F049F1BDC053}"/>
                  </a:ext>
                </a:extLst>
              </p:cNvPr>
              <p:cNvSpPr>
                <a:spLocks/>
              </p:cNvSpPr>
              <p:nvPr/>
            </p:nvSpPr>
            <p:spPr bwMode="auto">
              <a:xfrm>
                <a:off x="5505" y="3148"/>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8" name="Freeform 277">
                <a:extLst>
                  <a:ext uri="{FF2B5EF4-FFF2-40B4-BE49-F238E27FC236}">
                    <a16:creationId xmlns:a16="http://schemas.microsoft.com/office/drawing/2014/main" xmlns="" id="{4E50ACAB-D428-490C-A637-81CA91190E6C}"/>
                  </a:ext>
                </a:extLst>
              </p:cNvPr>
              <p:cNvSpPr>
                <a:spLocks/>
              </p:cNvSpPr>
              <p:nvPr/>
            </p:nvSpPr>
            <p:spPr bwMode="auto">
              <a:xfrm>
                <a:off x="5543" y="3148"/>
                <a:ext cx="14" cy="131"/>
              </a:xfrm>
              <a:custGeom>
                <a:avLst/>
                <a:gdLst>
                  <a:gd name="T0" fmla="*/ 0 w 14"/>
                  <a:gd name="T1" fmla="*/ 131 h 131"/>
                  <a:gd name="T2" fmla="*/ 14 w 14"/>
                  <a:gd name="T3" fmla="*/ 129 h 131"/>
                  <a:gd name="T4" fmla="*/ 14 w 14"/>
                  <a:gd name="T5" fmla="*/ 0 h 131"/>
                  <a:gd name="T6" fmla="*/ 0 w 14"/>
                  <a:gd name="T7" fmla="*/ 0 h 131"/>
                  <a:gd name="T8" fmla="*/ 0 w 14"/>
                  <a:gd name="T9" fmla="*/ 131 h 131"/>
                </a:gdLst>
                <a:ahLst/>
                <a:cxnLst>
                  <a:cxn ang="0">
                    <a:pos x="T0" y="T1"/>
                  </a:cxn>
                  <a:cxn ang="0">
                    <a:pos x="T2" y="T3"/>
                  </a:cxn>
                  <a:cxn ang="0">
                    <a:pos x="T4" y="T5"/>
                  </a:cxn>
                  <a:cxn ang="0">
                    <a:pos x="T6" y="T7"/>
                  </a:cxn>
                  <a:cxn ang="0">
                    <a:pos x="T8" y="T9"/>
                  </a:cxn>
                </a:cxnLst>
                <a:rect l="0" t="0" r="r" b="b"/>
                <a:pathLst>
                  <a:path w="14" h="131">
                    <a:moveTo>
                      <a:pt x="0" y="131"/>
                    </a:moveTo>
                    <a:lnTo>
                      <a:pt x="14" y="129"/>
                    </a:lnTo>
                    <a:lnTo>
                      <a:pt x="14" y="0"/>
                    </a:lnTo>
                    <a:lnTo>
                      <a:pt x="0" y="0"/>
                    </a:lnTo>
                    <a:lnTo>
                      <a:pt x="0" y="131"/>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29" name="Freeform 278">
                <a:extLst>
                  <a:ext uri="{FF2B5EF4-FFF2-40B4-BE49-F238E27FC236}">
                    <a16:creationId xmlns:a16="http://schemas.microsoft.com/office/drawing/2014/main" xmlns="" id="{60D4C18E-ADB7-4948-AC7B-BF29CC199613}"/>
                  </a:ext>
                </a:extLst>
              </p:cNvPr>
              <p:cNvSpPr>
                <a:spLocks/>
              </p:cNvSpPr>
              <p:nvPr/>
            </p:nvSpPr>
            <p:spPr bwMode="auto">
              <a:xfrm>
                <a:off x="5578" y="2908"/>
                <a:ext cx="38" cy="152"/>
              </a:xfrm>
              <a:custGeom>
                <a:avLst/>
                <a:gdLst>
                  <a:gd name="T0" fmla="*/ 38 w 38"/>
                  <a:gd name="T1" fmla="*/ 0 h 152"/>
                  <a:gd name="T2" fmla="*/ 0 w 38"/>
                  <a:gd name="T3" fmla="*/ 22 h 152"/>
                  <a:gd name="T4" fmla="*/ 0 w 38"/>
                  <a:gd name="T5" fmla="*/ 152 h 152"/>
                  <a:gd name="T6" fmla="*/ 38 w 38"/>
                  <a:gd name="T7" fmla="*/ 129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29"/>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0" name="Freeform 279">
                <a:extLst>
                  <a:ext uri="{FF2B5EF4-FFF2-40B4-BE49-F238E27FC236}">
                    <a16:creationId xmlns:a16="http://schemas.microsoft.com/office/drawing/2014/main" xmlns="" id="{EC07BB12-8E80-4068-B641-EE5A6D8EB018}"/>
                  </a:ext>
                </a:extLst>
              </p:cNvPr>
              <p:cNvSpPr>
                <a:spLocks/>
              </p:cNvSpPr>
              <p:nvPr/>
            </p:nvSpPr>
            <p:spPr bwMode="auto">
              <a:xfrm>
                <a:off x="5578" y="2908"/>
                <a:ext cx="38" cy="152"/>
              </a:xfrm>
              <a:custGeom>
                <a:avLst/>
                <a:gdLst>
                  <a:gd name="T0" fmla="*/ 38 w 38"/>
                  <a:gd name="T1" fmla="*/ 0 h 152"/>
                  <a:gd name="T2" fmla="*/ 0 w 38"/>
                  <a:gd name="T3" fmla="*/ 22 h 152"/>
                  <a:gd name="T4" fmla="*/ 0 w 38"/>
                  <a:gd name="T5" fmla="*/ 152 h 152"/>
                  <a:gd name="T6" fmla="*/ 38 w 38"/>
                  <a:gd name="T7" fmla="*/ 129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29"/>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1" name="Freeform 280">
                <a:extLst>
                  <a:ext uri="{FF2B5EF4-FFF2-40B4-BE49-F238E27FC236}">
                    <a16:creationId xmlns:a16="http://schemas.microsoft.com/office/drawing/2014/main" xmlns="" id="{422B9716-8A8C-41C8-9FA6-ED1D0FCF2E5F}"/>
                  </a:ext>
                </a:extLst>
              </p:cNvPr>
              <p:cNvSpPr>
                <a:spLocks/>
              </p:cNvSpPr>
              <p:nvPr/>
            </p:nvSpPr>
            <p:spPr bwMode="auto">
              <a:xfrm>
                <a:off x="5616" y="2906"/>
                <a:ext cx="14" cy="131"/>
              </a:xfrm>
              <a:custGeom>
                <a:avLst/>
                <a:gdLst>
                  <a:gd name="T0" fmla="*/ 0 w 14"/>
                  <a:gd name="T1" fmla="*/ 131 h 131"/>
                  <a:gd name="T2" fmla="*/ 14 w 14"/>
                  <a:gd name="T3" fmla="*/ 131 h 131"/>
                  <a:gd name="T4" fmla="*/ 14 w 14"/>
                  <a:gd name="T5" fmla="*/ 0 h 131"/>
                  <a:gd name="T6" fmla="*/ 0 w 14"/>
                  <a:gd name="T7" fmla="*/ 2 h 131"/>
                  <a:gd name="T8" fmla="*/ 0 w 14"/>
                  <a:gd name="T9" fmla="*/ 131 h 131"/>
                </a:gdLst>
                <a:ahLst/>
                <a:cxnLst>
                  <a:cxn ang="0">
                    <a:pos x="T0" y="T1"/>
                  </a:cxn>
                  <a:cxn ang="0">
                    <a:pos x="T2" y="T3"/>
                  </a:cxn>
                  <a:cxn ang="0">
                    <a:pos x="T4" y="T5"/>
                  </a:cxn>
                  <a:cxn ang="0">
                    <a:pos x="T6" y="T7"/>
                  </a:cxn>
                  <a:cxn ang="0">
                    <a:pos x="T8" y="T9"/>
                  </a:cxn>
                </a:cxnLst>
                <a:rect l="0" t="0" r="r" b="b"/>
                <a:pathLst>
                  <a:path w="14" h="131">
                    <a:moveTo>
                      <a:pt x="0" y="131"/>
                    </a:moveTo>
                    <a:lnTo>
                      <a:pt x="14" y="131"/>
                    </a:lnTo>
                    <a:lnTo>
                      <a:pt x="14" y="0"/>
                    </a:lnTo>
                    <a:lnTo>
                      <a:pt x="0" y="2"/>
                    </a:lnTo>
                    <a:lnTo>
                      <a:pt x="0" y="131"/>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2" name="Freeform 281">
                <a:extLst>
                  <a:ext uri="{FF2B5EF4-FFF2-40B4-BE49-F238E27FC236}">
                    <a16:creationId xmlns:a16="http://schemas.microsoft.com/office/drawing/2014/main" xmlns="" id="{48C6AEA6-8584-4C09-82C0-21F5FE470514}"/>
                  </a:ext>
                </a:extLst>
              </p:cNvPr>
              <p:cNvSpPr>
                <a:spLocks/>
              </p:cNvSpPr>
              <p:nvPr/>
            </p:nvSpPr>
            <p:spPr bwMode="auto">
              <a:xfrm>
                <a:off x="5578" y="3105"/>
                <a:ext cx="38" cy="153"/>
              </a:xfrm>
              <a:custGeom>
                <a:avLst/>
                <a:gdLst>
                  <a:gd name="T0" fmla="*/ 38 w 38"/>
                  <a:gd name="T1" fmla="*/ 0 h 153"/>
                  <a:gd name="T2" fmla="*/ 0 w 38"/>
                  <a:gd name="T3" fmla="*/ 22 h 153"/>
                  <a:gd name="T4" fmla="*/ 0 w 38"/>
                  <a:gd name="T5" fmla="*/ 153 h 153"/>
                  <a:gd name="T6" fmla="*/ 38 w 38"/>
                  <a:gd name="T7" fmla="*/ 131 h 153"/>
                  <a:gd name="T8" fmla="*/ 38 w 38"/>
                  <a:gd name="T9" fmla="*/ 0 h 153"/>
                </a:gdLst>
                <a:ahLst/>
                <a:cxnLst>
                  <a:cxn ang="0">
                    <a:pos x="T0" y="T1"/>
                  </a:cxn>
                  <a:cxn ang="0">
                    <a:pos x="T2" y="T3"/>
                  </a:cxn>
                  <a:cxn ang="0">
                    <a:pos x="T4" y="T5"/>
                  </a:cxn>
                  <a:cxn ang="0">
                    <a:pos x="T6" y="T7"/>
                  </a:cxn>
                  <a:cxn ang="0">
                    <a:pos x="T8" y="T9"/>
                  </a:cxn>
                </a:cxnLst>
                <a:rect l="0" t="0" r="r" b="b"/>
                <a:pathLst>
                  <a:path w="38" h="153">
                    <a:moveTo>
                      <a:pt x="38" y="0"/>
                    </a:moveTo>
                    <a:lnTo>
                      <a:pt x="0" y="22"/>
                    </a:lnTo>
                    <a:lnTo>
                      <a:pt x="0" y="153"/>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3" name="Freeform 282">
                <a:extLst>
                  <a:ext uri="{FF2B5EF4-FFF2-40B4-BE49-F238E27FC236}">
                    <a16:creationId xmlns:a16="http://schemas.microsoft.com/office/drawing/2014/main" xmlns="" id="{EC9B0B1C-E29A-41C8-B6C4-E97DE6294CE1}"/>
                  </a:ext>
                </a:extLst>
              </p:cNvPr>
              <p:cNvSpPr>
                <a:spLocks/>
              </p:cNvSpPr>
              <p:nvPr/>
            </p:nvSpPr>
            <p:spPr bwMode="auto">
              <a:xfrm>
                <a:off x="5578" y="3105"/>
                <a:ext cx="38" cy="153"/>
              </a:xfrm>
              <a:custGeom>
                <a:avLst/>
                <a:gdLst>
                  <a:gd name="T0" fmla="*/ 38 w 38"/>
                  <a:gd name="T1" fmla="*/ 0 h 153"/>
                  <a:gd name="T2" fmla="*/ 0 w 38"/>
                  <a:gd name="T3" fmla="*/ 22 h 153"/>
                  <a:gd name="T4" fmla="*/ 0 w 38"/>
                  <a:gd name="T5" fmla="*/ 153 h 153"/>
                  <a:gd name="T6" fmla="*/ 38 w 38"/>
                  <a:gd name="T7" fmla="*/ 131 h 153"/>
                  <a:gd name="T8" fmla="*/ 38 w 38"/>
                  <a:gd name="T9" fmla="*/ 0 h 153"/>
                </a:gdLst>
                <a:ahLst/>
                <a:cxnLst>
                  <a:cxn ang="0">
                    <a:pos x="T0" y="T1"/>
                  </a:cxn>
                  <a:cxn ang="0">
                    <a:pos x="T2" y="T3"/>
                  </a:cxn>
                  <a:cxn ang="0">
                    <a:pos x="T4" y="T5"/>
                  </a:cxn>
                  <a:cxn ang="0">
                    <a:pos x="T6" y="T7"/>
                  </a:cxn>
                  <a:cxn ang="0">
                    <a:pos x="T8" y="T9"/>
                  </a:cxn>
                </a:cxnLst>
                <a:rect l="0" t="0" r="r" b="b"/>
                <a:pathLst>
                  <a:path w="38" h="153">
                    <a:moveTo>
                      <a:pt x="38" y="0"/>
                    </a:moveTo>
                    <a:lnTo>
                      <a:pt x="0" y="22"/>
                    </a:lnTo>
                    <a:lnTo>
                      <a:pt x="0" y="153"/>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4" name="Freeform 283">
                <a:extLst>
                  <a:ext uri="{FF2B5EF4-FFF2-40B4-BE49-F238E27FC236}">
                    <a16:creationId xmlns:a16="http://schemas.microsoft.com/office/drawing/2014/main" xmlns="" id="{8DA5DE1F-2C38-42FD-9E98-7417F129C28F}"/>
                  </a:ext>
                </a:extLst>
              </p:cNvPr>
              <p:cNvSpPr>
                <a:spLocks/>
              </p:cNvSpPr>
              <p:nvPr/>
            </p:nvSpPr>
            <p:spPr bwMode="auto">
              <a:xfrm>
                <a:off x="5616" y="3105"/>
                <a:ext cx="14" cy="131"/>
              </a:xfrm>
              <a:custGeom>
                <a:avLst/>
                <a:gdLst>
                  <a:gd name="T0" fmla="*/ 0 w 14"/>
                  <a:gd name="T1" fmla="*/ 131 h 131"/>
                  <a:gd name="T2" fmla="*/ 14 w 14"/>
                  <a:gd name="T3" fmla="*/ 129 h 131"/>
                  <a:gd name="T4" fmla="*/ 14 w 14"/>
                  <a:gd name="T5" fmla="*/ 0 h 131"/>
                  <a:gd name="T6" fmla="*/ 0 w 14"/>
                  <a:gd name="T7" fmla="*/ 0 h 131"/>
                  <a:gd name="T8" fmla="*/ 0 w 14"/>
                  <a:gd name="T9" fmla="*/ 131 h 131"/>
                </a:gdLst>
                <a:ahLst/>
                <a:cxnLst>
                  <a:cxn ang="0">
                    <a:pos x="T0" y="T1"/>
                  </a:cxn>
                  <a:cxn ang="0">
                    <a:pos x="T2" y="T3"/>
                  </a:cxn>
                  <a:cxn ang="0">
                    <a:pos x="T4" y="T5"/>
                  </a:cxn>
                  <a:cxn ang="0">
                    <a:pos x="T6" y="T7"/>
                  </a:cxn>
                  <a:cxn ang="0">
                    <a:pos x="T8" y="T9"/>
                  </a:cxn>
                </a:cxnLst>
                <a:rect l="0" t="0" r="r" b="b"/>
                <a:pathLst>
                  <a:path w="14" h="131">
                    <a:moveTo>
                      <a:pt x="0" y="131"/>
                    </a:moveTo>
                    <a:lnTo>
                      <a:pt x="14" y="129"/>
                    </a:lnTo>
                    <a:lnTo>
                      <a:pt x="14" y="0"/>
                    </a:lnTo>
                    <a:lnTo>
                      <a:pt x="0" y="0"/>
                    </a:lnTo>
                    <a:lnTo>
                      <a:pt x="0" y="131"/>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5" name="Freeform 284">
                <a:extLst>
                  <a:ext uri="{FF2B5EF4-FFF2-40B4-BE49-F238E27FC236}">
                    <a16:creationId xmlns:a16="http://schemas.microsoft.com/office/drawing/2014/main" xmlns="" id="{3E33F85E-3B27-4D0A-9B78-8155F3C049E6}"/>
                  </a:ext>
                </a:extLst>
              </p:cNvPr>
              <p:cNvSpPr>
                <a:spLocks/>
              </p:cNvSpPr>
              <p:nvPr/>
            </p:nvSpPr>
            <p:spPr bwMode="auto">
              <a:xfrm>
                <a:off x="5652" y="2866"/>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6" name="Freeform 285">
                <a:extLst>
                  <a:ext uri="{FF2B5EF4-FFF2-40B4-BE49-F238E27FC236}">
                    <a16:creationId xmlns:a16="http://schemas.microsoft.com/office/drawing/2014/main" xmlns="" id="{521FBE52-8845-47A1-ACD9-CE90B017A187}"/>
                  </a:ext>
                </a:extLst>
              </p:cNvPr>
              <p:cNvSpPr>
                <a:spLocks/>
              </p:cNvSpPr>
              <p:nvPr/>
            </p:nvSpPr>
            <p:spPr bwMode="auto">
              <a:xfrm>
                <a:off x="5652" y="2866"/>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7" name="Freeform 286">
                <a:extLst>
                  <a:ext uri="{FF2B5EF4-FFF2-40B4-BE49-F238E27FC236}">
                    <a16:creationId xmlns:a16="http://schemas.microsoft.com/office/drawing/2014/main" xmlns="" id="{CF849BF1-1786-4E71-AE1F-381B75639BFB}"/>
                  </a:ext>
                </a:extLst>
              </p:cNvPr>
              <p:cNvSpPr>
                <a:spLocks/>
              </p:cNvSpPr>
              <p:nvPr/>
            </p:nvSpPr>
            <p:spPr bwMode="auto">
              <a:xfrm>
                <a:off x="5690" y="2866"/>
                <a:ext cx="12" cy="130"/>
              </a:xfrm>
              <a:custGeom>
                <a:avLst/>
                <a:gdLst>
                  <a:gd name="T0" fmla="*/ 0 w 12"/>
                  <a:gd name="T1" fmla="*/ 130 h 130"/>
                  <a:gd name="T2" fmla="*/ 12 w 12"/>
                  <a:gd name="T3" fmla="*/ 128 h 130"/>
                  <a:gd name="T4" fmla="*/ 12 w 12"/>
                  <a:gd name="T5" fmla="*/ 0 h 130"/>
                  <a:gd name="T6" fmla="*/ 0 w 12"/>
                  <a:gd name="T7" fmla="*/ 0 h 130"/>
                  <a:gd name="T8" fmla="*/ 0 w 12"/>
                  <a:gd name="T9" fmla="*/ 130 h 130"/>
                </a:gdLst>
                <a:ahLst/>
                <a:cxnLst>
                  <a:cxn ang="0">
                    <a:pos x="T0" y="T1"/>
                  </a:cxn>
                  <a:cxn ang="0">
                    <a:pos x="T2" y="T3"/>
                  </a:cxn>
                  <a:cxn ang="0">
                    <a:pos x="T4" y="T5"/>
                  </a:cxn>
                  <a:cxn ang="0">
                    <a:pos x="T6" y="T7"/>
                  </a:cxn>
                  <a:cxn ang="0">
                    <a:pos x="T8" y="T9"/>
                  </a:cxn>
                </a:cxnLst>
                <a:rect l="0" t="0" r="r" b="b"/>
                <a:pathLst>
                  <a:path w="12" h="130">
                    <a:moveTo>
                      <a:pt x="0" y="130"/>
                    </a:moveTo>
                    <a:lnTo>
                      <a:pt x="12" y="128"/>
                    </a:lnTo>
                    <a:lnTo>
                      <a:pt x="12" y="0"/>
                    </a:lnTo>
                    <a:lnTo>
                      <a:pt x="0" y="0"/>
                    </a:lnTo>
                    <a:lnTo>
                      <a:pt x="0" y="130"/>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8" name="Freeform 287">
                <a:extLst>
                  <a:ext uri="{FF2B5EF4-FFF2-40B4-BE49-F238E27FC236}">
                    <a16:creationId xmlns:a16="http://schemas.microsoft.com/office/drawing/2014/main" xmlns="" id="{79192B92-A6B9-43BA-A846-C5D272E40864}"/>
                  </a:ext>
                </a:extLst>
              </p:cNvPr>
              <p:cNvSpPr>
                <a:spLocks/>
              </p:cNvSpPr>
              <p:nvPr/>
            </p:nvSpPr>
            <p:spPr bwMode="auto">
              <a:xfrm>
                <a:off x="5652" y="3063"/>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39" name="Freeform 288">
                <a:extLst>
                  <a:ext uri="{FF2B5EF4-FFF2-40B4-BE49-F238E27FC236}">
                    <a16:creationId xmlns:a16="http://schemas.microsoft.com/office/drawing/2014/main" xmlns="" id="{7E08D4BD-C0A9-4C84-8D56-7160B044B61D}"/>
                  </a:ext>
                </a:extLst>
              </p:cNvPr>
              <p:cNvSpPr>
                <a:spLocks/>
              </p:cNvSpPr>
              <p:nvPr/>
            </p:nvSpPr>
            <p:spPr bwMode="auto">
              <a:xfrm>
                <a:off x="5652" y="3063"/>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0" name="Rectangle 289">
                <a:extLst>
                  <a:ext uri="{FF2B5EF4-FFF2-40B4-BE49-F238E27FC236}">
                    <a16:creationId xmlns:a16="http://schemas.microsoft.com/office/drawing/2014/main" xmlns="" id="{DBC8FED9-102D-40D5-B6FD-FBCCAB802514}"/>
                  </a:ext>
                </a:extLst>
              </p:cNvPr>
              <p:cNvSpPr>
                <a:spLocks noChangeArrowheads="1"/>
              </p:cNvSpPr>
              <p:nvPr/>
            </p:nvSpPr>
            <p:spPr bwMode="auto">
              <a:xfrm>
                <a:off x="5690" y="3063"/>
                <a:ext cx="12" cy="13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1" name="Freeform 290">
                <a:extLst>
                  <a:ext uri="{FF2B5EF4-FFF2-40B4-BE49-F238E27FC236}">
                    <a16:creationId xmlns:a16="http://schemas.microsoft.com/office/drawing/2014/main" xmlns="" id="{883E620C-3210-46E5-92B1-52A100AD7469}"/>
                  </a:ext>
                </a:extLst>
              </p:cNvPr>
              <p:cNvSpPr>
                <a:spLocks/>
              </p:cNvSpPr>
              <p:nvPr/>
            </p:nvSpPr>
            <p:spPr bwMode="auto">
              <a:xfrm>
                <a:off x="5725" y="2823"/>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2" name="Freeform 291">
                <a:extLst>
                  <a:ext uri="{FF2B5EF4-FFF2-40B4-BE49-F238E27FC236}">
                    <a16:creationId xmlns:a16="http://schemas.microsoft.com/office/drawing/2014/main" xmlns="" id="{CBFD8892-2BAC-49D0-9575-B5B3427406FA}"/>
                  </a:ext>
                </a:extLst>
              </p:cNvPr>
              <p:cNvSpPr>
                <a:spLocks/>
              </p:cNvSpPr>
              <p:nvPr/>
            </p:nvSpPr>
            <p:spPr bwMode="auto">
              <a:xfrm>
                <a:off x="5725" y="2823"/>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3" name="Freeform 292">
                <a:extLst>
                  <a:ext uri="{FF2B5EF4-FFF2-40B4-BE49-F238E27FC236}">
                    <a16:creationId xmlns:a16="http://schemas.microsoft.com/office/drawing/2014/main" xmlns="" id="{A84990FD-9F56-4D0B-A761-3313F197ABBE}"/>
                  </a:ext>
                </a:extLst>
              </p:cNvPr>
              <p:cNvSpPr>
                <a:spLocks/>
              </p:cNvSpPr>
              <p:nvPr/>
            </p:nvSpPr>
            <p:spPr bwMode="auto">
              <a:xfrm>
                <a:off x="5763" y="2823"/>
                <a:ext cx="12" cy="130"/>
              </a:xfrm>
              <a:custGeom>
                <a:avLst/>
                <a:gdLst>
                  <a:gd name="T0" fmla="*/ 0 w 12"/>
                  <a:gd name="T1" fmla="*/ 130 h 130"/>
                  <a:gd name="T2" fmla="*/ 12 w 12"/>
                  <a:gd name="T3" fmla="*/ 128 h 130"/>
                  <a:gd name="T4" fmla="*/ 12 w 12"/>
                  <a:gd name="T5" fmla="*/ 0 h 130"/>
                  <a:gd name="T6" fmla="*/ 0 w 12"/>
                  <a:gd name="T7" fmla="*/ 0 h 130"/>
                  <a:gd name="T8" fmla="*/ 0 w 12"/>
                  <a:gd name="T9" fmla="*/ 130 h 130"/>
                </a:gdLst>
                <a:ahLst/>
                <a:cxnLst>
                  <a:cxn ang="0">
                    <a:pos x="T0" y="T1"/>
                  </a:cxn>
                  <a:cxn ang="0">
                    <a:pos x="T2" y="T3"/>
                  </a:cxn>
                  <a:cxn ang="0">
                    <a:pos x="T4" y="T5"/>
                  </a:cxn>
                  <a:cxn ang="0">
                    <a:pos x="T6" y="T7"/>
                  </a:cxn>
                  <a:cxn ang="0">
                    <a:pos x="T8" y="T9"/>
                  </a:cxn>
                </a:cxnLst>
                <a:rect l="0" t="0" r="r" b="b"/>
                <a:pathLst>
                  <a:path w="12" h="130">
                    <a:moveTo>
                      <a:pt x="0" y="130"/>
                    </a:moveTo>
                    <a:lnTo>
                      <a:pt x="12" y="128"/>
                    </a:lnTo>
                    <a:lnTo>
                      <a:pt x="12" y="0"/>
                    </a:lnTo>
                    <a:lnTo>
                      <a:pt x="0" y="0"/>
                    </a:lnTo>
                    <a:lnTo>
                      <a:pt x="0" y="130"/>
                    </a:lnTo>
                    <a:close/>
                  </a:path>
                </a:pathLst>
              </a:custGeom>
              <a:solidFill>
                <a:srgbClr val="265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4" name="Freeform 293">
                <a:extLst>
                  <a:ext uri="{FF2B5EF4-FFF2-40B4-BE49-F238E27FC236}">
                    <a16:creationId xmlns:a16="http://schemas.microsoft.com/office/drawing/2014/main" xmlns="" id="{497B37D0-5971-45C0-9FCC-3239FBC3685B}"/>
                  </a:ext>
                </a:extLst>
              </p:cNvPr>
              <p:cNvSpPr>
                <a:spLocks/>
              </p:cNvSpPr>
              <p:nvPr/>
            </p:nvSpPr>
            <p:spPr bwMode="auto">
              <a:xfrm>
                <a:off x="5725" y="3020"/>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5" name="Freeform 294">
                <a:extLst>
                  <a:ext uri="{FF2B5EF4-FFF2-40B4-BE49-F238E27FC236}">
                    <a16:creationId xmlns:a16="http://schemas.microsoft.com/office/drawing/2014/main" xmlns="" id="{CE07DEE7-D693-4F19-8E60-8BC90A91874C}"/>
                  </a:ext>
                </a:extLst>
              </p:cNvPr>
              <p:cNvSpPr>
                <a:spLocks/>
              </p:cNvSpPr>
              <p:nvPr/>
            </p:nvSpPr>
            <p:spPr bwMode="auto">
              <a:xfrm>
                <a:off x="5725" y="3020"/>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6" name="Rectangle 295">
                <a:extLst>
                  <a:ext uri="{FF2B5EF4-FFF2-40B4-BE49-F238E27FC236}">
                    <a16:creationId xmlns:a16="http://schemas.microsoft.com/office/drawing/2014/main" xmlns="" id="{CE9A4816-E160-47A2-AFB6-3A84358F4328}"/>
                  </a:ext>
                </a:extLst>
              </p:cNvPr>
              <p:cNvSpPr>
                <a:spLocks noChangeArrowheads="1"/>
              </p:cNvSpPr>
              <p:nvPr/>
            </p:nvSpPr>
            <p:spPr bwMode="auto">
              <a:xfrm>
                <a:off x="5763" y="3020"/>
                <a:ext cx="12"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7" name="Freeform 296">
                <a:extLst>
                  <a:ext uri="{FF2B5EF4-FFF2-40B4-BE49-F238E27FC236}">
                    <a16:creationId xmlns:a16="http://schemas.microsoft.com/office/drawing/2014/main" xmlns="" id="{94385151-4C24-4F63-B690-3EF5BFC4AE97}"/>
                  </a:ext>
                </a:extLst>
              </p:cNvPr>
              <p:cNvSpPr>
                <a:spLocks/>
              </p:cNvSpPr>
              <p:nvPr/>
            </p:nvSpPr>
            <p:spPr bwMode="auto">
              <a:xfrm>
                <a:off x="5799" y="2780"/>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8" name="Freeform 297">
                <a:extLst>
                  <a:ext uri="{FF2B5EF4-FFF2-40B4-BE49-F238E27FC236}">
                    <a16:creationId xmlns:a16="http://schemas.microsoft.com/office/drawing/2014/main" xmlns="" id="{FBBDEB5E-B9DF-4109-88BB-6A7863F68E56}"/>
                  </a:ext>
                </a:extLst>
              </p:cNvPr>
              <p:cNvSpPr>
                <a:spLocks/>
              </p:cNvSpPr>
              <p:nvPr/>
            </p:nvSpPr>
            <p:spPr bwMode="auto">
              <a:xfrm>
                <a:off x="5799" y="2780"/>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49" name="Rectangle 298">
                <a:extLst>
                  <a:ext uri="{FF2B5EF4-FFF2-40B4-BE49-F238E27FC236}">
                    <a16:creationId xmlns:a16="http://schemas.microsoft.com/office/drawing/2014/main" xmlns="" id="{AF64780C-2DE8-4785-B24C-FB072071685D}"/>
                  </a:ext>
                </a:extLst>
              </p:cNvPr>
              <p:cNvSpPr>
                <a:spLocks noChangeArrowheads="1"/>
              </p:cNvSpPr>
              <p:nvPr/>
            </p:nvSpPr>
            <p:spPr bwMode="auto">
              <a:xfrm>
                <a:off x="5837" y="2780"/>
                <a:ext cx="12"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0" name="Freeform 299">
                <a:extLst>
                  <a:ext uri="{FF2B5EF4-FFF2-40B4-BE49-F238E27FC236}">
                    <a16:creationId xmlns:a16="http://schemas.microsoft.com/office/drawing/2014/main" xmlns="" id="{3355823E-8AF4-4EC7-897C-BB796356F709}"/>
                  </a:ext>
                </a:extLst>
              </p:cNvPr>
              <p:cNvSpPr>
                <a:spLocks/>
              </p:cNvSpPr>
              <p:nvPr/>
            </p:nvSpPr>
            <p:spPr bwMode="auto">
              <a:xfrm>
                <a:off x="5799" y="2977"/>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1" name="Freeform 300">
                <a:extLst>
                  <a:ext uri="{FF2B5EF4-FFF2-40B4-BE49-F238E27FC236}">
                    <a16:creationId xmlns:a16="http://schemas.microsoft.com/office/drawing/2014/main" xmlns="" id="{FFBA0DB9-AF0F-419E-A18C-7E018DFC27C4}"/>
                  </a:ext>
                </a:extLst>
              </p:cNvPr>
              <p:cNvSpPr>
                <a:spLocks/>
              </p:cNvSpPr>
              <p:nvPr/>
            </p:nvSpPr>
            <p:spPr bwMode="auto">
              <a:xfrm>
                <a:off x="5799" y="2977"/>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2" name="Rectangle 301">
                <a:extLst>
                  <a:ext uri="{FF2B5EF4-FFF2-40B4-BE49-F238E27FC236}">
                    <a16:creationId xmlns:a16="http://schemas.microsoft.com/office/drawing/2014/main" xmlns="" id="{C48CC6D2-F569-4945-A10C-D96EEFDCC5C1}"/>
                  </a:ext>
                </a:extLst>
              </p:cNvPr>
              <p:cNvSpPr>
                <a:spLocks noChangeArrowheads="1"/>
              </p:cNvSpPr>
              <p:nvPr/>
            </p:nvSpPr>
            <p:spPr bwMode="auto">
              <a:xfrm>
                <a:off x="5837" y="2977"/>
                <a:ext cx="12"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3" name="Freeform 302">
                <a:extLst>
                  <a:ext uri="{FF2B5EF4-FFF2-40B4-BE49-F238E27FC236}">
                    <a16:creationId xmlns:a16="http://schemas.microsoft.com/office/drawing/2014/main" xmlns="" id="{A8FE46E2-6608-4C67-B508-99F8D55B2F9A}"/>
                  </a:ext>
                </a:extLst>
              </p:cNvPr>
              <p:cNvSpPr>
                <a:spLocks/>
              </p:cNvSpPr>
              <p:nvPr/>
            </p:nvSpPr>
            <p:spPr bwMode="auto">
              <a:xfrm>
                <a:off x="5873" y="2737"/>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4" name="Freeform 303">
                <a:extLst>
                  <a:ext uri="{FF2B5EF4-FFF2-40B4-BE49-F238E27FC236}">
                    <a16:creationId xmlns:a16="http://schemas.microsoft.com/office/drawing/2014/main" xmlns="" id="{5F6390B1-86FB-4BB4-9539-ED1D0A34B87F}"/>
                  </a:ext>
                </a:extLst>
              </p:cNvPr>
              <p:cNvSpPr>
                <a:spLocks/>
              </p:cNvSpPr>
              <p:nvPr/>
            </p:nvSpPr>
            <p:spPr bwMode="auto">
              <a:xfrm>
                <a:off x="5873" y="2737"/>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5" name="Rectangle 304">
                <a:extLst>
                  <a:ext uri="{FF2B5EF4-FFF2-40B4-BE49-F238E27FC236}">
                    <a16:creationId xmlns:a16="http://schemas.microsoft.com/office/drawing/2014/main" xmlns="" id="{B3D11EB9-4BFD-44FF-B248-1012D7A3D06A}"/>
                  </a:ext>
                </a:extLst>
              </p:cNvPr>
              <p:cNvSpPr>
                <a:spLocks noChangeArrowheads="1"/>
              </p:cNvSpPr>
              <p:nvPr/>
            </p:nvSpPr>
            <p:spPr bwMode="auto">
              <a:xfrm>
                <a:off x="5911" y="2737"/>
                <a:ext cx="12"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6" name="Freeform 305">
                <a:extLst>
                  <a:ext uri="{FF2B5EF4-FFF2-40B4-BE49-F238E27FC236}">
                    <a16:creationId xmlns:a16="http://schemas.microsoft.com/office/drawing/2014/main" xmlns="" id="{B5CFA3EB-5525-4B91-B288-C63561356EAD}"/>
                  </a:ext>
                </a:extLst>
              </p:cNvPr>
              <p:cNvSpPr>
                <a:spLocks/>
              </p:cNvSpPr>
              <p:nvPr/>
            </p:nvSpPr>
            <p:spPr bwMode="auto">
              <a:xfrm>
                <a:off x="5873" y="2934"/>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7" name="Freeform 306">
                <a:extLst>
                  <a:ext uri="{FF2B5EF4-FFF2-40B4-BE49-F238E27FC236}">
                    <a16:creationId xmlns:a16="http://schemas.microsoft.com/office/drawing/2014/main" xmlns="" id="{250170DF-AF4D-4CA2-9D9E-E35F3BD1A0EE}"/>
                  </a:ext>
                </a:extLst>
              </p:cNvPr>
              <p:cNvSpPr>
                <a:spLocks/>
              </p:cNvSpPr>
              <p:nvPr/>
            </p:nvSpPr>
            <p:spPr bwMode="auto">
              <a:xfrm>
                <a:off x="5873" y="2934"/>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8" name="Rectangle 307">
                <a:extLst>
                  <a:ext uri="{FF2B5EF4-FFF2-40B4-BE49-F238E27FC236}">
                    <a16:creationId xmlns:a16="http://schemas.microsoft.com/office/drawing/2014/main" xmlns="" id="{C46BCA61-FE89-4368-83FB-5866592A846A}"/>
                  </a:ext>
                </a:extLst>
              </p:cNvPr>
              <p:cNvSpPr>
                <a:spLocks noChangeArrowheads="1"/>
              </p:cNvSpPr>
              <p:nvPr/>
            </p:nvSpPr>
            <p:spPr bwMode="auto">
              <a:xfrm>
                <a:off x="5911" y="2934"/>
                <a:ext cx="12" cy="131"/>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59" name="Freeform 308">
                <a:extLst>
                  <a:ext uri="{FF2B5EF4-FFF2-40B4-BE49-F238E27FC236}">
                    <a16:creationId xmlns:a16="http://schemas.microsoft.com/office/drawing/2014/main" xmlns="" id="{946A15A0-2F2C-47CC-8B2E-475CD3B9E480}"/>
                  </a:ext>
                </a:extLst>
              </p:cNvPr>
              <p:cNvSpPr>
                <a:spLocks/>
              </p:cNvSpPr>
              <p:nvPr/>
            </p:nvSpPr>
            <p:spPr bwMode="auto">
              <a:xfrm>
                <a:off x="5946" y="2695"/>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0" name="Freeform 309">
                <a:extLst>
                  <a:ext uri="{FF2B5EF4-FFF2-40B4-BE49-F238E27FC236}">
                    <a16:creationId xmlns:a16="http://schemas.microsoft.com/office/drawing/2014/main" xmlns="" id="{D42AF19D-23E5-485C-AD44-E2395AE2F253}"/>
                  </a:ext>
                </a:extLst>
              </p:cNvPr>
              <p:cNvSpPr>
                <a:spLocks/>
              </p:cNvSpPr>
              <p:nvPr/>
            </p:nvSpPr>
            <p:spPr bwMode="auto">
              <a:xfrm>
                <a:off x="5946" y="2695"/>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1" name="Rectangle 310">
                <a:extLst>
                  <a:ext uri="{FF2B5EF4-FFF2-40B4-BE49-F238E27FC236}">
                    <a16:creationId xmlns:a16="http://schemas.microsoft.com/office/drawing/2014/main" xmlns="" id="{686F8882-8067-440C-BE17-007081198F74}"/>
                  </a:ext>
                </a:extLst>
              </p:cNvPr>
              <p:cNvSpPr>
                <a:spLocks noChangeArrowheads="1"/>
              </p:cNvSpPr>
              <p:nvPr/>
            </p:nvSpPr>
            <p:spPr bwMode="auto">
              <a:xfrm>
                <a:off x="5984" y="2695"/>
                <a:ext cx="12" cy="13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2" name="Freeform 311">
                <a:extLst>
                  <a:ext uri="{FF2B5EF4-FFF2-40B4-BE49-F238E27FC236}">
                    <a16:creationId xmlns:a16="http://schemas.microsoft.com/office/drawing/2014/main" xmlns="" id="{03C0A524-4A1E-43ED-BF0B-D5BFC2540CAB}"/>
                  </a:ext>
                </a:extLst>
              </p:cNvPr>
              <p:cNvSpPr>
                <a:spLocks/>
              </p:cNvSpPr>
              <p:nvPr/>
            </p:nvSpPr>
            <p:spPr bwMode="auto">
              <a:xfrm>
                <a:off x="5946" y="2892"/>
                <a:ext cx="38" cy="152"/>
              </a:xfrm>
              <a:custGeom>
                <a:avLst/>
                <a:gdLst>
                  <a:gd name="T0" fmla="*/ 38 w 38"/>
                  <a:gd name="T1" fmla="*/ 0 h 152"/>
                  <a:gd name="T2" fmla="*/ 0 w 38"/>
                  <a:gd name="T3" fmla="*/ 23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3"/>
                    </a:lnTo>
                    <a:lnTo>
                      <a:pt x="0" y="152"/>
                    </a:lnTo>
                    <a:lnTo>
                      <a:pt x="38" y="130"/>
                    </a:lnTo>
                    <a:lnTo>
                      <a:pt x="38" y="0"/>
                    </a:lnTo>
                    <a:close/>
                  </a:path>
                </a:pathLst>
              </a:custGeom>
              <a:solidFill>
                <a:srgbClr val="99A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3" name="Freeform 312">
                <a:extLst>
                  <a:ext uri="{FF2B5EF4-FFF2-40B4-BE49-F238E27FC236}">
                    <a16:creationId xmlns:a16="http://schemas.microsoft.com/office/drawing/2014/main" xmlns="" id="{4919CE6B-2FAA-4AFB-8E63-6CDCCAC9D69A}"/>
                  </a:ext>
                </a:extLst>
              </p:cNvPr>
              <p:cNvSpPr>
                <a:spLocks/>
              </p:cNvSpPr>
              <p:nvPr/>
            </p:nvSpPr>
            <p:spPr bwMode="auto">
              <a:xfrm>
                <a:off x="5946" y="2892"/>
                <a:ext cx="38" cy="152"/>
              </a:xfrm>
              <a:custGeom>
                <a:avLst/>
                <a:gdLst>
                  <a:gd name="T0" fmla="*/ 38 w 38"/>
                  <a:gd name="T1" fmla="*/ 0 h 152"/>
                  <a:gd name="T2" fmla="*/ 0 w 38"/>
                  <a:gd name="T3" fmla="*/ 23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3"/>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4" name="Rectangle 313">
                <a:extLst>
                  <a:ext uri="{FF2B5EF4-FFF2-40B4-BE49-F238E27FC236}">
                    <a16:creationId xmlns:a16="http://schemas.microsoft.com/office/drawing/2014/main" xmlns="" id="{E32BEA0A-453A-4246-933D-A721E5C8D6A7}"/>
                  </a:ext>
                </a:extLst>
              </p:cNvPr>
              <p:cNvSpPr>
                <a:spLocks noChangeArrowheads="1"/>
              </p:cNvSpPr>
              <p:nvPr/>
            </p:nvSpPr>
            <p:spPr bwMode="auto">
              <a:xfrm>
                <a:off x="5984" y="2892"/>
                <a:ext cx="12" cy="13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5" name="Freeform 314">
                <a:extLst>
                  <a:ext uri="{FF2B5EF4-FFF2-40B4-BE49-F238E27FC236}">
                    <a16:creationId xmlns:a16="http://schemas.microsoft.com/office/drawing/2014/main" xmlns="" id="{E280BF25-3445-4D73-9790-2C193744DA11}"/>
                  </a:ext>
                </a:extLst>
              </p:cNvPr>
              <p:cNvSpPr>
                <a:spLocks/>
              </p:cNvSpPr>
              <p:nvPr/>
            </p:nvSpPr>
            <p:spPr bwMode="auto">
              <a:xfrm>
                <a:off x="5576" y="2578"/>
                <a:ext cx="128" cy="93"/>
              </a:xfrm>
              <a:custGeom>
                <a:avLst/>
                <a:gdLst>
                  <a:gd name="T0" fmla="*/ 128 w 128"/>
                  <a:gd name="T1" fmla="*/ 76 h 93"/>
                  <a:gd name="T2" fmla="*/ 0 w 128"/>
                  <a:gd name="T3" fmla="*/ 0 h 93"/>
                  <a:gd name="T4" fmla="*/ 0 w 128"/>
                  <a:gd name="T5" fmla="*/ 17 h 93"/>
                  <a:gd name="T6" fmla="*/ 128 w 128"/>
                  <a:gd name="T7" fmla="*/ 93 h 93"/>
                  <a:gd name="T8" fmla="*/ 128 w 128"/>
                  <a:gd name="T9" fmla="*/ 76 h 93"/>
                </a:gdLst>
                <a:ahLst/>
                <a:cxnLst>
                  <a:cxn ang="0">
                    <a:pos x="T0" y="T1"/>
                  </a:cxn>
                  <a:cxn ang="0">
                    <a:pos x="T2" y="T3"/>
                  </a:cxn>
                  <a:cxn ang="0">
                    <a:pos x="T4" y="T5"/>
                  </a:cxn>
                  <a:cxn ang="0">
                    <a:pos x="T6" y="T7"/>
                  </a:cxn>
                  <a:cxn ang="0">
                    <a:pos x="T8" y="T9"/>
                  </a:cxn>
                </a:cxnLst>
                <a:rect l="0" t="0" r="r" b="b"/>
                <a:pathLst>
                  <a:path w="128" h="93">
                    <a:moveTo>
                      <a:pt x="128" y="76"/>
                    </a:moveTo>
                    <a:lnTo>
                      <a:pt x="0" y="0"/>
                    </a:lnTo>
                    <a:lnTo>
                      <a:pt x="0" y="17"/>
                    </a:lnTo>
                    <a:lnTo>
                      <a:pt x="128" y="93"/>
                    </a:lnTo>
                    <a:lnTo>
                      <a:pt x="128" y="7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6" name="Freeform 315">
                <a:extLst>
                  <a:ext uri="{FF2B5EF4-FFF2-40B4-BE49-F238E27FC236}">
                    <a16:creationId xmlns:a16="http://schemas.microsoft.com/office/drawing/2014/main" xmlns="" id="{D5B14690-076C-4FEB-B3DE-A1CCA40C593B}"/>
                  </a:ext>
                </a:extLst>
              </p:cNvPr>
              <p:cNvSpPr>
                <a:spLocks/>
              </p:cNvSpPr>
              <p:nvPr/>
            </p:nvSpPr>
            <p:spPr bwMode="auto">
              <a:xfrm>
                <a:off x="5576" y="2504"/>
                <a:ext cx="263" cy="150"/>
              </a:xfrm>
              <a:custGeom>
                <a:avLst/>
                <a:gdLst>
                  <a:gd name="T0" fmla="*/ 0 w 263"/>
                  <a:gd name="T1" fmla="*/ 74 h 150"/>
                  <a:gd name="T2" fmla="*/ 128 w 263"/>
                  <a:gd name="T3" fmla="*/ 0 h 150"/>
                  <a:gd name="T4" fmla="*/ 263 w 263"/>
                  <a:gd name="T5" fmla="*/ 76 h 150"/>
                  <a:gd name="T6" fmla="*/ 128 w 263"/>
                  <a:gd name="T7" fmla="*/ 150 h 150"/>
                  <a:gd name="T8" fmla="*/ 0 w 263"/>
                  <a:gd name="T9" fmla="*/ 74 h 150"/>
                </a:gdLst>
                <a:ahLst/>
                <a:cxnLst>
                  <a:cxn ang="0">
                    <a:pos x="T0" y="T1"/>
                  </a:cxn>
                  <a:cxn ang="0">
                    <a:pos x="T2" y="T3"/>
                  </a:cxn>
                  <a:cxn ang="0">
                    <a:pos x="T4" y="T5"/>
                  </a:cxn>
                  <a:cxn ang="0">
                    <a:pos x="T6" y="T7"/>
                  </a:cxn>
                  <a:cxn ang="0">
                    <a:pos x="T8" y="T9"/>
                  </a:cxn>
                </a:cxnLst>
                <a:rect l="0" t="0" r="r" b="b"/>
                <a:pathLst>
                  <a:path w="263" h="150">
                    <a:moveTo>
                      <a:pt x="0" y="74"/>
                    </a:moveTo>
                    <a:lnTo>
                      <a:pt x="128" y="0"/>
                    </a:lnTo>
                    <a:lnTo>
                      <a:pt x="263" y="76"/>
                    </a:lnTo>
                    <a:lnTo>
                      <a:pt x="128" y="150"/>
                    </a:lnTo>
                    <a:lnTo>
                      <a:pt x="0" y="7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7" name="Freeform 316">
                <a:extLst>
                  <a:ext uri="{FF2B5EF4-FFF2-40B4-BE49-F238E27FC236}">
                    <a16:creationId xmlns:a16="http://schemas.microsoft.com/office/drawing/2014/main" xmlns="" id="{C0144A8F-8B20-447D-8D43-3DEA3955867C}"/>
                  </a:ext>
                </a:extLst>
              </p:cNvPr>
              <p:cNvSpPr>
                <a:spLocks/>
              </p:cNvSpPr>
              <p:nvPr/>
            </p:nvSpPr>
            <p:spPr bwMode="auto">
              <a:xfrm>
                <a:off x="5704" y="2580"/>
                <a:ext cx="135" cy="91"/>
              </a:xfrm>
              <a:custGeom>
                <a:avLst/>
                <a:gdLst>
                  <a:gd name="T0" fmla="*/ 0 w 135"/>
                  <a:gd name="T1" fmla="*/ 74 h 91"/>
                  <a:gd name="T2" fmla="*/ 135 w 135"/>
                  <a:gd name="T3" fmla="*/ 0 h 91"/>
                  <a:gd name="T4" fmla="*/ 135 w 135"/>
                  <a:gd name="T5" fmla="*/ 15 h 91"/>
                  <a:gd name="T6" fmla="*/ 0 w 135"/>
                  <a:gd name="T7" fmla="*/ 91 h 91"/>
                  <a:gd name="T8" fmla="*/ 0 w 135"/>
                  <a:gd name="T9" fmla="*/ 74 h 91"/>
                </a:gdLst>
                <a:ahLst/>
                <a:cxnLst>
                  <a:cxn ang="0">
                    <a:pos x="T0" y="T1"/>
                  </a:cxn>
                  <a:cxn ang="0">
                    <a:pos x="T2" y="T3"/>
                  </a:cxn>
                  <a:cxn ang="0">
                    <a:pos x="T4" y="T5"/>
                  </a:cxn>
                  <a:cxn ang="0">
                    <a:pos x="T6" y="T7"/>
                  </a:cxn>
                  <a:cxn ang="0">
                    <a:pos x="T8" y="T9"/>
                  </a:cxn>
                </a:cxnLst>
                <a:rect l="0" t="0" r="r" b="b"/>
                <a:pathLst>
                  <a:path w="135" h="91">
                    <a:moveTo>
                      <a:pt x="0" y="74"/>
                    </a:moveTo>
                    <a:lnTo>
                      <a:pt x="135" y="0"/>
                    </a:lnTo>
                    <a:lnTo>
                      <a:pt x="135" y="15"/>
                    </a:lnTo>
                    <a:lnTo>
                      <a:pt x="0" y="91"/>
                    </a:lnTo>
                    <a:lnTo>
                      <a:pt x="0" y="7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8" name="Freeform 317">
                <a:extLst>
                  <a:ext uri="{FF2B5EF4-FFF2-40B4-BE49-F238E27FC236}">
                    <a16:creationId xmlns:a16="http://schemas.microsoft.com/office/drawing/2014/main" xmlns="" id="{80E7F16F-8699-4A61-8F4E-B6C97446665C}"/>
                  </a:ext>
                </a:extLst>
              </p:cNvPr>
              <p:cNvSpPr>
                <a:spLocks/>
              </p:cNvSpPr>
              <p:nvPr/>
            </p:nvSpPr>
            <p:spPr bwMode="auto">
              <a:xfrm>
                <a:off x="5386" y="2683"/>
                <a:ext cx="128" cy="92"/>
              </a:xfrm>
              <a:custGeom>
                <a:avLst/>
                <a:gdLst>
                  <a:gd name="T0" fmla="*/ 128 w 128"/>
                  <a:gd name="T1" fmla="*/ 76 h 92"/>
                  <a:gd name="T2" fmla="*/ 0 w 128"/>
                  <a:gd name="T3" fmla="*/ 0 h 92"/>
                  <a:gd name="T4" fmla="*/ 0 w 128"/>
                  <a:gd name="T5" fmla="*/ 19 h 92"/>
                  <a:gd name="T6" fmla="*/ 128 w 128"/>
                  <a:gd name="T7" fmla="*/ 92 h 92"/>
                  <a:gd name="T8" fmla="*/ 128 w 128"/>
                  <a:gd name="T9" fmla="*/ 76 h 92"/>
                </a:gdLst>
                <a:ahLst/>
                <a:cxnLst>
                  <a:cxn ang="0">
                    <a:pos x="T0" y="T1"/>
                  </a:cxn>
                  <a:cxn ang="0">
                    <a:pos x="T2" y="T3"/>
                  </a:cxn>
                  <a:cxn ang="0">
                    <a:pos x="T4" y="T5"/>
                  </a:cxn>
                  <a:cxn ang="0">
                    <a:pos x="T6" y="T7"/>
                  </a:cxn>
                  <a:cxn ang="0">
                    <a:pos x="T8" y="T9"/>
                  </a:cxn>
                </a:cxnLst>
                <a:rect l="0" t="0" r="r" b="b"/>
                <a:pathLst>
                  <a:path w="128" h="92">
                    <a:moveTo>
                      <a:pt x="128" y="76"/>
                    </a:moveTo>
                    <a:lnTo>
                      <a:pt x="0" y="0"/>
                    </a:lnTo>
                    <a:lnTo>
                      <a:pt x="0" y="19"/>
                    </a:lnTo>
                    <a:lnTo>
                      <a:pt x="128" y="92"/>
                    </a:lnTo>
                    <a:lnTo>
                      <a:pt x="128" y="7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69" name="Freeform 318">
                <a:extLst>
                  <a:ext uri="{FF2B5EF4-FFF2-40B4-BE49-F238E27FC236}">
                    <a16:creationId xmlns:a16="http://schemas.microsoft.com/office/drawing/2014/main" xmlns="" id="{C3A1F50A-336F-4F63-9ACF-8C1A394E7720}"/>
                  </a:ext>
                </a:extLst>
              </p:cNvPr>
              <p:cNvSpPr>
                <a:spLocks/>
              </p:cNvSpPr>
              <p:nvPr/>
            </p:nvSpPr>
            <p:spPr bwMode="auto">
              <a:xfrm>
                <a:off x="5386" y="2609"/>
                <a:ext cx="263" cy="150"/>
              </a:xfrm>
              <a:custGeom>
                <a:avLst/>
                <a:gdLst>
                  <a:gd name="T0" fmla="*/ 0 w 263"/>
                  <a:gd name="T1" fmla="*/ 74 h 150"/>
                  <a:gd name="T2" fmla="*/ 128 w 263"/>
                  <a:gd name="T3" fmla="*/ 0 h 150"/>
                  <a:gd name="T4" fmla="*/ 263 w 263"/>
                  <a:gd name="T5" fmla="*/ 78 h 150"/>
                  <a:gd name="T6" fmla="*/ 128 w 263"/>
                  <a:gd name="T7" fmla="*/ 150 h 150"/>
                  <a:gd name="T8" fmla="*/ 0 w 263"/>
                  <a:gd name="T9" fmla="*/ 74 h 150"/>
                </a:gdLst>
                <a:ahLst/>
                <a:cxnLst>
                  <a:cxn ang="0">
                    <a:pos x="T0" y="T1"/>
                  </a:cxn>
                  <a:cxn ang="0">
                    <a:pos x="T2" y="T3"/>
                  </a:cxn>
                  <a:cxn ang="0">
                    <a:pos x="T4" y="T5"/>
                  </a:cxn>
                  <a:cxn ang="0">
                    <a:pos x="T6" y="T7"/>
                  </a:cxn>
                  <a:cxn ang="0">
                    <a:pos x="T8" y="T9"/>
                  </a:cxn>
                </a:cxnLst>
                <a:rect l="0" t="0" r="r" b="b"/>
                <a:pathLst>
                  <a:path w="263" h="150">
                    <a:moveTo>
                      <a:pt x="0" y="74"/>
                    </a:moveTo>
                    <a:lnTo>
                      <a:pt x="128" y="0"/>
                    </a:lnTo>
                    <a:lnTo>
                      <a:pt x="263" y="78"/>
                    </a:lnTo>
                    <a:lnTo>
                      <a:pt x="128" y="150"/>
                    </a:lnTo>
                    <a:lnTo>
                      <a:pt x="0" y="7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0" name="Freeform 319">
                <a:extLst>
                  <a:ext uri="{FF2B5EF4-FFF2-40B4-BE49-F238E27FC236}">
                    <a16:creationId xmlns:a16="http://schemas.microsoft.com/office/drawing/2014/main" xmlns="" id="{08D09C31-4C91-40D3-867B-7448F1CF5BFB}"/>
                  </a:ext>
                </a:extLst>
              </p:cNvPr>
              <p:cNvSpPr>
                <a:spLocks/>
              </p:cNvSpPr>
              <p:nvPr/>
            </p:nvSpPr>
            <p:spPr bwMode="auto">
              <a:xfrm>
                <a:off x="5514" y="2687"/>
                <a:ext cx="135" cy="88"/>
              </a:xfrm>
              <a:custGeom>
                <a:avLst/>
                <a:gdLst>
                  <a:gd name="T0" fmla="*/ 0 w 135"/>
                  <a:gd name="T1" fmla="*/ 72 h 88"/>
                  <a:gd name="T2" fmla="*/ 135 w 135"/>
                  <a:gd name="T3" fmla="*/ 0 h 88"/>
                  <a:gd name="T4" fmla="*/ 135 w 135"/>
                  <a:gd name="T5" fmla="*/ 12 h 88"/>
                  <a:gd name="T6" fmla="*/ 0 w 135"/>
                  <a:gd name="T7" fmla="*/ 88 h 88"/>
                  <a:gd name="T8" fmla="*/ 0 w 135"/>
                  <a:gd name="T9" fmla="*/ 72 h 88"/>
                </a:gdLst>
                <a:ahLst/>
                <a:cxnLst>
                  <a:cxn ang="0">
                    <a:pos x="T0" y="T1"/>
                  </a:cxn>
                  <a:cxn ang="0">
                    <a:pos x="T2" y="T3"/>
                  </a:cxn>
                  <a:cxn ang="0">
                    <a:pos x="T4" y="T5"/>
                  </a:cxn>
                  <a:cxn ang="0">
                    <a:pos x="T6" y="T7"/>
                  </a:cxn>
                  <a:cxn ang="0">
                    <a:pos x="T8" y="T9"/>
                  </a:cxn>
                </a:cxnLst>
                <a:rect l="0" t="0" r="r" b="b"/>
                <a:pathLst>
                  <a:path w="135" h="88">
                    <a:moveTo>
                      <a:pt x="0" y="72"/>
                    </a:moveTo>
                    <a:lnTo>
                      <a:pt x="135" y="0"/>
                    </a:lnTo>
                    <a:lnTo>
                      <a:pt x="135" y="12"/>
                    </a:lnTo>
                    <a:lnTo>
                      <a:pt x="0" y="88"/>
                    </a:lnTo>
                    <a:lnTo>
                      <a:pt x="0" y="72"/>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1" name="Freeform 320">
                <a:extLst>
                  <a:ext uri="{FF2B5EF4-FFF2-40B4-BE49-F238E27FC236}">
                    <a16:creationId xmlns:a16="http://schemas.microsoft.com/office/drawing/2014/main" xmlns="" id="{8523FEAC-50A8-406C-91DC-7882999C95D5}"/>
                  </a:ext>
                </a:extLst>
              </p:cNvPr>
              <p:cNvSpPr>
                <a:spLocks/>
              </p:cNvSpPr>
              <p:nvPr/>
            </p:nvSpPr>
            <p:spPr bwMode="auto">
              <a:xfrm>
                <a:off x="5193" y="2792"/>
                <a:ext cx="129" cy="93"/>
              </a:xfrm>
              <a:custGeom>
                <a:avLst/>
                <a:gdLst>
                  <a:gd name="T0" fmla="*/ 129 w 129"/>
                  <a:gd name="T1" fmla="*/ 76 h 93"/>
                  <a:gd name="T2" fmla="*/ 0 w 129"/>
                  <a:gd name="T3" fmla="*/ 0 h 93"/>
                  <a:gd name="T4" fmla="*/ 0 w 129"/>
                  <a:gd name="T5" fmla="*/ 19 h 93"/>
                  <a:gd name="T6" fmla="*/ 129 w 129"/>
                  <a:gd name="T7" fmla="*/ 93 h 93"/>
                  <a:gd name="T8" fmla="*/ 129 w 129"/>
                  <a:gd name="T9" fmla="*/ 76 h 93"/>
                </a:gdLst>
                <a:ahLst/>
                <a:cxnLst>
                  <a:cxn ang="0">
                    <a:pos x="T0" y="T1"/>
                  </a:cxn>
                  <a:cxn ang="0">
                    <a:pos x="T2" y="T3"/>
                  </a:cxn>
                  <a:cxn ang="0">
                    <a:pos x="T4" y="T5"/>
                  </a:cxn>
                  <a:cxn ang="0">
                    <a:pos x="T6" y="T7"/>
                  </a:cxn>
                  <a:cxn ang="0">
                    <a:pos x="T8" y="T9"/>
                  </a:cxn>
                </a:cxnLst>
                <a:rect l="0" t="0" r="r" b="b"/>
                <a:pathLst>
                  <a:path w="129" h="93">
                    <a:moveTo>
                      <a:pt x="129" y="76"/>
                    </a:moveTo>
                    <a:lnTo>
                      <a:pt x="0" y="0"/>
                    </a:lnTo>
                    <a:lnTo>
                      <a:pt x="0" y="19"/>
                    </a:lnTo>
                    <a:lnTo>
                      <a:pt x="129" y="93"/>
                    </a:lnTo>
                    <a:lnTo>
                      <a:pt x="129" y="7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2" name="Freeform 321">
                <a:extLst>
                  <a:ext uri="{FF2B5EF4-FFF2-40B4-BE49-F238E27FC236}">
                    <a16:creationId xmlns:a16="http://schemas.microsoft.com/office/drawing/2014/main" xmlns="" id="{A4B99C28-87D7-408F-8BD8-5339C49E628B}"/>
                  </a:ext>
                </a:extLst>
              </p:cNvPr>
              <p:cNvSpPr>
                <a:spLocks/>
              </p:cNvSpPr>
              <p:nvPr/>
            </p:nvSpPr>
            <p:spPr bwMode="auto">
              <a:xfrm>
                <a:off x="5193" y="2718"/>
                <a:ext cx="264" cy="150"/>
              </a:xfrm>
              <a:custGeom>
                <a:avLst/>
                <a:gdLst>
                  <a:gd name="T0" fmla="*/ 0 w 264"/>
                  <a:gd name="T1" fmla="*/ 74 h 150"/>
                  <a:gd name="T2" fmla="*/ 129 w 264"/>
                  <a:gd name="T3" fmla="*/ 0 h 150"/>
                  <a:gd name="T4" fmla="*/ 264 w 264"/>
                  <a:gd name="T5" fmla="*/ 79 h 150"/>
                  <a:gd name="T6" fmla="*/ 129 w 264"/>
                  <a:gd name="T7" fmla="*/ 150 h 150"/>
                  <a:gd name="T8" fmla="*/ 0 w 264"/>
                  <a:gd name="T9" fmla="*/ 74 h 150"/>
                </a:gdLst>
                <a:ahLst/>
                <a:cxnLst>
                  <a:cxn ang="0">
                    <a:pos x="T0" y="T1"/>
                  </a:cxn>
                  <a:cxn ang="0">
                    <a:pos x="T2" y="T3"/>
                  </a:cxn>
                  <a:cxn ang="0">
                    <a:pos x="T4" y="T5"/>
                  </a:cxn>
                  <a:cxn ang="0">
                    <a:pos x="T6" y="T7"/>
                  </a:cxn>
                  <a:cxn ang="0">
                    <a:pos x="T8" y="T9"/>
                  </a:cxn>
                </a:cxnLst>
                <a:rect l="0" t="0" r="r" b="b"/>
                <a:pathLst>
                  <a:path w="264" h="150">
                    <a:moveTo>
                      <a:pt x="0" y="74"/>
                    </a:moveTo>
                    <a:lnTo>
                      <a:pt x="129" y="0"/>
                    </a:lnTo>
                    <a:lnTo>
                      <a:pt x="264" y="79"/>
                    </a:lnTo>
                    <a:lnTo>
                      <a:pt x="129" y="150"/>
                    </a:lnTo>
                    <a:lnTo>
                      <a:pt x="0" y="7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3" name="Freeform 322">
                <a:extLst>
                  <a:ext uri="{FF2B5EF4-FFF2-40B4-BE49-F238E27FC236}">
                    <a16:creationId xmlns:a16="http://schemas.microsoft.com/office/drawing/2014/main" xmlns="" id="{377CD4A7-8B13-4D53-B896-0BDB85AD3061}"/>
                  </a:ext>
                </a:extLst>
              </p:cNvPr>
              <p:cNvSpPr>
                <a:spLocks/>
              </p:cNvSpPr>
              <p:nvPr/>
            </p:nvSpPr>
            <p:spPr bwMode="auto">
              <a:xfrm>
                <a:off x="5322" y="2797"/>
                <a:ext cx="135" cy="88"/>
              </a:xfrm>
              <a:custGeom>
                <a:avLst/>
                <a:gdLst>
                  <a:gd name="T0" fmla="*/ 0 w 135"/>
                  <a:gd name="T1" fmla="*/ 71 h 88"/>
                  <a:gd name="T2" fmla="*/ 135 w 135"/>
                  <a:gd name="T3" fmla="*/ 0 h 88"/>
                  <a:gd name="T4" fmla="*/ 135 w 135"/>
                  <a:gd name="T5" fmla="*/ 12 h 88"/>
                  <a:gd name="T6" fmla="*/ 0 w 135"/>
                  <a:gd name="T7" fmla="*/ 88 h 88"/>
                  <a:gd name="T8" fmla="*/ 0 w 135"/>
                  <a:gd name="T9" fmla="*/ 71 h 88"/>
                </a:gdLst>
                <a:ahLst/>
                <a:cxnLst>
                  <a:cxn ang="0">
                    <a:pos x="T0" y="T1"/>
                  </a:cxn>
                  <a:cxn ang="0">
                    <a:pos x="T2" y="T3"/>
                  </a:cxn>
                  <a:cxn ang="0">
                    <a:pos x="T4" y="T5"/>
                  </a:cxn>
                  <a:cxn ang="0">
                    <a:pos x="T6" y="T7"/>
                  </a:cxn>
                  <a:cxn ang="0">
                    <a:pos x="T8" y="T9"/>
                  </a:cxn>
                </a:cxnLst>
                <a:rect l="0" t="0" r="r" b="b"/>
                <a:pathLst>
                  <a:path w="135" h="88">
                    <a:moveTo>
                      <a:pt x="0" y="71"/>
                    </a:moveTo>
                    <a:lnTo>
                      <a:pt x="135" y="0"/>
                    </a:lnTo>
                    <a:lnTo>
                      <a:pt x="135" y="12"/>
                    </a:lnTo>
                    <a:lnTo>
                      <a:pt x="0" y="88"/>
                    </a:lnTo>
                    <a:lnTo>
                      <a:pt x="0" y="7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4" name="Freeform 323">
                <a:extLst>
                  <a:ext uri="{FF2B5EF4-FFF2-40B4-BE49-F238E27FC236}">
                    <a16:creationId xmlns:a16="http://schemas.microsoft.com/office/drawing/2014/main" xmlns="" id="{C90FCBD8-AE1D-4B82-8F50-1BD046E2C770}"/>
                  </a:ext>
                </a:extLst>
              </p:cNvPr>
              <p:cNvSpPr>
                <a:spLocks/>
              </p:cNvSpPr>
              <p:nvPr/>
            </p:nvSpPr>
            <p:spPr bwMode="auto">
              <a:xfrm>
                <a:off x="5372" y="2229"/>
                <a:ext cx="249" cy="442"/>
              </a:xfrm>
              <a:custGeom>
                <a:avLst/>
                <a:gdLst>
                  <a:gd name="T0" fmla="*/ 88 w 105"/>
                  <a:gd name="T1" fmla="*/ 0 h 186"/>
                  <a:gd name="T2" fmla="*/ 17 w 105"/>
                  <a:gd name="T3" fmla="*/ 0 h 186"/>
                  <a:gd name="T4" fmla="*/ 0 w 105"/>
                  <a:gd name="T5" fmla="*/ 16 h 186"/>
                  <a:gd name="T6" fmla="*/ 0 w 105"/>
                  <a:gd name="T7" fmla="*/ 87 h 186"/>
                  <a:gd name="T8" fmla="*/ 17 w 105"/>
                  <a:gd name="T9" fmla="*/ 104 h 186"/>
                  <a:gd name="T10" fmla="*/ 46 w 105"/>
                  <a:gd name="T11" fmla="*/ 104 h 186"/>
                  <a:gd name="T12" fmla="*/ 50 w 105"/>
                  <a:gd name="T13" fmla="*/ 110 h 186"/>
                  <a:gd name="T14" fmla="*/ 50 w 105"/>
                  <a:gd name="T15" fmla="*/ 184 h 186"/>
                  <a:gd name="T16" fmla="*/ 52 w 105"/>
                  <a:gd name="T17" fmla="*/ 186 h 186"/>
                  <a:gd name="T18" fmla="*/ 54 w 105"/>
                  <a:gd name="T19" fmla="*/ 184 h 186"/>
                  <a:gd name="T20" fmla="*/ 54 w 105"/>
                  <a:gd name="T21" fmla="*/ 110 h 186"/>
                  <a:gd name="T22" fmla="*/ 59 w 105"/>
                  <a:gd name="T23" fmla="*/ 104 h 186"/>
                  <a:gd name="T24" fmla="*/ 88 w 105"/>
                  <a:gd name="T25" fmla="*/ 104 h 186"/>
                  <a:gd name="T26" fmla="*/ 105 w 105"/>
                  <a:gd name="T27" fmla="*/ 87 h 186"/>
                  <a:gd name="T28" fmla="*/ 105 w 105"/>
                  <a:gd name="T29" fmla="*/ 16 h 186"/>
                  <a:gd name="T30" fmla="*/ 88 w 105"/>
                  <a:gd name="T3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6">
                    <a:moveTo>
                      <a:pt x="88" y="0"/>
                    </a:moveTo>
                    <a:cubicBezTo>
                      <a:pt x="17" y="0"/>
                      <a:pt x="17" y="0"/>
                      <a:pt x="17" y="0"/>
                    </a:cubicBezTo>
                    <a:cubicBezTo>
                      <a:pt x="8" y="0"/>
                      <a:pt x="0" y="7"/>
                      <a:pt x="0" y="16"/>
                    </a:cubicBezTo>
                    <a:cubicBezTo>
                      <a:pt x="0" y="87"/>
                      <a:pt x="0" y="87"/>
                      <a:pt x="0" y="87"/>
                    </a:cubicBezTo>
                    <a:cubicBezTo>
                      <a:pt x="0" y="96"/>
                      <a:pt x="8" y="104"/>
                      <a:pt x="17" y="104"/>
                    </a:cubicBezTo>
                    <a:cubicBezTo>
                      <a:pt x="46" y="104"/>
                      <a:pt x="46" y="104"/>
                      <a:pt x="46" y="104"/>
                    </a:cubicBezTo>
                    <a:cubicBezTo>
                      <a:pt x="50" y="110"/>
                      <a:pt x="50" y="110"/>
                      <a:pt x="50" y="110"/>
                    </a:cubicBezTo>
                    <a:cubicBezTo>
                      <a:pt x="50" y="184"/>
                      <a:pt x="50" y="184"/>
                      <a:pt x="50" y="184"/>
                    </a:cubicBezTo>
                    <a:cubicBezTo>
                      <a:pt x="50" y="185"/>
                      <a:pt x="51" y="186"/>
                      <a:pt x="52" y="186"/>
                    </a:cubicBezTo>
                    <a:cubicBezTo>
                      <a:pt x="54" y="186"/>
                      <a:pt x="54" y="185"/>
                      <a:pt x="54" y="184"/>
                    </a:cubicBezTo>
                    <a:cubicBezTo>
                      <a:pt x="54" y="110"/>
                      <a:pt x="54" y="110"/>
                      <a:pt x="54" y="110"/>
                    </a:cubicBezTo>
                    <a:cubicBezTo>
                      <a:pt x="59" y="104"/>
                      <a:pt x="59" y="104"/>
                      <a:pt x="59" y="104"/>
                    </a:cubicBezTo>
                    <a:cubicBezTo>
                      <a:pt x="88" y="104"/>
                      <a:pt x="88" y="104"/>
                      <a:pt x="88" y="104"/>
                    </a:cubicBezTo>
                    <a:cubicBezTo>
                      <a:pt x="97" y="104"/>
                      <a:pt x="105" y="96"/>
                      <a:pt x="105" y="87"/>
                    </a:cubicBezTo>
                    <a:cubicBezTo>
                      <a:pt x="105" y="16"/>
                      <a:pt x="105" y="16"/>
                      <a:pt x="105" y="16"/>
                    </a:cubicBezTo>
                    <a:cubicBezTo>
                      <a:pt x="105" y="7"/>
                      <a:pt x="97" y="0"/>
                      <a:pt x="88" y="0"/>
                    </a:cubicBezTo>
                    <a:close/>
                  </a:path>
                </a:pathLst>
              </a:custGeom>
              <a:solidFill>
                <a:srgbClr val="263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5" name="Freeform 324">
                <a:extLst>
                  <a:ext uri="{FF2B5EF4-FFF2-40B4-BE49-F238E27FC236}">
                    <a16:creationId xmlns:a16="http://schemas.microsoft.com/office/drawing/2014/main" xmlns="" id="{3F0977A1-6938-440C-A627-1FD678F64FED}"/>
                  </a:ext>
                </a:extLst>
              </p:cNvPr>
              <p:cNvSpPr>
                <a:spLocks noEditPoints="1"/>
              </p:cNvSpPr>
              <p:nvPr/>
            </p:nvSpPr>
            <p:spPr bwMode="auto">
              <a:xfrm>
                <a:off x="5405" y="2286"/>
                <a:ext cx="159" cy="140"/>
              </a:xfrm>
              <a:custGeom>
                <a:avLst/>
                <a:gdLst>
                  <a:gd name="T0" fmla="*/ 22 w 67"/>
                  <a:gd name="T1" fmla="*/ 40 h 59"/>
                  <a:gd name="T2" fmla="*/ 22 w 67"/>
                  <a:gd name="T3" fmla="*/ 39 h 59"/>
                  <a:gd name="T4" fmla="*/ 22 w 67"/>
                  <a:gd name="T5" fmla="*/ 40 h 59"/>
                  <a:gd name="T6" fmla="*/ 57 w 67"/>
                  <a:gd name="T7" fmla="*/ 40 h 59"/>
                  <a:gd name="T8" fmla="*/ 59 w 67"/>
                  <a:gd name="T9" fmla="*/ 38 h 59"/>
                  <a:gd name="T10" fmla="*/ 67 w 67"/>
                  <a:gd name="T11" fmla="*/ 11 h 59"/>
                  <a:gd name="T12" fmla="*/ 66 w 67"/>
                  <a:gd name="T13" fmla="*/ 9 h 59"/>
                  <a:gd name="T14" fmla="*/ 64 w 67"/>
                  <a:gd name="T15" fmla="*/ 8 h 59"/>
                  <a:gd name="T16" fmla="*/ 18 w 67"/>
                  <a:gd name="T17" fmla="*/ 8 h 59"/>
                  <a:gd name="T18" fmla="*/ 17 w 67"/>
                  <a:gd name="T19" fmla="*/ 2 h 59"/>
                  <a:gd name="T20" fmla="*/ 14 w 67"/>
                  <a:gd name="T21" fmla="*/ 0 h 59"/>
                  <a:gd name="T22" fmla="*/ 3 w 67"/>
                  <a:gd name="T23" fmla="*/ 0 h 59"/>
                  <a:gd name="T24" fmla="*/ 0 w 67"/>
                  <a:gd name="T25" fmla="*/ 3 h 59"/>
                  <a:gd name="T26" fmla="*/ 3 w 67"/>
                  <a:gd name="T27" fmla="*/ 6 h 59"/>
                  <a:gd name="T28" fmla="*/ 12 w 67"/>
                  <a:gd name="T29" fmla="*/ 6 h 59"/>
                  <a:gd name="T30" fmla="*/ 19 w 67"/>
                  <a:gd name="T31" fmla="*/ 36 h 59"/>
                  <a:gd name="T32" fmla="*/ 15 w 67"/>
                  <a:gd name="T33" fmla="*/ 41 h 59"/>
                  <a:gd name="T34" fmla="*/ 22 w 67"/>
                  <a:gd name="T35" fmla="*/ 48 h 59"/>
                  <a:gd name="T36" fmla="*/ 19 w 67"/>
                  <a:gd name="T37" fmla="*/ 53 h 59"/>
                  <a:gd name="T38" fmla="*/ 26 w 67"/>
                  <a:gd name="T39" fmla="*/ 59 h 59"/>
                  <a:gd name="T40" fmla="*/ 32 w 67"/>
                  <a:gd name="T41" fmla="*/ 53 h 59"/>
                  <a:gd name="T42" fmla="*/ 30 w 67"/>
                  <a:gd name="T43" fmla="*/ 48 h 59"/>
                  <a:gd name="T44" fmla="*/ 49 w 67"/>
                  <a:gd name="T45" fmla="*/ 48 h 59"/>
                  <a:gd name="T46" fmla="*/ 46 w 67"/>
                  <a:gd name="T47" fmla="*/ 53 h 59"/>
                  <a:gd name="T48" fmla="*/ 53 w 67"/>
                  <a:gd name="T49" fmla="*/ 59 h 59"/>
                  <a:gd name="T50" fmla="*/ 59 w 67"/>
                  <a:gd name="T51" fmla="*/ 53 h 59"/>
                  <a:gd name="T52" fmla="*/ 57 w 67"/>
                  <a:gd name="T53" fmla="*/ 48 h 59"/>
                  <a:gd name="T54" fmla="*/ 59 w 67"/>
                  <a:gd name="T55" fmla="*/ 45 h 59"/>
                  <a:gd name="T56" fmla="*/ 57 w 67"/>
                  <a:gd name="T57" fmla="*/ 43 h 59"/>
                  <a:gd name="T58" fmla="*/ 22 w 67"/>
                  <a:gd name="T59" fmla="*/ 43 h 59"/>
                  <a:gd name="T60" fmla="*/ 21 w 67"/>
                  <a:gd name="T61" fmla="*/ 41 h 59"/>
                  <a:gd name="T62" fmla="*/ 22 w 67"/>
                  <a:gd name="T63" fmla="*/ 40 h 59"/>
                  <a:gd name="T64" fmla="*/ 53 w 67"/>
                  <a:gd name="T65" fmla="*/ 54 h 59"/>
                  <a:gd name="T66" fmla="*/ 52 w 67"/>
                  <a:gd name="T67" fmla="*/ 53 h 59"/>
                  <a:gd name="T68" fmla="*/ 53 w 67"/>
                  <a:gd name="T69" fmla="*/ 52 h 59"/>
                  <a:gd name="T70" fmla="*/ 54 w 67"/>
                  <a:gd name="T71" fmla="*/ 53 h 59"/>
                  <a:gd name="T72" fmla="*/ 53 w 67"/>
                  <a:gd name="T73" fmla="*/ 54 h 59"/>
                  <a:gd name="T74" fmla="*/ 26 w 67"/>
                  <a:gd name="T75" fmla="*/ 52 h 59"/>
                  <a:gd name="T76" fmla="*/ 27 w 67"/>
                  <a:gd name="T77" fmla="*/ 53 h 59"/>
                  <a:gd name="T78" fmla="*/ 26 w 67"/>
                  <a:gd name="T79" fmla="*/ 54 h 59"/>
                  <a:gd name="T80" fmla="*/ 25 w 67"/>
                  <a:gd name="T81" fmla="*/ 53 h 59"/>
                  <a:gd name="T82" fmla="*/ 26 w 67"/>
                  <a:gd name="T83" fmla="*/ 52 h 59"/>
                  <a:gd name="T84" fmla="*/ 19 w 67"/>
                  <a:gd name="T85" fmla="*/ 13 h 59"/>
                  <a:gd name="T86" fmla="*/ 61 w 67"/>
                  <a:gd name="T87" fmla="*/ 13 h 59"/>
                  <a:gd name="T88" fmla="*/ 55 w 67"/>
                  <a:gd name="T89" fmla="*/ 35 h 59"/>
                  <a:gd name="T90" fmla="*/ 24 w 67"/>
                  <a:gd name="T91" fmla="*/ 35 h 59"/>
                  <a:gd name="T92" fmla="*/ 19 w 67"/>
                  <a:gd name="T93"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59">
                    <a:moveTo>
                      <a:pt x="22" y="40"/>
                    </a:moveTo>
                    <a:cubicBezTo>
                      <a:pt x="22" y="39"/>
                      <a:pt x="22" y="39"/>
                      <a:pt x="22" y="39"/>
                    </a:cubicBezTo>
                    <a:cubicBezTo>
                      <a:pt x="22" y="40"/>
                      <a:pt x="22" y="40"/>
                      <a:pt x="22" y="40"/>
                    </a:cubicBezTo>
                    <a:cubicBezTo>
                      <a:pt x="57" y="40"/>
                      <a:pt x="57" y="40"/>
                      <a:pt x="57" y="40"/>
                    </a:cubicBezTo>
                    <a:cubicBezTo>
                      <a:pt x="58" y="40"/>
                      <a:pt x="59" y="39"/>
                      <a:pt x="59" y="38"/>
                    </a:cubicBezTo>
                    <a:cubicBezTo>
                      <a:pt x="67" y="11"/>
                      <a:pt x="67" y="11"/>
                      <a:pt x="67" y="11"/>
                    </a:cubicBezTo>
                    <a:cubicBezTo>
                      <a:pt x="67" y="11"/>
                      <a:pt x="67" y="10"/>
                      <a:pt x="66" y="9"/>
                    </a:cubicBezTo>
                    <a:cubicBezTo>
                      <a:pt x="66" y="8"/>
                      <a:pt x="65" y="8"/>
                      <a:pt x="64" y="8"/>
                    </a:cubicBezTo>
                    <a:cubicBezTo>
                      <a:pt x="18" y="8"/>
                      <a:pt x="18" y="8"/>
                      <a:pt x="18" y="8"/>
                    </a:cubicBezTo>
                    <a:cubicBezTo>
                      <a:pt x="17" y="2"/>
                      <a:pt x="17" y="2"/>
                      <a:pt x="17" y="2"/>
                    </a:cubicBezTo>
                    <a:cubicBezTo>
                      <a:pt x="17" y="1"/>
                      <a:pt x="16" y="0"/>
                      <a:pt x="14" y="0"/>
                    </a:cubicBezTo>
                    <a:cubicBezTo>
                      <a:pt x="3" y="0"/>
                      <a:pt x="3" y="0"/>
                      <a:pt x="3" y="0"/>
                    </a:cubicBezTo>
                    <a:cubicBezTo>
                      <a:pt x="1" y="0"/>
                      <a:pt x="0" y="2"/>
                      <a:pt x="0" y="3"/>
                    </a:cubicBezTo>
                    <a:cubicBezTo>
                      <a:pt x="0" y="5"/>
                      <a:pt x="1" y="6"/>
                      <a:pt x="3" y="6"/>
                    </a:cubicBezTo>
                    <a:cubicBezTo>
                      <a:pt x="12" y="6"/>
                      <a:pt x="12" y="6"/>
                      <a:pt x="12" y="6"/>
                    </a:cubicBezTo>
                    <a:cubicBezTo>
                      <a:pt x="19" y="36"/>
                      <a:pt x="19" y="36"/>
                      <a:pt x="19" y="36"/>
                    </a:cubicBezTo>
                    <a:cubicBezTo>
                      <a:pt x="17" y="37"/>
                      <a:pt x="15" y="39"/>
                      <a:pt x="15" y="41"/>
                    </a:cubicBezTo>
                    <a:cubicBezTo>
                      <a:pt x="15" y="45"/>
                      <a:pt x="18" y="48"/>
                      <a:pt x="22" y="48"/>
                    </a:cubicBezTo>
                    <a:cubicBezTo>
                      <a:pt x="20" y="49"/>
                      <a:pt x="19" y="51"/>
                      <a:pt x="19" y="53"/>
                    </a:cubicBezTo>
                    <a:cubicBezTo>
                      <a:pt x="19" y="56"/>
                      <a:pt x="22" y="59"/>
                      <a:pt x="26" y="59"/>
                    </a:cubicBezTo>
                    <a:cubicBezTo>
                      <a:pt x="29" y="59"/>
                      <a:pt x="32" y="56"/>
                      <a:pt x="32" y="53"/>
                    </a:cubicBezTo>
                    <a:cubicBezTo>
                      <a:pt x="32" y="51"/>
                      <a:pt x="31" y="49"/>
                      <a:pt x="30" y="48"/>
                    </a:cubicBezTo>
                    <a:cubicBezTo>
                      <a:pt x="49" y="48"/>
                      <a:pt x="49" y="48"/>
                      <a:pt x="49" y="48"/>
                    </a:cubicBezTo>
                    <a:cubicBezTo>
                      <a:pt x="47" y="49"/>
                      <a:pt x="46" y="51"/>
                      <a:pt x="46" y="53"/>
                    </a:cubicBezTo>
                    <a:cubicBezTo>
                      <a:pt x="46" y="56"/>
                      <a:pt x="49" y="59"/>
                      <a:pt x="53" y="59"/>
                    </a:cubicBezTo>
                    <a:cubicBezTo>
                      <a:pt x="56" y="59"/>
                      <a:pt x="59" y="56"/>
                      <a:pt x="59" y="53"/>
                    </a:cubicBezTo>
                    <a:cubicBezTo>
                      <a:pt x="59" y="51"/>
                      <a:pt x="58" y="49"/>
                      <a:pt x="57" y="48"/>
                    </a:cubicBezTo>
                    <a:cubicBezTo>
                      <a:pt x="58" y="48"/>
                      <a:pt x="59" y="47"/>
                      <a:pt x="59" y="45"/>
                    </a:cubicBezTo>
                    <a:cubicBezTo>
                      <a:pt x="59" y="44"/>
                      <a:pt x="58" y="43"/>
                      <a:pt x="57" y="43"/>
                    </a:cubicBezTo>
                    <a:cubicBezTo>
                      <a:pt x="22" y="43"/>
                      <a:pt x="22" y="43"/>
                      <a:pt x="22" y="43"/>
                    </a:cubicBezTo>
                    <a:cubicBezTo>
                      <a:pt x="21" y="43"/>
                      <a:pt x="21" y="42"/>
                      <a:pt x="21" y="41"/>
                    </a:cubicBezTo>
                    <a:cubicBezTo>
                      <a:pt x="21" y="41"/>
                      <a:pt x="21" y="40"/>
                      <a:pt x="22" y="40"/>
                    </a:cubicBezTo>
                    <a:close/>
                    <a:moveTo>
                      <a:pt x="53" y="54"/>
                    </a:moveTo>
                    <a:cubicBezTo>
                      <a:pt x="52" y="54"/>
                      <a:pt x="52" y="53"/>
                      <a:pt x="52" y="53"/>
                    </a:cubicBezTo>
                    <a:cubicBezTo>
                      <a:pt x="52" y="52"/>
                      <a:pt x="52" y="52"/>
                      <a:pt x="53" y="52"/>
                    </a:cubicBezTo>
                    <a:cubicBezTo>
                      <a:pt x="53" y="52"/>
                      <a:pt x="54" y="52"/>
                      <a:pt x="54" y="53"/>
                    </a:cubicBezTo>
                    <a:cubicBezTo>
                      <a:pt x="54" y="53"/>
                      <a:pt x="53" y="54"/>
                      <a:pt x="53" y="54"/>
                    </a:cubicBezTo>
                    <a:close/>
                    <a:moveTo>
                      <a:pt x="26" y="52"/>
                    </a:moveTo>
                    <a:cubicBezTo>
                      <a:pt x="26" y="52"/>
                      <a:pt x="27" y="52"/>
                      <a:pt x="27" y="53"/>
                    </a:cubicBezTo>
                    <a:cubicBezTo>
                      <a:pt x="27" y="53"/>
                      <a:pt x="26" y="54"/>
                      <a:pt x="26" y="54"/>
                    </a:cubicBezTo>
                    <a:cubicBezTo>
                      <a:pt x="25" y="54"/>
                      <a:pt x="25" y="53"/>
                      <a:pt x="25" y="53"/>
                    </a:cubicBezTo>
                    <a:cubicBezTo>
                      <a:pt x="25" y="52"/>
                      <a:pt x="25" y="52"/>
                      <a:pt x="26" y="52"/>
                    </a:cubicBezTo>
                    <a:close/>
                    <a:moveTo>
                      <a:pt x="19" y="13"/>
                    </a:moveTo>
                    <a:cubicBezTo>
                      <a:pt x="61" y="13"/>
                      <a:pt x="61" y="13"/>
                      <a:pt x="61" y="13"/>
                    </a:cubicBezTo>
                    <a:cubicBezTo>
                      <a:pt x="55" y="35"/>
                      <a:pt x="55" y="35"/>
                      <a:pt x="55" y="35"/>
                    </a:cubicBezTo>
                    <a:cubicBezTo>
                      <a:pt x="24" y="35"/>
                      <a:pt x="24" y="35"/>
                      <a:pt x="24" y="35"/>
                    </a:cubicBezTo>
                    <a:lnTo>
                      <a:pt x="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6" name="Freeform 325">
                <a:extLst>
                  <a:ext uri="{FF2B5EF4-FFF2-40B4-BE49-F238E27FC236}">
                    <a16:creationId xmlns:a16="http://schemas.microsoft.com/office/drawing/2014/main" xmlns="" id="{4FD90470-7170-42C4-82C2-7035DD4E3792}"/>
                  </a:ext>
                </a:extLst>
              </p:cNvPr>
              <p:cNvSpPr>
                <a:spLocks/>
              </p:cNvSpPr>
              <p:nvPr/>
            </p:nvSpPr>
            <p:spPr bwMode="auto">
              <a:xfrm>
                <a:off x="6590" y="2671"/>
                <a:ext cx="560" cy="309"/>
              </a:xfrm>
              <a:custGeom>
                <a:avLst/>
                <a:gdLst>
                  <a:gd name="T0" fmla="*/ 0 w 560"/>
                  <a:gd name="T1" fmla="*/ 244 h 309"/>
                  <a:gd name="T2" fmla="*/ 446 w 560"/>
                  <a:gd name="T3" fmla="*/ 0 h 309"/>
                  <a:gd name="T4" fmla="*/ 560 w 560"/>
                  <a:gd name="T5" fmla="*/ 59 h 309"/>
                  <a:gd name="T6" fmla="*/ 116 w 560"/>
                  <a:gd name="T7" fmla="*/ 309 h 309"/>
                  <a:gd name="T8" fmla="*/ 0 w 560"/>
                  <a:gd name="T9" fmla="*/ 244 h 309"/>
                </a:gdLst>
                <a:ahLst/>
                <a:cxnLst>
                  <a:cxn ang="0">
                    <a:pos x="T0" y="T1"/>
                  </a:cxn>
                  <a:cxn ang="0">
                    <a:pos x="T2" y="T3"/>
                  </a:cxn>
                  <a:cxn ang="0">
                    <a:pos x="T4" y="T5"/>
                  </a:cxn>
                  <a:cxn ang="0">
                    <a:pos x="T6" y="T7"/>
                  </a:cxn>
                  <a:cxn ang="0">
                    <a:pos x="T8" y="T9"/>
                  </a:cxn>
                </a:cxnLst>
                <a:rect l="0" t="0" r="r" b="b"/>
                <a:pathLst>
                  <a:path w="560" h="309">
                    <a:moveTo>
                      <a:pt x="0" y="244"/>
                    </a:moveTo>
                    <a:lnTo>
                      <a:pt x="446" y="0"/>
                    </a:lnTo>
                    <a:lnTo>
                      <a:pt x="560" y="59"/>
                    </a:lnTo>
                    <a:lnTo>
                      <a:pt x="116" y="309"/>
                    </a:lnTo>
                    <a:lnTo>
                      <a:pt x="0" y="244"/>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7" name="Rectangle 326">
                <a:extLst>
                  <a:ext uri="{FF2B5EF4-FFF2-40B4-BE49-F238E27FC236}">
                    <a16:creationId xmlns:a16="http://schemas.microsoft.com/office/drawing/2014/main" xmlns="" id="{415A99F3-B991-43DC-9A3C-1313B40355E0}"/>
                  </a:ext>
                </a:extLst>
              </p:cNvPr>
              <p:cNvSpPr>
                <a:spLocks noChangeArrowheads="1"/>
              </p:cNvSpPr>
              <p:nvPr/>
            </p:nvSpPr>
            <p:spPr bwMode="auto">
              <a:xfrm>
                <a:off x="7001" y="2711"/>
                <a:ext cx="7" cy="5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8" name="Oval 327">
                <a:extLst>
                  <a:ext uri="{FF2B5EF4-FFF2-40B4-BE49-F238E27FC236}">
                    <a16:creationId xmlns:a16="http://schemas.microsoft.com/office/drawing/2014/main" xmlns="" id="{DFF67EEA-5477-4CC0-876A-A030C696E154}"/>
                  </a:ext>
                </a:extLst>
              </p:cNvPr>
              <p:cNvSpPr>
                <a:spLocks noChangeArrowheads="1"/>
              </p:cNvSpPr>
              <p:nvPr/>
            </p:nvSpPr>
            <p:spPr bwMode="auto">
              <a:xfrm>
                <a:off x="6965" y="2640"/>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79" name="Rectangle 328">
                <a:extLst>
                  <a:ext uri="{FF2B5EF4-FFF2-40B4-BE49-F238E27FC236}">
                    <a16:creationId xmlns:a16="http://schemas.microsoft.com/office/drawing/2014/main" xmlns="" id="{F40D16A9-2E88-4E6F-8AF4-A6B4818F430F}"/>
                  </a:ext>
                </a:extLst>
              </p:cNvPr>
              <p:cNvSpPr>
                <a:spLocks noChangeArrowheads="1"/>
              </p:cNvSpPr>
              <p:nvPr/>
            </p:nvSpPr>
            <p:spPr bwMode="auto">
              <a:xfrm>
                <a:off x="6910" y="2756"/>
                <a:ext cx="8" cy="5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0" name="Oval 329">
                <a:extLst>
                  <a:ext uri="{FF2B5EF4-FFF2-40B4-BE49-F238E27FC236}">
                    <a16:creationId xmlns:a16="http://schemas.microsoft.com/office/drawing/2014/main" xmlns="" id="{5E9BB242-640F-46C6-8883-FD68F9530923}"/>
                  </a:ext>
                </a:extLst>
              </p:cNvPr>
              <p:cNvSpPr>
                <a:spLocks noChangeArrowheads="1"/>
              </p:cNvSpPr>
              <p:nvPr/>
            </p:nvSpPr>
            <p:spPr bwMode="auto">
              <a:xfrm>
                <a:off x="6875" y="2685"/>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1" name="Rectangle 330">
                <a:extLst>
                  <a:ext uri="{FF2B5EF4-FFF2-40B4-BE49-F238E27FC236}">
                    <a16:creationId xmlns:a16="http://schemas.microsoft.com/office/drawing/2014/main" xmlns="" id="{E7B5BCD9-7D2F-4E3B-9ED1-C721A61AF2D2}"/>
                  </a:ext>
                </a:extLst>
              </p:cNvPr>
              <p:cNvSpPr>
                <a:spLocks noChangeArrowheads="1"/>
              </p:cNvSpPr>
              <p:nvPr/>
            </p:nvSpPr>
            <p:spPr bwMode="auto">
              <a:xfrm>
                <a:off x="6820" y="2811"/>
                <a:ext cx="10" cy="47"/>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2" name="Oval 331">
                <a:extLst>
                  <a:ext uri="{FF2B5EF4-FFF2-40B4-BE49-F238E27FC236}">
                    <a16:creationId xmlns:a16="http://schemas.microsoft.com/office/drawing/2014/main" xmlns="" id="{22D97EBD-C7A3-4A5E-B259-4C1E753C99D1}"/>
                  </a:ext>
                </a:extLst>
              </p:cNvPr>
              <p:cNvSpPr>
                <a:spLocks noChangeArrowheads="1"/>
              </p:cNvSpPr>
              <p:nvPr/>
            </p:nvSpPr>
            <p:spPr bwMode="auto">
              <a:xfrm>
                <a:off x="6785" y="2740"/>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3" name="Rectangle 332">
                <a:extLst>
                  <a:ext uri="{FF2B5EF4-FFF2-40B4-BE49-F238E27FC236}">
                    <a16:creationId xmlns:a16="http://schemas.microsoft.com/office/drawing/2014/main" xmlns="" id="{181D9377-B15C-475F-A793-76274211A96B}"/>
                  </a:ext>
                </a:extLst>
              </p:cNvPr>
              <p:cNvSpPr>
                <a:spLocks noChangeArrowheads="1"/>
              </p:cNvSpPr>
              <p:nvPr/>
            </p:nvSpPr>
            <p:spPr bwMode="auto">
              <a:xfrm>
                <a:off x="6732" y="2863"/>
                <a:ext cx="10" cy="48"/>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4" name="Oval 333">
                <a:extLst>
                  <a:ext uri="{FF2B5EF4-FFF2-40B4-BE49-F238E27FC236}">
                    <a16:creationId xmlns:a16="http://schemas.microsoft.com/office/drawing/2014/main" xmlns="" id="{E4930AEA-2145-4E5A-A494-11DA7CF876F8}"/>
                  </a:ext>
                </a:extLst>
              </p:cNvPr>
              <p:cNvSpPr>
                <a:spLocks noChangeArrowheads="1"/>
              </p:cNvSpPr>
              <p:nvPr/>
            </p:nvSpPr>
            <p:spPr bwMode="auto">
              <a:xfrm>
                <a:off x="6699" y="2792"/>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5" name="Freeform 334">
                <a:extLst>
                  <a:ext uri="{FF2B5EF4-FFF2-40B4-BE49-F238E27FC236}">
                    <a16:creationId xmlns:a16="http://schemas.microsoft.com/office/drawing/2014/main" xmlns="" id="{E85DD1E8-1AAC-4CE1-9E2E-146417E6E863}"/>
                  </a:ext>
                </a:extLst>
              </p:cNvPr>
              <p:cNvSpPr>
                <a:spLocks/>
              </p:cNvSpPr>
              <p:nvPr/>
            </p:nvSpPr>
            <p:spPr bwMode="auto">
              <a:xfrm>
                <a:off x="4552" y="3291"/>
                <a:ext cx="708" cy="411"/>
              </a:xfrm>
              <a:custGeom>
                <a:avLst/>
                <a:gdLst>
                  <a:gd name="T0" fmla="*/ 0 w 708"/>
                  <a:gd name="T1" fmla="*/ 190 h 411"/>
                  <a:gd name="T2" fmla="*/ 318 w 708"/>
                  <a:gd name="T3" fmla="*/ 0 h 411"/>
                  <a:gd name="T4" fmla="*/ 708 w 708"/>
                  <a:gd name="T5" fmla="*/ 218 h 411"/>
                  <a:gd name="T6" fmla="*/ 392 w 708"/>
                  <a:gd name="T7" fmla="*/ 411 h 411"/>
                  <a:gd name="T8" fmla="*/ 0 w 708"/>
                  <a:gd name="T9" fmla="*/ 190 h 411"/>
                </a:gdLst>
                <a:ahLst/>
                <a:cxnLst>
                  <a:cxn ang="0">
                    <a:pos x="T0" y="T1"/>
                  </a:cxn>
                  <a:cxn ang="0">
                    <a:pos x="T2" y="T3"/>
                  </a:cxn>
                  <a:cxn ang="0">
                    <a:pos x="T4" y="T5"/>
                  </a:cxn>
                  <a:cxn ang="0">
                    <a:pos x="T6" y="T7"/>
                  </a:cxn>
                  <a:cxn ang="0">
                    <a:pos x="T8" y="T9"/>
                  </a:cxn>
                </a:cxnLst>
                <a:rect l="0" t="0" r="r" b="b"/>
                <a:pathLst>
                  <a:path w="708" h="411">
                    <a:moveTo>
                      <a:pt x="0" y="190"/>
                    </a:moveTo>
                    <a:lnTo>
                      <a:pt x="318" y="0"/>
                    </a:lnTo>
                    <a:lnTo>
                      <a:pt x="708" y="218"/>
                    </a:lnTo>
                    <a:lnTo>
                      <a:pt x="392" y="411"/>
                    </a:lnTo>
                    <a:lnTo>
                      <a:pt x="0" y="19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6" name="Freeform 335">
                <a:extLst>
                  <a:ext uri="{FF2B5EF4-FFF2-40B4-BE49-F238E27FC236}">
                    <a16:creationId xmlns:a16="http://schemas.microsoft.com/office/drawing/2014/main" xmlns="" id="{5BE221CB-9540-4D55-8546-C441C56A6A0C}"/>
                  </a:ext>
                </a:extLst>
              </p:cNvPr>
              <p:cNvSpPr>
                <a:spLocks/>
              </p:cNvSpPr>
              <p:nvPr/>
            </p:nvSpPr>
            <p:spPr bwMode="auto">
              <a:xfrm>
                <a:off x="4552" y="3291"/>
                <a:ext cx="708" cy="411"/>
              </a:xfrm>
              <a:custGeom>
                <a:avLst/>
                <a:gdLst>
                  <a:gd name="T0" fmla="*/ 0 w 708"/>
                  <a:gd name="T1" fmla="*/ 190 h 411"/>
                  <a:gd name="T2" fmla="*/ 318 w 708"/>
                  <a:gd name="T3" fmla="*/ 0 h 411"/>
                  <a:gd name="T4" fmla="*/ 708 w 708"/>
                  <a:gd name="T5" fmla="*/ 218 h 411"/>
                  <a:gd name="T6" fmla="*/ 392 w 708"/>
                  <a:gd name="T7" fmla="*/ 411 h 411"/>
                  <a:gd name="T8" fmla="*/ 0 w 708"/>
                  <a:gd name="T9" fmla="*/ 190 h 411"/>
                </a:gdLst>
                <a:ahLst/>
                <a:cxnLst>
                  <a:cxn ang="0">
                    <a:pos x="T0" y="T1"/>
                  </a:cxn>
                  <a:cxn ang="0">
                    <a:pos x="T2" y="T3"/>
                  </a:cxn>
                  <a:cxn ang="0">
                    <a:pos x="T4" y="T5"/>
                  </a:cxn>
                  <a:cxn ang="0">
                    <a:pos x="T6" y="T7"/>
                  </a:cxn>
                  <a:cxn ang="0">
                    <a:pos x="T8" y="T9"/>
                  </a:cxn>
                </a:cxnLst>
                <a:rect l="0" t="0" r="r" b="b"/>
                <a:pathLst>
                  <a:path w="708" h="411">
                    <a:moveTo>
                      <a:pt x="0" y="190"/>
                    </a:moveTo>
                    <a:lnTo>
                      <a:pt x="318" y="0"/>
                    </a:lnTo>
                    <a:lnTo>
                      <a:pt x="708" y="218"/>
                    </a:lnTo>
                    <a:lnTo>
                      <a:pt x="392" y="411"/>
                    </a:lnTo>
                    <a:lnTo>
                      <a:pt x="0" y="1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7" name="Freeform 336">
                <a:extLst>
                  <a:ext uri="{FF2B5EF4-FFF2-40B4-BE49-F238E27FC236}">
                    <a16:creationId xmlns:a16="http://schemas.microsoft.com/office/drawing/2014/main" xmlns="" id="{99D1C044-A0AF-4B42-8C8E-9B7820621F3E}"/>
                  </a:ext>
                </a:extLst>
              </p:cNvPr>
              <p:cNvSpPr>
                <a:spLocks/>
              </p:cNvSpPr>
              <p:nvPr/>
            </p:nvSpPr>
            <p:spPr bwMode="auto">
              <a:xfrm>
                <a:off x="4633" y="2542"/>
                <a:ext cx="271" cy="1098"/>
              </a:xfrm>
              <a:custGeom>
                <a:avLst/>
                <a:gdLst>
                  <a:gd name="T0" fmla="*/ 2 w 271"/>
                  <a:gd name="T1" fmla="*/ 944 h 1098"/>
                  <a:gd name="T2" fmla="*/ 271 w 271"/>
                  <a:gd name="T3" fmla="*/ 1098 h 1098"/>
                  <a:gd name="T4" fmla="*/ 271 w 271"/>
                  <a:gd name="T5" fmla="*/ 157 h 1098"/>
                  <a:gd name="T6" fmla="*/ 0 w 271"/>
                  <a:gd name="T7" fmla="*/ 0 h 1098"/>
                  <a:gd name="T8" fmla="*/ 2 w 271"/>
                  <a:gd name="T9" fmla="*/ 944 h 1098"/>
                </a:gdLst>
                <a:ahLst/>
                <a:cxnLst>
                  <a:cxn ang="0">
                    <a:pos x="T0" y="T1"/>
                  </a:cxn>
                  <a:cxn ang="0">
                    <a:pos x="T2" y="T3"/>
                  </a:cxn>
                  <a:cxn ang="0">
                    <a:pos x="T4" y="T5"/>
                  </a:cxn>
                  <a:cxn ang="0">
                    <a:pos x="T6" y="T7"/>
                  </a:cxn>
                  <a:cxn ang="0">
                    <a:pos x="T8" y="T9"/>
                  </a:cxn>
                </a:cxnLst>
                <a:rect l="0" t="0" r="r" b="b"/>
                <a:pathLst>
                  <a:path w="271" h="1098">
                    <a:moveTo>
                      <a:pt x="2" y="944"/>
                    </a:moveTo>
                    <a:lnTo>
                      <a:pt x="271" y="1098"/>
                    </a:lnTo>
                    <a:lnTo>
                      <a:pt x="271" y="157"/>
                    </a:lnTo>
                    <a:lnTo>
                      <a:pt x="0" y="0"/>
                    </a:lnTo>
                    <a:lnTo>
                      <a:pt x="2" y="944"/>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8" name="Freeform 337">
                <a:extLst>
                  <a:ext uri="{FF2B5EF4-FFF2-40B4-BE49-F238E27FC236}">
                    <a16:creationId xmlns:a16="http://schemas.microsoft.com/office/drawing/2014/main" xmlns="" id="{471D1BFF-DB31-4AFF-8F8C-BC9E787209B5}"/>
                  </a:ext>
                </a:extLst>
              </p:cNvPr>
              <p:cNvSpPr>
                <a:spLocks/>
              </p:cNvSpPr>
              <p:nvPr/>
            </p:nvSpPr>
            <p:spPr bwMode="auto">
              <a:xfrm>
                <a:off x="4904" y="2559"/>
                <a:ext cx="228" cy="1081"/>
              </a:xfrm>
              <a:custGeom>
                <a:avLst/>
                <a:gdLst>
                  <a:gd name="T0" fmla="*/ 0 w 228"/>
                  <a:gd name="T1" fmla="*/ 140 h 1081"/>
                  <a:gd name="T2" fmla="*/ 228 w 228"/>
                  <a:gd name="T3" fmla="*/ 0 h 1081"/>
                  <a:gd name="T4" fmla="*/ 228 w 228"/>
                  <a:gd name="T5" fmla="*/ 948 h 1081"/>
                  <a:gd name="T6" fmla="*/ 0 w 228"/>
                  <a:gd name="T7" fmla="*/ 1081 h 1081"/>
                  <a:gd name="T8" fmla="*/ 0 w 228"/>
                  <a:gd name="T9" fmla="*/ 140 h 1081"/>
                </a:gdLst>
                <a:ahLst/>
                <a:cxnLst>
                  <a:cxn ang="0">
                    <a:pos x="T0" y="T1"/>
                  </a:cxn>
                  <a:cxn ang="0">
                    <a:pos x="T2" y="T3"/>
                  </a:cxn>
                  <a:cxn ang="0">
                    <a:pos x="T4" y="T5"/>
                  </a:cxn>
                  <a:cxn ang="0">
                    <a:pos x="T6" y="T7"/>
                  </a:cxn>
                  <a:cxn ang="0">
                    <a:pos x="T8" y="T9"/>
                  </a:cxn>
                </a:cxnLst>
                <a:rect l="0" t="0" r="r" b="b"/>
                <a:pathLst>
                  <a:path w="228" h="1081">
                    <a:moveTo>
                      <a:pt x="0" y="140"/>
                    </a:moveTo>
                    <a:lnTo>
                      <a:pt x="228" y="0"/>
                    </a:lnTo>
                    <a:lnTo>
                      <a:pt x="228" y="948"/>
                    </a:lnTo>
                    <a:lnTo>
                      <a:pt x="0" y="1081"/>
                    </a:lnTo>
                    <a:lnTo>
                      <a:pt x="0" y="140"/>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89" name="Freeform 338">
                <a:extLst>
                  <a:ext uri="{FF2B5EF4-FFF2-40B4-BE49-F238E27FC236}">
                    <a16:creationId xmlns:a16="http://schemas.microsoft.com/office/drawing/2014/main" xmlns="" id="{165C56CC-2D62-48A8-8066-98F18A58FB7F}"/>
                  </a:ext>
                </a:extLst>
              </p:cNvPr>
              <p:cNvSpPr>
                <a:spLocks/>
              </p:cNvSpPr>
              <p:nvPr/>
            </p:nvSpPr>
            <p:spPr bwMode="auto">
              <a:xfrm>
                <a:off x="4904" y="2559"/>
                <a:ext cx="228" cy="1081"/>
              </a:xfrm>
              <a:custGeom>
                <a:avLst/>
                <a:gdLst>
                  <a:gd name="T0" fmla="*/ 0 w 228"/>
                  <a:gd name="T1" fmla="*/ 140 h 1081"/>
                  <a:gd name="T2" fmla="*/ 228 w 228"/>
                  <a:gd name="T3" fmla="*/ 0 h 1081"/>
                  <a:gd name="T4" fmla="*/ 228 w 228"/>
                  <a:gd name="T5" fmla="*/ 948 h 1081"/>
                  <a:gd name="T6" fmla="*/ 0 w 228"/>
                  <a:gd name="T7" fmla="*/ 1081 h 1081"/>
                  <a:gd name="T8" fmla="*/ 0 w 228"/>
                  <a:gd name="T9" fmla="*/ 140 h 1081"/>
                </a:gdLst>
                <a:ahLst/>
                <a:cxnLst>
                  <a:cxn ang="0">
                    <a:pos x="T0" y="T1"/>
                  </a:cxn>
                  <a:cxn ang="0">
                    <a:pos x="T2" y="T3"/>
                  </a:cxn>
                  <a:cxn ang="0">
                    <a:pos x="T4" y="T5"/>
                  </a:cxn>
                  <a:cxn ang="0">
                    <a:pos x="T6" y="T7"/>
                  </a:cxn>
                  <a:cxn ang="0">
                    <a:pos x="T8" y="T9"/>
                  </a:cxn>
                </a:cxnLst>
                <a:rect l="0" t="0" r="r" b="b"/>
                <a:pathLst>
                  <a:path w="228" h="1081">
                    <a:moveTo>
                      <a:pt x="0" y="140"/>
                    </a:moveTo>
                    <a:lnTo>
                      <a:pt x="228" y="0"/>
                    </a:lnTo>
                    <a:lnTo>
                      <a:pt x="228" y="948"/>
                    </a:lnTo>
                    <a:lnTo>
                      <a:pt x="0" y="1081"/>
                    </a:lnTo>
                    <a:lnTo>
                      <a:pt x="0" y="1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0" name="Freeform 339">
                <a:extLst>
                  <a:ext uri="{FF2B5EF4-FFF2-40B4-BE49-F238E27FC236}">
                    <a16:creationId xmlns:a16="http://schemas.microsoft.com/office/drawing/2014/main" xmlns="" id="{23E82D49-CB47-48A2-AAEB-07117732785B}"/>
                  </a:ext>
                </a:extLst>
              </p:cNvPr>
              <p:cNvSpPr>
                <a:spLocks/>
              </p:cNvSpPr>
              <p:nvPr/>
            </p:nvSpPr>
            <p:spPr bwMode="auto">
              <a:xfrm>
                <a:off x="4633" y="2407"/>
                <a:ext cx="499" cy="292"/>
              </a:xfrm>
              <a:custGeom>
                <a:avLst/>
                <a:gdLst>
                  <a:gd name="T0" fmla="*/ 0 w 499"/>
                  <a:gd name="T1" fmla="*/ 135 h 292"/>
                  <a:gd name="T2" fmla="*/ 233 w 499"/>
                  <a:gd name="T3" fmla="*/ 0 h 292"/>
                  <a:gd name="T4" fmla="*/ 499 w 499"/>
                  <a:gd name="T5" fmla="*/ 152 h 292"/>
                  <a:gd name="T6" fmla="*/ 271 w 499"/>
                  <a:gd name="T7" fmla="*/ 292 h 292"/>
                  <a:gd name="T8" fmla="*/ 14 w 499"/>
                  <a:gd name="T9" fmla="*/ 143 h 292"/>
                  <a:gd name="T10" fmla="*/ 0 w 499"/>
                  <a:gd name="T11" fmla="*/ 135 h 292"/>
                </a:gdLst>
                <a:ahLst/>
                <a:cxnLst>
                  <a:cxn ang="0">
                    <a:pos x="T0" y="T1"/>
                  </a:cxn>
                  <a:cxn ang="0">
                    <a:pos x="T2" y="T3"/>
                  </a:cxn>
                  <a:cxn ang="0">
                    <a:pos x="T4" y="T5"/>
                  </a:cxn>
                  <a:cxn ang="0">
                    <a:pos x="T6" y="T7"/>
                  </a:cxn>
                  <a:cxn ang="0">
                    <a:pos x="T8" y="T9"/>
                  </a:cxn>
                  <a:cxn ang="0">
                    <a:pos x="T10" y="T11"/>
                  </a:cxn>
                </a:cxnLst>
                <a:rect l="0" t="0" r="r" b="b"/>
                <a:pathLst>
                  <a:path w="499" h="292">
                    <a:moveTo>
                      <a:pt x="0" y="135"/>
                    </a:moveTo>
                    <a:lnTo>
                      <a:pt x="233" y="0"/>
                    </a:lnTo>
                    <a:lnTo>
                      <a:pt x="499" y="152"/>
                    </a:lnTo>
                    <a:lnTo>
                      <a:pt x="271" y="292"/>
                    </a:lnTo>
                    <a:lnTo>
                      <a:pt x="14" y="143"/>
                    </a:lnTo>
                    <a:lnTo>
                      <a:pt x="0"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1" name="Freeform 340">
                <a:extLst>
                  <a:ext uri="{FF2B5EF4-FFF2-40B4-BE49-F238E27FC236}">
                    <a16:creationId xmlns:a16="http://schemas.microsoft.com/office/drawing/2014/main" xmlns="" id="{BAC046F7-A01C-4524-8F04-D0EB488F2657}"/>
                  </a:ext>
                </a:extLst>
              </p:cNvPr>
              <p:cNvSpPr>
                <a:spLocks/>
              </p:cNvSpPr>
              <p:nvPr/>
            </p:nvSpPr>
            <p:spPr bwMode="auto">
              <a:xfrm>
                <a:off x="4688" y="2438"/>
                <a:ext cx="394" cy="138"/>
              </a:xfrm>
              <a:custGeom>
                <a:avLst/>
                <a:gdLst>
                  <a:gd name="T0" fmla="*/ 178 w 394"/>
                  <a:gd name="T1" fmla="*/ 0 h 138"/>
                  <a:gd name="T2" fmla="*/ 0 w 394"/>
                  <a:gd name="T3" fmla="*/ 100 h 138"/>
                  <a:gd name="T4" fmla="*/ 12 w 394"/>
                  <a:gd name="T5" fmla="*/ 109 h 138"/>
                  <a:gd name="T6" fmla="*/ 23 w 394"/>
                  <a:gd name="T7" fmla="*/ 114 h 138"/>
                  <a:gd name="T8" fmla="*/ 175 w 394"/>
                  <a:gd name="T9" fmla="*/ 31 h 138"/>
                  <a:gd name="T10" fmla="*/ 368 w 394"/>
                  <a:gd name="T11" fmla="*/ 138 h 138"/>
                  <a:gd name="T12" fmla="*/ 394 w 394"/>
                  <a:gd name="T13" fmla="*/ 121 h 138"/>
                  <a:gd name="T14" fmla="*/ 178 w 39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38">
                    <a:moveTo>
                      <a:pt x="178" y="0"/>
                    </a:moveTo>
                    <a:lnTo>
                      <a:pt x="0" y="100"/>
                    </a:lnTo>
                    <a:lnTo>
                      <a:pt x="12" y="109"/>
                    </a:lnTo>
                    <a:lnTo>
                      <a:pt x="23" y="114"/>
                    </a:lnTo>
                    <a:lnTo>
                      <a:pt x="175" y="31"/>
                    </a:lnTo>
                    <a:lnTo>
                      <a:pt x="368" y="138"/>
                    </a:lnTo>
                    <a:lnTo>
                      <a:pt x="394" y="121"/>
                    </a:lnTo>
                    <a:lnTo>
                      <a:pt x="178" y="0"/>
                    </a:lnTo>
                    <a:close/>
                  </a:path>
                </a:pathLst>
              </a:custGeom>
              <a:solidFill>
                <a:srgbClr val="D3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2" name="Freeform 341">
                <a:extLst>
                  <a:ext uri="{FF2B5EF4-FFF2-40B4-BE49-F238E27FC236}">
                    <a16:creationId xmlns:a16="http://schemas.microsoft.com/office/drawing/2014/main" xmlns="" id="{BC91ADDA-1331-4945-B7C3-0D44B6090884}"/>
                  </a:ext>
                </a:extLst>
              </p:cNvPr>
              <p:cNvSpPr>
                <a:spLocks/>
              </p:cNvSpPr>
              <p:nvPr/>
            </p:nvSpPr>
            <p:spPr bwMode="auto">
              <a:xfrm>
                <a:off x="4657" y="2592"/>
                <a:ext cx="50" cy="160"/>
              </a:xfrm>
              <a:custGeom>
                <a:avLst/>
                <a:gdLst>
                  <a:gd name="T0" fmla="*/ 50 w 50"/>
                  <a:gd name="T1" fmla="*/ 160 h 160"/>
                  <a:gd name="T2" fmla="*/ 0 w 50"/>
                  <a:gd name="T3" fmla="*/ 131 h 160"/>
                  <a:gd name="T4" fmla="*/ 0 w 50"/>
                  <a:gd name="T5" fmla="*/ 0 h 160"/>
                  <a:gd name="T6" fmla="*/ 50 w 50"/>
                  <a:gd name="T7" fmla="*/ 29 h 160"/>
                  <a:gd name="T8" fmla="*/ 50 w 50"/>
                  <a:gd name="T9" fmla="*/ 160 h 160"/>
                </a:gdLst>
                <a:ahLst/>
                <a:cxnLst>
                  <a:cxn ang="0">
                    <a:pos x="T0" y="T1"/>
                  </a:cxn>
                  <a:cxn ang="0">
                    <a:pos x="T2" y="T3"/>
                  </a:cxn>
                  <a:cxn ang="0">
                    <a:pos x="T4" y="T5"/>
                  </a:cxn>
                  <a:cxn ang="0">
                    <a:pos x="T6" y="T7"/>
                  </a:cxn>
                  <a:cxn ang="0">
                    <a:pos x="T8" y="T9"/>
                  </a:cxn>
                </a:cxnLst>
                <a:rect l="0" t="0" r="r" b="b"/>
                <a:pathLst>
                  <a:path w="50" h="160">
                    <a:moveTo>
                      <a:pt x="50" y="160"/>
                    </a:moveTo>
                    <a:lnTo>
                      <a:pt x="0" y="131"/>
                    </a:lnTo>
                    <a:lnTo>
                      <a:pt x="0" y="0"/>
                    </a:lnTo>
                    <a:lnTo>
                      <a:pt x="50" y="29"/>
                    </a:lnTo>
                    <a:lnTo>
                      <a:pt x="50"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3" name="Freeform 342">
                <a:extLst>
                  <a:ext uri="{FF2B5EF4-FFF2-40B4-BE49-F238E27FC236}">
                    <a16:creationId xmlns:a16="http://schemas.microsoft.com/office/drawing/2014/main" xmlns="" id="{F05B41FC-95EC-4344-B983-6914BCB61C6A}"/>
                  </a:ext>
                </a:extLst>
              </p:cNvPr>
              <p:cNvSpPr>
                <a:spLocks/>
              </p:cNvSpPr>
              <p:nvPr/>
            </p:nvSpPr>
            <p:spPr bwMode="auto">
              <a:xfrm>
                <a:off x="4657" y="2592"/>
                <a:ext cx="14" cy="131"/>
              </a:xfrm>
              <a:custGeom>
                <a:avLst/>
                <a:gdLst>
                  <a:gd name="T0" fmla="*/ 14 w 14"/>
                  <a:gd name="T1" fmla="*/ 122 h 131"/>
                  <a:gd name="T2" fmla="*/ 0 w 14"/>
                  <a:gd name="T3" fmla="*/ 131 h 131"/>
                  <a:gd name="T4" fmla="*/ 0 w 14"/>
                  <a:gd name="T5" fmla="*/ 0 h 131"/>
                  <a:gd name="T6" fmla="*/ 14 w 14"/>
                  <a:gd name="T7" fmla="*/ 7 h 131"/>
                  <a:gd name="T8" fmla="*/ 14 w 14"/>
                  <a:gd name="T9" fmla="*/ 122 h 131"/>
                </a:gdLst>
                <a:ahLst/>
                <a:cxnLst>
                  <a:cxn ang="0">
                    <a:pos x="T0" y="T1"/>
                  </a:cxn>
                  <a:cxn ang="0">
                    <a:pos x="T2" y="T3"/>
                  </a:cxn>
                  <a:cxn ang="0">
                    <a:pos x="T4" y="T5"/>
                  </a:cxn>
                  <a:cxn ang="0">
                    <a:pos x="T6" y="T7"/>
                  </a:cxn>
                  <a:cxn ang="0">
                    <a:pos x="T8" y="T9"/>
                  </a:cxn>
                </a:cxnLst>
                <a:rect l="0" t="0" r="r" b="b"/>
                <a:pathLst>
                  <a:path w="14" h="131">
                    <a:moveTo>
                      <a:pt x="14" y="122"/>
                    </a:moveTo>
                    <a:lnTo>
                      <a:pt x="0" y="131"/>
                    </a:lnTo>
                    <a:lnTo>
                      <a:pt x="0" y="0"/>
                    </a:lnTo>
                    <a:lnTo>
                      <a:pt x="14" y="7"/>
                    </a:lnTo>
                    <a:lnTo>
                      <a:pt x="14" y="122"/>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4" name="Freeform 343">
                <a:extLst>
                  <a:ext uri="{FF2B5EF4-FFF2-40B4-BE49-F238E27FC236}">
                    <a16:creationId xmlns:a16="http://schemas.microsoft.com/office/drawing/2014/main" xmlns="" id="{7E794BA5-A22E-4E33-A342-22AC179945A0}"/>
                  </a:ext>
                </a:extLst>
              </p:cNvPr>
              <p:cNvSpPr>
                <a:spLocks/>
              </p:cNvSpPr>
              <p:nvPr/>
            </p:nvSpPr>
            <p:spPr bwMode="auto">
              <a:xfrm>
                <a:off x="4657" y="2785"/>
                <a:ext cx="50" cy="159"/>
              </a:xfrm>
              <a:custGeom>
                <a:avLst/>
                <a:gdLst>
                  <a:gd name="T0" fmla="*/ 50 w 50"/>
                  <a:gd name="T1" fmla="*/ 159 h 159"/>
                  <a:gd name="T2" fmla="*/ 0 w 50"/>
                  <a:gd name="T3" fmla="*/ 130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5" name="Freeform 344">
                <a:extLst>
                  <a:ext uri="{FF2B5EF4-FFF2-40B4-BE49-F238E27FC236}">
                    <a16:creationId xmlns:a16="http://schemas.microsoft.com/office/drawing/2014/main" xmlns="" id="{793402B1-AAF5-4BA7-B875-E8313A9719EC}"/>
                  </a:ext>
                </a:extLst>
              </p:cNvPr>
              <p:cNvSpPr>
                <a:spLocks/>
              </p:cNvSpPr>
              <p:nvPr/>
            </p:nvSpPr>
            <p:spPr bwMode="auto">
              <a:xfrm>
                <a:off x="4657" y="2785"/>
                <a:ext cx="14" cy="130"/>
              </a:xfrm>
              <a:custGeom>
                <a:avLst/>
                <a:gdLst>
                  <a:gd name="T0" fmla="*/ 14 w 14"/>
                  <a:gd name="T1" fmla="*/ 123 h 130"/>
                  <a:gd name="T2" fmla="*/ 0 w 14"/>
                  <a:gd name="T3" fmla="*/ 130 h 130"/>
                  <a:gd name="T4" fmla="*/ 0 w 14"/>
                  <a:gd name="T5" fmla="*/ 0 h 130"/>
                  <a:gd name="T6" fmla="*/ 14 w 14"/>
                  <a:gd name="T7" fmla="*/ 7 h 130"/>
                  <a:gd name="T8" fmla="*/ 14 w 14"/>
                  <a:gd name="T9" fmla="*/ 123 h 130"/>
                </a:gdLst>
                <a:ahLst/>
                <a:cxnLst>
                  <a:cxn ang="0">
                    <a:pos x="T0" y="T1"/>
                  </a:cxn>
                  <a:cxn ang="0">
                    <a:pos x="T2" y="T3"/>
                  </a:cxn>
                  <a:cxn ang="0">
                    <a:pos x="T4" y="T5"/>
                  </a:cxn>
                  <a:cxn ang="0">
                    <a:pos x="T6" y="T7"/>
                  </a:cxn>
                  <a:cxn ang="0">
                    <a:pos x="T8" y="T9"/>
                  </a:cxn>
                </a:cxnLst>
                <a:rect l="0" t="0" r="r" b="b"/>
                <a:pathLst>
                  <a:path w="14" h="130">
                    <a:moveTo>
                      <a:pt x="14" y="123"/>
                    </a:moveTo>
                    <a:lnTo>
                      <a:pt x="0" y="130"/>
                    </a:lnTo>
                    <a:lnTo>
                      <a:pt x="0" y="0"/>
                    </a:lnTo>
                    <a:lnTo>
                      <a:pt x="14" y="7"/>
                    </a:lnTo>
                    <a:lnTo>
                      <a:pt x="14" y="123"/>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6" name="Freeform 345">
                <a:extLst>
                  <a:ext uri="{FF2B5EF4-FFF2-40B4-BE49-F238E27FC236}">
                    <a16:creationId xmlns:a16="http://schemas.microsoft.com/office/drawing/2014/main" xmlns="" id="{A8889BD1-3442-4E95-8DE5-5A9BF68553F6}"/>
                  </a:ext>
                </a:extLst>
              </p:cNvPr>
              <p:cNvSpPr>
                <a:spLocks/>
              </p:cNvSpPr>
              <p:nvPr/>
            </p:nvSpPr>
            <p:spPr bwMode="auto">
              <a:xfrm>
                <a:off x="4657" y="2977"/>
                <a:ext cx="50" cy="159"/>
              </a:xfrm>
              <a:custGeom>
                <a:avLst/>
                <a:gdLst>
                  <a:gd name="T0" fmla="*/ 50 w 50"/>
                  <a:gd name="T1" fmla="*/ 159 h 159"/>
                  <a:gd name="T2" fmla="*/ 0 w 50"/>
                  <a:gd name="T3" fmla="*/ 131 h 159"/>
                  <a:gd name="T4" fmla="*/ 0 w 50"/>
                  <a:gd name="T5" fmla="*/ 0 h 159"/>
                  <a:gd name="T6" fmla="*/ 50 w 50"/>
                  <a:gd name="T7" fmla="*/ 31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31"/>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7" name="Freeform 346">
                <a:extLst>
                  <a:ext uri="{FF2B5EF4-FFF2-40B4-BE49-F238E27FC236}">
                    <a16:creationId xmlns:a16="http://schemas.microsoft.com/office/drawing/2014/main" xmlns="" id="{AB7FFB5C-8F2E-4251-A96C-22EBFFD9F917}"/>
                  </a:ext>
                </a:extLst>
              </p:cNvPr>
              <p:cNvSpPr>
                <a:spLocks/>
              </p:cNvSpPr>
              <p:nvPr/>
            </p:nvSpPr>
            <p:spPr bwMode="auto">
              <a:xfrm>
                <a:off x="4657" y="2977"/>
                <a:ext cx="14" cy="131"/>
              </a:xfrm>
              <a:custGeom>
                <a:avLst/>
                <a:gdLst>
                  <a:gd name="T0" fmla="*/ 14 w 14"/>
                  <a:gd name="T1" fmla="*/ 124 h 131"/>
                  <a:gd name="T2" fmla="*/ 0 w 14"/>
                  <a:gd name="T3" fmla="*/ 131 h 131"/>
                  <a:gd name="T4" fmla="*/ 0 w 14"/>
                  <a:gd name="T5" fmla="*/ 0 h 131"/>
                  <a:gd name="T6" fmla="*/ 14 w 14"/>
                  <a:gd name="T7" fmla="*/ 10 h 131"/>
                  <a:gd name="T8" fmla="*/ 14 w 14"/>
                  <a:gd name="T9" fmla="*/ 124 h 131"/>
                </a:gdLst>
                <a:ahLst/>
                <a:cxnLst>
                  <a:cxn ang="0">
                    <a:pos x="T0" y="T1"/>
                  </a:cxn>
                  <a:cxn ang="0">
                    <a:pos x="T2" y="T3"/>
                  </a:cxn>
                  <a:cxn ang="0">
                    <a:pos x="T4" y="T5"/>
                  </a:cxn>
                  <a:cxn ang="0">
                    <a:pos x="T6" y="T7"/>
                  </a:cxn>
                  <a:cxn ang="0">
                    <a:pos x="T8" y="T9"/>
                  </a:cxn>
                </a:cxnLst>
                <a:rect l="0" t="0" r="r" b="b"/>
                <a:pathLst>
                  <a:path w="14" h="131">
                    <a:moveTo>
                      <a:pt x="14" y="124"/>
                    </a:moveTo>
                    <a:lnTo>
                      <a:pt x="0" y="131"/>
                    </a:lnTo>
                    <a:lnTo>
                      <a:pt x="0" y="0"/>
                    </a:lnTo>
                    <a:lnTo>
                      <a:pt x="14" y="10"/>
                    </a:lnTo>
                    <a:lnTo>
                      <a:pt x="14" y="12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8" name="Freeform 347">
                <a:extLst>
                  <a:ext uri="{FF2B5EF4-FFF2-40B4-BE49-F238E27FC236}">
                    <a16:creationId xmlns:a16="http://schemas.microsoft.com/office/drawing/2014/main" xmlns="" id="{531D73A4-D239-410C-A0CA-880E802761E9}"/>
                  </a:ext>
                </a:extLst>
              </p:cNvPr>
              <p:cNvSpPr>
                <a:spLocks/>
              </p:cNvSpPr>
              <p:nvPr/>
            </p:nvSpPr>
            <p:spPr bwMode="auto">
              <a:xfrm>
                <a:off x="4657" y="3172"/>
                <a:ext cx="50" cy="159"/>
              </a:xfrm>
              <a:custGeom>
                <a:avLst/>
                <a:gdLst>
                  <a:gd name="T0" fmla="*/ 50 w 50"/>
                  <a:gd name="T1" fmla="*/ 159 h 159"/>
                  <a:gd name="T2" fmla="*/ 0 w 50"/>
                  <a:gd name="T3" fmla="*/ 131 h 159"/>
                  <a:gd name="T4" fmla="*/ 0 w 50"/>
                  <a:gd name="T5" fmla="*/ 0 h 159"/>
                  <a:gd name="T6" fmla="*/ 50 w 50"/>
                  <a:gd name="T7" fmla="*/ 29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9"/>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399" name="Freeform 348">
                <a:extLst>
                  <a:ext uri="{FF2B5EF4-FFF2-40B4-BE49-F238E27FC236}">
                    <a16:creationId xmlns:a16="http://schemas.microsoft.com/office/drawing/2014/main" xmlns="" id="{7271CD82-489B-418B-B676-BD333A27F359}"/>
                  </a:ext>
                </a:extLst>
              </p:cNvPr>
              <p:cNvSpPr>
                <a:spLocks/>
              </p:cNvSpPr>
              <p:nvPr/>
            </p:nvSpPr>
            <p:spPr bwMode="auto">
              <a:xfrm>
                <a:off x="4657" y="3172"/>
                <a:ext cx="14" cy="131"/>
              </a:xfrm>
              <a:custGeom>
                <a:avLst/>
                <a:gdLst>
                  <a:gd name="T0" fmla="*/ 14 w 14"/>
                  <a:gd name="T1" fmla="*/ 121 h 131"/>
                  <a:gd name="T2" fmla="*/ 0 w 14"/>
                  <a:gd name="T3" fmla="*/ 131 h 131"/>
                  <a:gd name="T4" fmla="*/ 0 w 14"/>
                  <a:gd name="T5" fmla="*/ 0 h 131"/>
                  <a:gd name="T6" fmla="*/ 14 w 14"/>
                  <a:gd name="T7" fmla="*/ 7 h 131"/>
                  <a:gd name="T8" fmla="*/ 14 w 14"/>
                  <a:gd name="T9" fmla="*/ 121 h 131"/>
                </a:gdLst>
                <a:ahLst/>
                <a:cxnLst>
                  <a:cxn ang="0">
                    <a:pos x="T0" y="T1"/>
                  </a:cxn>
                  <a:cxn ang="0">
                    <a:pos x="T2" y="T3"/>
                  </a:cxn>
                  <a:cxn ang="0">
                    <a:pos x="T4" y="T5"/>
                  </a:cxn>
                  <a:cxn ang="0">
                    <a:pos x="T6" y="T7"/>
                  </a:cxn>
                  <a:cxn ang="0">
                    <a:pos x="T8" y="T9"/>
                  </a:cxn>
                </a:cxnLst>
                <a:rect l="0" t="0" r="r" b="b"/>
                <a:pathLst>
                  <a:path w="14" h="131">
                    <a:moveTo>
                      <a:pt x="14" y="121"/>
                    </a:moveTo>
                    <a:lnTo>
                      <a:pt x="0" y="131"/>
                    </a:lnTo>
                    <a:lnTo>
                      <a:pt x="0" y="0"/>
                    </a:lnTo>
                    <a:lnTo>
                      <a:pt x="14" y="7"/>
                    </a:lnTo>
                    <a:lnTo>
                      <a:pt x="14"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0" name="Freeform 349">
                <a:extLst>
                  <a:ext uri="{FF2B5EF4-FFF2-40B4-BE49-F238E27FC236}">
                    <a16:creationId xmlns:a16="http://schemas.microsoft.com/office/drawing/2014/main" xmlns="" id="{7A8674C9-1680-47B3-A9BB-ACA10CBC7C7F}"/>
                  </a:ext>
                </a:extLst>
              </p:cNvPr>
              <p:cNvSpPr>
                <a:spLocks/>
              </p:cNvSpPr>
              <p:nvPr/>
            </p:nvSpPr>
            <p:spPr bwMode="auto">
              <a:xfrm>
                <a:off x="4742" y="2640"/>
                <a:ext cx="50" cy="159"/>
              </a:xfrm>
              <a:custGeom>
                <a:avLst/>
                <a:gdLst>
                  <a:gd name="T0" fmla="*/ 50 w 50"/>
                  <a:gd name="T1" fmla="*/ 159 h 159"/>
                  <a:gd name="T2" fmla="*/ 0 w 50"/>
                  <a:gd name="T3" fmla="*/ 131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1" name="Freeform 350">
                <a:extLst>
                  <a:ext uri="{FF2B5EF4-FFF2-40B4-BE49-F238E27FC236}">
                    <a16:creationId xmlns:a16="http://schemas.microsoft.com/office/drawing/2014/main" xmlns="" id="{6221F7E7-0E0D-4E90-AED6-A039C5E84F63}"/>
                  </a:ext>
                </a:extLst>
              </p:cNvPr>
              <p:cNvSpPr>
                <a:spLocks/>
              </p:cNvSpPr>
              <p:nvPr/>
            </p:nvSpPr>
            <p:spPr bwMode="auto">
              <a:xfrm>
                <a:off x="4742" y="2640"/>
                <a:ext cx="12" cy="131"/>
              </a:xfrm>
              <a:custGeom>
                <a:avLst/>
                <a:gdLst>
                  <a:gd name="T0" fmla="*/ 12 w 12"/>
                  <a:gd name="T1" fmla="*/ 121 h 131"/>
                  <a:gd name="T2" fmla="*/ 0 w 12"/>
                  <a:gd name="T3" fmla="*/ 131 h 131"/>
                  <a:gd name="T4" fmla="*/ 0 w 12"/>
                  <a:gd name="T5" fmla="*/ 0 h 131"/>
                  <a:gd name="T6" fmla="*/ 12 w 12"/>
                  <a:gd name="T7" fmla="*/ 7 h 131"/>
                  <a:gd name="T8" fmla="*/ 12 w 12"/>
                  <a:gd name="T9" fmla="*/ 121 h 131"/>
                </a:gdLst>
                <a:ahLst/>
                <a:cxnLst>
                  <a:cxn ang="0">
                    <a:pos x="T0" y="T1"/>
                  </a:cxn>
                  <a:cxn ang="0">
                    <a:pos x="T2" y="T3"/>
                  </a:cxn>
                  <a:cxn ang="0">
                    <a:pos x="T4" y="T5"/>
                  </a:cxn>
                  <a:cxn ang="0">
                    <a:pos x="T6" y="T7"/>
                  </a:cxn>
                  <a:cxn ang="0">
                    <a:pos x="T8" y="T9"/>
                  </a:cxn>
                </a:cxnLst>
                <a:rect l="0" t="0" r="r" b="b"/>
                <a:pathLst>
                  <a:path w="12" h="131">
                    <a:moveTo>
                      <a:pt x="12" y="121"/>
                    </a:moveTo>
                    <a:lnTo>
                      <a:pt x="0" y="131"/>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2" name="Freeform 351">
                <a:extLst>
                  <a:ext uri="{FF2B5EF4-FFF2-40B4-BE49-F238E27FC236}">
                    <a16:creationId xmlns:a16="http://schemas.microsoft.com/office/drawing/2014/main" xmlns="" id="{0D21CDAA-0E00-45AE-B80E-84F05376FFB5}"/>
                  </a:ext>
                </a:extLst>
              </p:cNvPr>
              <p:cNvSpPr>
                <a:spLocks/>
              </p:cNvSpPr>
              <p:nvPr/>
            </p:nvSpPr>
            <p:spPr bwMode="auto">
              <a:xfrm>
                <a:off x="4742" y="2832"/>
                <a:ext cx="50" cy="159"/>
              </a:xfrm>
              <a:custGeom>
                <a:avLst/>
                <a:gdLst>
                  <a:gd name="T0" fmla="*/ 50 w 50"/>
                  <a:gd name="T1" fmla="*/ 159 h 159"/>
                  <a:gd name="T2" fmla="*/ 0 w 50"/>
                  <a:gd name="T3" fmla="*/ 131 h 159"/>
                  <a:gd name="T4" fmla="*/ 0 w 50"/>
                  <a:gd name="T5" fmla="*/ 0 h 159"/>
                  <a:gd name="T6" fmla="*/ 50 w 50"/>
                  <a:gd name="T7" fmla="*/ 29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9"/>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3" name="Freeform 352">
                <a:extLst>
                  <a:ext uri="{FF2B5EF4-FFF2-40B4-BE49-F238E27FC236}">
                    <a16:creationId xmlns:a16="http://schemas.microsoft.com/office/drawing/2014/main" xmlns="" id="{D0EB92E4-6E1D-4345-B461-010A499DF311}"/>
                  </a:ext>
                </a:extLst>
              </p:cNvPr>
              <p:cNvSpPr>
                <a:spLocks/>
              </p:cNvSpPr>
              <p:nvPr/>
            </p:nvSpPr>
            <p:spPr bwMode="auto">
              <a:xfrm>
                <a:off x="4742" y="2832"/>
                <a:ext cx="12" cy="131"/>
              </a:xfrm>
              <a:custGeom>
                <a:avLst/>
                <a:gdLst>
                  <a:gd name="T0" fmla="*/ 12 w 12"/>
                  <a:gd name="T1" fmla="*/ 124 h 131"/>
                  <a:gd name="T2" fmla="*/ 0 w 12"/>
                  <a:gd name="T3" fmla="*/ 131 h 131"/>
                  <a:gd name="T4" fmla="*/ 0 w 12"/>
                  <a:gd name="T5" fmla="*/ 0 h 131"/>
                  <a:gd name="T6" fmla="*/ 12 w 12"/>
                  <a:gd name="T7" fmla="*/ 7 h 131"/>
                  <a:gd name="T8" fmla="*/ 12 w 12"/>
                  <a:gd name="T9" fmla="*/ 124 h 131"/>
                </a:gdLst>
                <a:ahLst/>
                <a:cxnLst>
                  <a:cxn ang="0">
                    <a:pos x="T0" y="T1"/>
                  </a:cxn>
                  <a:cxn ang="0">
                    <a:pos x="T2" y="T3"/>
                  </a:cxn>
                  <a:cxn ang="0">
                    <a:pos x="T4" y="T5"/>
                  </a:cxn>
                  <a:cxn ang="0">
                    <a:pos x="T6" y="T7"/>
                  </a:cxn>
                  <a:cxn ang="0">
                    <a:pos x="T8" y="T9"/>
                  </a:cxn>
                </a:cxnLst>
                <a:rect l="0" t="0" r="r" b="b"/>
                <a:pathLst>
                  <a:path w="12" h="131">
                    <a:moveTo>
                      <a:pt x="12" y="124"/>
                    </a:moveTo>
                    <a:lnTo>
                      <a:pt x="0" y="131"/>
                    </a:lnTo>
                    <a:lnTo>
                      <a:pt x="0" y="0"/>
                    </a:lnTo>
                    <a:lnTo>
                      <a:pt x="12" y="7"/>
                    </a:lnTo>
                    <a:lnTo>
                      <a:pt x="12" y="12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4" name="Freeform 353">
                <a:extLst>
                  <a:ext uri="{FF2B5EF4-FFF2-40B4-BE49-F238E27FC236}">
                    <a16:creationId xmlns:a16="http://schemas.microsoft.com/office/drawing/2014/main" xmlns="" id="{4FC91636-8BD4-4EF6-8641-3B3AF4DCA966}"/>
                  </a:ext>
                </a:extLst>
              </p:cNvPr>
              <p:cNvSpPr>
                <a:spLocks/>
              </p:cNvSpPr>
              <p:nvPr/>
            </p:nvSpPr>
            <p:spPr bwMode="auto">
              <a:xfrm>
                <a:off x="4742" y="3027"/>
                <a:ext cx="50" cy="157"/>
              </a:xfrm>
              <a:custGeom>
                <a:avLst/>
                <a:gdLst>
                  <a:gd name="T0" fmla="*/ 50 w 50"/>
                  <a:gd name="T1" fmla="*/ 157 h 157"/>
                  <a:gd name="T2" fmla="*/ 0 w 50"/>
                  <a:gd name="T3" fmla="*/ 128 h 157"/>
                  <a:gd name="T4" fmla="*/ 0 w 50"/>
                  <a:gd name="T5" fmla="*/ 0 h 157"/>
                  <a:gd name="T6" fmla="*/ 50 w 50"/>
                  <a:gd name="T7" fmla="*/ 29 h 157"/>
                  <a:gd name="T8" fmla="*/ 50 w 50"/>
                  <a:gd name="T9" fmla="*/ 157 h 157"/>
                </a:gdLst>
                <a:ahLst/>
                <a:cxnLst>
                  <a:cxn ang="0">
                    <a:pos x="T0" y="T1"/>
                  </a:cxn>
                  <a:cxn ang="0">
                    <a:pos x="T2" y="T3"/>
                  </a:cxn>
                  <a:cxn ang="0">
                    <a:pos x="T4" y="T5"/>
                  </a:cxn>
                  <a:cxn ang="0">
                    <a:pos x="T6" y="T7"/>
                  </a:cxn>
                  <a:cxn ang="0">
                    <a:pos x="T8" y="T9"/>
                  </a:cxn>
                </a:cxnLst>
                <a:rect l="0" t="0" r="r" b="b"/>
                <a:pathLst>
                  <a:path w="50" h="157">
                    <a:moveTo>
                      <a:pt x="50" y="157"/>
                    </a:moveTo>
                    <a:lnTo>
                      <a:pt x="0" y="128"/>
                    </a:lnTo>
                    <a:lnTo>
                      <a:pt x="0" y="0"/>
                    </a:lnTo>
                    <a:lnTo>
                      <a:pt x="50" y="29"/>
                    </a:lnTo>
                    <a:lnTo>
                      <a:pt x="50" y="15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5" name="Freeform 354">
                <a:extLst>
                  <a:ext uri="{FF2B5EF4-FFF2-40B4-BE49-F238E27FC236}">
                    <a16:creationId xmlns:a16="http://schemas.microsoft.com/office/drawing/2014/main" xmlns="" id="{645DF499-CF3F-4A41-886B-BF25A9640418}"/>
                  </a:ext>
                </a:extLst>
              </p:cNvPr>
              <p:cNvSpPr>
                <a:spLocks/>
              </p:cNvSpPr>
              <p:nvPr/>
            </p:nvSpPr>
            <p:spPr bwMode="auto">
              <a:xfrm>
                <a:off x="4742" y="3027"/>
                <a:ext cx="12" cy="128"/>
              </a:xfrm>
              <a:custGeom>
                <a:avLst/>
                <a:gdLst>
                  <a:gd name="T0" fmla="*/ 12 w 12"/>
                  <a:gd name="T1" fmla="*/ 121 h 128"/>
                  <a:gd name="T2" fmla="*/ 0 w 12"/>
                  <a:gd name="T3" fmla="*/ 128 h 128"/>
                  <a:gd name="T4" fmla="*/ 0 w 12"/>
                  <a:gd name="T5" fmla="*/ 0 h 128"/>
                  <a:gd name="T6" fmla="*/ 12 w 12"/>
                  <a:gd name="T7" fmla="*/ 7 h 128"/>
                  <a:gd name="T8" fmla="*/ 12 w 12"/>
                  <a:gd name="T9" fmla="*/ 121 h 128"/>
                </a:gdLst>
                <a:ahLst/>
                <a:cxnLst>
                  <a:cxn ang="0">
                    <a:pos x="T0" y="T1"/>
                  </a:cxn>
                  <a:cxn ang="0">
                    <a:pos x="T2" y="T3"/>
                  </a:cxn>
                  <a:cxn ang="0">
                    <a:pos x="T4" y="T5"/>
                  </a:cxn>
                  <a:cxn ang="0">
                    <a:pos x="T6" y="T7"/>
                  </a:cxn>
                  <a:cxn ang="0">
                    <a:pos x="T8" y="T9"/>
                  </a:cxn>
                </a:cxnLst>
                <a:rect l="0" t="0" r="r" b="b"/>
                <a:pathLst>
                  <a:path w="12" h="128">
                    <a:moveTo>
                      <a:pt x="12" y="121"/>
                    </a:moveTo>
                    <a:lnTo>
                      <a:pt x="0" y="128"/>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6" name="Freeform 355">
                <a:extLst>
                  <a:ext uri="{FF2B5EF4-FFF2-40B4-BE49-F238E27FC236}">
                    <a16:creationId xmlns:a16="http://schemas.microsoft.com/office/drawing/2014/main" xmlns="" id="{9089C8B7-76BE-47A6-9684-3FA8CDDBC909}"/>
                  </a:ext>
                </a:extLst>
              </p:cNvPr>
              <p:cNvSpPr>
                <a:spLocks/>
              </p:cNvSpPr>
              <p:nvPr/>
            </p:nvSpPr>
            <p:spPr bwMode="auto">
              <a:xfrm>
                <a:off x="4742" y="3220"/>
                <a:ext cx="50" cy="159"/>
              </a:xfrm>
              <a:custGeom>
                <a:avLst/>
                <a:gdLst>
                  <a:gd name="T0" fmla="*/ 50 w 50"/>
                  <a:gd name="T1" fmla="*/ 159 h 159"/>
                  <a:gd name="T2" fmla="*/ 0 w 50"/>
                  <a:gd name="T3" fmla="*/ 130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7" name="Freeform 356">
                <a:extLst>
                  <a:ext uri="{FF2B5EF4-FFF2-40B4-BE49-F238E27FC236}">
                    <a16:creationId xmlns:a16="http://schemas.microsoft.com/office/drawing/2014/main" xmlns="" id="{BC42656F-ADE9-4DAA-A7E1-BE354F6EADE6}"/>
                  </a:ext>
                </a:extLst>
              </p:cNvPr>
              <p:cNvSpPr>
                <a:spLocks/>
              </p:cNvSpPr>
              <p:nvPr/>
            </p:nvSpPr>
            <p:spPr bwMode="auto">
              <a:xfrm>
                <a:off x="4742" y="3220"/>
                <a:ext cx="12" cy="130"/>
              </a:xfrm>
              <a:custGeom>
                <a:avLst/>
                <a:gdLst>
                  <a:gd name="T0" fmla="*/ 12 w 12"/>
                  <a:gd name="T1" fmla="*/ 121 h 130"/>
                  <a:gd name="T2" fmla="*/ 0 w 12"/>
                  <a:gd name="T3" fmla="*/ 130 h 130"/>
                  <a:gd name="T4" fmla="*/ 0 w 12"/>
                  <a:gd name="T5" fmla="*/ 0 h 130"/>
                  <a:gd name="T6" fmla="*/ 12 w 12"/>
                  <a:gd name="T7" fmla="*/ 7 h 130"/>
                  <a:gd name="T8" fmla="*/ 12 w 12"/>
                  <a:gd name="T9" fmla="*/ 121 h 130"/>
                </a:gdLst>
                <a:ahLst/>
                <a:cxnLst>
                  <a:cxn ang="0">
                    <a:pos x="T0" y="T1"/>
                  </a:cxn>
                  <a:cxn ang="0">
                    <a:pos x="T2" y="T3"/>
                  </a:cxn>
                  <a:cxn ang="0">
                    <a:pos x="T4" y="T5"/>
                  </a:cxn>
                  <a:cxn ang="0">
                    <a:pos x="T6" y="T7"/>
                  </a:cxn>
                  <a:cxn ang="0">
                    <a:pos x="T8" y="T9"/>
                  </a:cxn>
                </a:cxnLst>
                <a:rect l="0" t="0" r="r" b="b"/>
                <a:pathLst>
                  <a:path w="12" h="130">
                    <a:moveTo>
                      <a:pt x="12" y="121"/>
                    </a:moveTo>
                    <a:lnTo>
                      <a:pt x="0" y="130"/>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8" name="Freeform 357">
                <a:extLst>
                  <a:ext uri="{FF2B5EF4-FFF2-40B4-BE49-F238E27FC236}">
                    <a16:creationId xmlns:a16="http://schemas.microsoft.com/office/drawing/2014/main" xmlns="" id="{AA57DEEA-68EE-4722-A3E3-1EA045D3879A}"/>
                  </a:ext>
                </a:extLst>
              </p:cNvPr>
              <p:cNvSpPr>
                <a:spLocks/>
              </p:cNvSpPr>
              <p:nvPr/>
            </p:nvSpPr>
            <p:spPr bwMode="auto">
              <a:xfrm>
                <a:off x="4825" y="2687"/>
                <a:ext cx="50" cy="160"/>
              </a:xfrm>
              <a:custGeom>
                <a:avLst/>
                <a:gdLst>
                  <a:gd name="T0" fmla="*/ 50 w 50"/>
                  <a:gd name="T1" fmla="*/ 160 h 160"/>
                  <a:gd name="T2" fmla="*/ 0 w 50"/>
                  <a:gd name="T3" fmla="*/ 131 h 160"/>
                  <a:gd name="T4" fmla="*/ 0 w 50"/>
                  <a:gd name="T5" fmla="*/ 0 h 160"/>
                  <a:gd name="T6" fmla="*/ 50 w 50"/>
                  <a:gd name="T7" fmla="*/ 29 h 160"/>
                  <a:gd name="T8" fmla="*/ 50 w 50"/>
                  <a:gd name="T9" fmla="*/ 160 h 160"/>
                </a:gdLst>
                <a:ahLst/>
                <a:cxnLst>
                  <a:cxn ang="0">
                    <a:pos x="T0" y="T1"/>
                  </a:cxn>
                  <a:cxn ang="0">
                    <a:pos x="T2" y="T3"/>
                  </a:cxn>
                  <a:cxn ang="0">
                    <a:pos x="T4" y="T5"/>
                  </a:cxn>
                  <a:cxn ang="0">
                    <a:pos x="T6" y="T7"/>
                  </a:cxn>
                  <a:cxn ang="0">
                    <a:pos x="T8" y="T9"/>
                  </a:cxn>
                </a:cxnLst>
                <a:rect l="0" t="0" r="r" b="b"/>
                <a:pathLst>
                  <a:path w="50" h="160">
                    <a:moveTo>
                      <a:pt x="50" y="160"/>
                    </a:moveTo>
                    <a:lnTo>
                      <a:pt x="0" y="131"/>
                    </a:lnTo>
                    <a:lnTo>
                      <a:pt x="0" y="0"/>
                    </a:lnTo>
                    <a:lnTo>
                      <a:pt x="50" y="29"/>
                    </a:lnTo>
                    <a:lnTo>
                      <a:pt x="50"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09" name="Freeform 358">
                <a:extLst>
                  <a:ext uri="{FF2B5EF4-FFF2-40B4-BE49-F238E27FC236}">
                    <a16:creationId xmlns:a16="http://schemas.microsoft.com/office/drawing/2014/main" xmlns="" id="{731E6507-E341-4EA7-B22A-BB6C7548ABD6}"/>
                  </a:ext>
                </a:extLst>
              </p:cNvPr>
              <p:cNvSpPr>
                <a:spLocks/>
              </p:cNvSpPr>
              <p:nvPr/>
            </p:nvSpPr>
            <p:spPr bwMode="auto">
              <a:xfrm>
                <a:off x="4825" y="2687"/>
                <a:ext cx="15" cy="131"/>
              </a:xfrm>
              <a:custGeom>
                <a:avLst/>
                <a:gdLst>
                  <a:gd name="T0" fmla="*/ 15 w 15"/>
                  <a:gd name="T1" fmla="*/ 122 h 131"/>
                  <a:gd name="T2" fmla="*/ 0 w 15"/>
                  <a:gd name="T3" fmla="*/ 131 h 131"/>
                  <a:gd name="T4" fmla="*/ 0 w 15"/>
                  <a:gd name="T5" fmla="*/ 0 h 131"/>
                  <a:gd name="T6" fmla="*/ 15 w 15"/>
                  <a:gd name="T7" fmla="*/ 8 h 131"/>
                  <a:gd name="T8" fmla="*/ 15 w 15"/>
                  <a:gd name="T9" fmla="*/ 122 h 131"/>
                </a:gdLst>
                <a:ahLst/>
                <a:cxnLst>
                  <a:cxn ang="0">
                    <a:pos x="T0" y="T1"/>
                  </a:cxn>
                  <a:cxn ang="0">
                    <a:pos x="T2" y="T3"/>
                  </a:cxn>
                  <a:cxn ang="0">
                    <a:pos x="T4" y="T5"/>
                  </a:cxn>
                  <a:cxn ang="0">
                    <a:pos x="T6" y="T7"/>
                  </a:cxn>
                  <a:cxn ang="0">
                    <a:pos x="T8" y="T9"/>
                  </a:cxn>
                </a:cxnLst>
                <a:rect l="0" t="0" r="r" b="b"/>
                <a:pathLst>
                  <a:path w="15" h="131">
                    <a:moveTo>
                      <a:pt x="15" y="122"/>
                    </a:moveTo>
                    <a:lnTo>
                      <a:pt x="0" y="131"/>
                    </a:lnTo>
                    <a:lnTo>
                      <a:pt x="0" y="0"/>
                    </a:lnTo>
                    <a:lnTo>
                      <a:pt x="15" y="8"/>
                    </a:lnTo>
                    <a:lnTo>
                      <a:pt x="15" y="122"/>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0" name="Freeform 359">
                <a:extLst>
                  <a:ext uri="{FF2B5EF4-FFF2-40B4-BE49-F238E27FC236}">
                    <a16:creationId xmlns:a16="http://schemas.microsoft.com/office/drawing/2014/main" xmlns="" id="{107E813A-97E7-4ABF-AC48-3253A2783B18}"/>
                  </a:ext>
                </a:extLst>
              </p:cNvPr>
              <p:cNvSpPr>
                <a:spLocks/>
              </p:cNvSpPr>
              <p:nvPr/>
            </p:nvSpPr>
            <p:spPr bwMode="auto">
              <a:xfrm>
                <a:off x="4949" y="2697"/>
                <a:ext cx="38" cy="150"/>
              </a:xfrm>
              <a:custGeom>
                <a:avLst/>
                <a:gdLst>
                  <a:gd name="T0" fmla="*/ 38 w 38"/>
                  <a:gd name="T1" fmla="*/ 0 h 150"/>
                  <a:gd name="T2" fmla="*/ 0 w 38"/>
                  <a:gd name="T3" fmla="*/ 21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21"/>
                    </a:lnTo>
                    <a:lnTo>
                      <a:pt x="0" y="150"/>
                    </a:lnTo>
                    <a:lnTo>
                      <a:pt x="38" y="131"/>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1" name="Freeform 360">
                <a:extLst>
                  <a:ext uri="{FF2B5EF4-FFF2-40B4-BE49-F238E27FC236}">
                    <a16:creationId xmlns:a16="http://schemas.microsoft.com/office/drawing/2014/main" xmlns="" id="{AAA6C0B9-C94C-4A2E-AE92-374715B18360}"/>
                  </a:ext>
                </a:extLst>
              </p:cNvPr>
              <p:cNvSpPr>
                <a:spLocks/>
              </p:cNvSpPr>
              <p:nvPr/>
            </p:nvSpPr>
            <p:spPr bwMode="auto">
              <a:xfrm>
                <a:off x="4949" y="2697"/>
                <a:ext cx="38" cy="150"/>
              </a:xfrm>
              <a:custGeom>
                <a:avLst/>
                <a:gdLst>
                  <a:gd name="T0" fmla="*/ 38 w 38"/>
                  <a:gd name="T1" fmla="*/ 0 h 150"/>
                  <a:gd name="T2" fmla="*/ 0 w 38"/>
                  <a:gd name="T3" fmla="*/ 21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21"/>
                    </a:lnTo>
                    <a:lnTo>
                      <a:pt x="0" y="150"/>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2" name="Rectangle 361">
                <a:extLst>
                  <a:ext uri="{FF2B5EF4-FFF2-40B4-BE49-F238E27FC236}">
                    <a16:creationId xmlns:a16="http://schemas.microsoft.com/office/drawing/2014/main" xmlns="" id="{C08B6628-D7A2-4903-AB3B-667902F465E0}"/>
                  </a:ext>
                </a:extLst>
              </p:cNvPr>
              <p:cNvSpPr>
                <a:spLocks noChangeArrowheads="1"/>
              </p:cNvSpPr>
              <p:nvPr/>
            </p:nvSpPr>
            <p:spPr bwMode="auto">
              <a:xfrm>
                <a:off x="4987" y="2697"/>
                <a:ext cx="12" cy="131"/>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3" name="Freeform 362">
                <a:extLst>
                  <a:ext uri="{FF2B5EF4-FFF2-40B4-BE49-F238E27FC236}">
                    <a16:creationId xmlns:a16="http://schemas.microsoft.com/office/drawing/2014/main" xmlns="" id="{75ACCC49-81CF-4B05-B062-48976445F8B8}"/>
                  </a:ext>
                </a:extLst>
              </p:cNvPr>
              <p:cNvSpPr>
                <a:spLocks/>
              </p:cNvSpPr>
              <p:nvPr/>
            </p:nvSpPr>
            <p:spPr bwMode="auto">
              <a:xfrm>
                <a:off x="4949" y="2894"/>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4" name="Freeform 363">
                <a:extLst>
                  <a:ext uri="{FF2B5EF4-FFF2-40B4-BE49-F238E27FC236}">
                    <a16:creationId xmlns:a16="http://schemas.microsoft.com/office/drawing/2014/main" xmlns="" id="{4D8BD3A1-F93F-4DB6-A312-A579ACEB5297}"/>
                  </a:ext>
                </a:extLst>
              </p:cNvPr>
              <p:cNvSpPr>
                <a:spLocks/>
              </p:cNvSpPr>
              <p:nvPr/>
            </p:nvSpPr>
            <p:spPr bwMode="auto">
              <a:xfrm>
                <a:off x="4949" y="2894"/>
                <a:ext cx="38" cy="152"/>
              </a:xfrm>
              <a:custGeom>
                <a:avLst/>
                <a:gdLst>
                  <a:gd name="T0" fmla="*/ 38 w 38"/>
                  <a:gd name="T1" fmla="*/ 0 h 152"/>
                  <a:gd name="T2" fmla="*/ 0 w 38"/>
                  <a:gd name="T3" fmla="*/ 21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5" name="Rectangle 364">
                <a:extLst>
                  <a:ext uri="{FF2B5EF4-FFF2-40B4-BE49-F238E27FC236}">
                    <a16:creationId xmlns:a16="http://schemas.microsoft.com/office/drawing/2014/main" xmlns="" id="{D59EE2B9-806D-484A-BF32-F03024E817A8}"/>
                  </a:ext>
                </a:extLst>
              </p:cNvPr>
              <p:cNvSpPr>
                <a:spLocks noChangeArrowheads="1"/>
              </p:cNvSpPr>
              <p:nvPr/>
            </p:nvSpPr>
            <p:spPr bwMode="auto">
              <a:xfrm>
                <a:off x="4987" y="2894"/>
                <a:ext cx="12" cy="131"/>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6" name="Freeform 365">
                <a:extLst>
                  <a:ext uri="{FF2B5EF4-FFF2-40B4-BE49-F238E27FC236}">
                    <a16:creationId xmlns:a16="http://schemas.microsoft.com/office/drawing/2014/main" xmlns="" id="{4865035E-7F7C-4A76-B7CD-8CDCF907CFCC}"/>
                  </a:ext>
                </a:extLst>
              </p:cNvPr>
              <p:cNvSpPr>
                <a:spLocks/>
              </p:cNvSpPr>
              <p:nvPr/>
            </p:nvSpPr>
            <p:spPr bwMode="auto">
              <a:xfrm>
                <a:off x="4949" y="3091"/>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7" name="Freeform 366">
                <a:extLst>
                  <a:ext uri="{FF2B5EF4-FFF2-40B4-BE49-F238E27FC236}">
                    <a16:creationId xmlns:a16="http://schemas.microsoft.com/office/drawing/2014/main" xmlns="" id="{D4BC4F64-6109-4DC7-B251-A81EDF072B66}"/>
                  </a:ext>
                </a:extLst>
              </p:cNvPr>
              <p:cNvSpPr>
                <a:spLocks/>
              </p:cNvSpPr>
              <p:nvPr/>
            </p:nvSpPr>
            <p:spPr bwMode="auto">
              <a:xfrm>
                <a:off x="4949" y="3091"/>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8" name="Rectangle 367">
                <a:extLst>
                  <a:ext uri="{FF2B5EF4-FFF2-40B4-BE49-F238E27FC236}">
                    <a16:creationId xmlns:a16="http://schemas.microsoft.com/office/drawing/2014/main" xmlns="" id="{9F5A92CC-DD6B-430E-ADEA-9021D5B814AB}"/>
                  </a:ext>
                </a:extLst>
              </p:cNvPr>
              <p:cNvSpPr>
                <a:spLocks noChangeArrowheads="1"/>
              </p:cNvSpPr>
              <p:nvPr/>
            </p:nvSpPr>
            <p:spPr bwMode="auto">
              <a:xfrm>
                <a:off x="4987" y="3091"/>
                <a:ext cx="12" cy="131"/>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19" name="Freeform 368">
                <a:extLst>
                  <a:ext uri="{FF2B5EF4-FFF2-40B4-BE49-F238E27FC236}">
                    <a16:creationId xmlns:a16="http://schemas.microsoft.com/office/drawing/2014/main" xmlns="" id="{6CB55AE5-F614-4A6B-8615-F202D01E6E40}"/>
                  </a:ext>
                </a:extLst>
              </p:cNvPr>
              <p:cNvSpPr>
                <a:spLocks/>
              </p:cNvSpPr>
              <p:nvPr/>
            </p:nvSpPr>
            <p:spPr bwMode="auto">
              <a:xfrm>
                <a:off x="4949" y="3288"/>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0" name="Freeform 369">
                <a:extLst>
                  <a:ext uri="{FF2B5EF4-FFF2-40B4-BE49-F238E27FC236}">
                    <a16:creationId xmlns:a16="http://schemas.microsoft.com/office/drawing/2014/main" xmlns="" id="{C811EE6E-ACAD-4B66-8D11-CA4BD80AE6A6}"/>
                  </a:ext>
                </a:extLst>
              </p:cNvPr>
              <p:cNvSpPr>
                <a:spLocks/>
              </p:cNvSpPr>
              <p:nvPr/>
            </p:nvSpPr>
            <p:spPr bwMode="auto">
              <a:xfrm>
                <a:off x="4949" y="3288"/>
                <a:ext cx="38" cy="152"/>
              </a:xfrm>
              <a:custGeom>
                <a:avLst/>
                <a:gdLst>
                  <a:gd name="T0" fmla="*/ 38 w 38"/>
                  <a:gd name="T1" fmla="*/ 0 h 152"/>
                  <a:gd name="T2" fmla="*/ 0 w 38"/>
                  <a:gd name="T3" fmla="*/ 22 h 152"/>
                  <a:gd name="T4" fmla="*/ 0 w 38"/>
                  <a:gd name="T5" fmla="*/ 152 h 152"/>
                  <a:gd name="T6" fmla="*/ 38 w 38"/>
                  <a:gd name="T7" fmla="*/ 131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2"/>
                    </a:lnTo>
                    <a:lnTo>
                      <a:pt x="0" y="152"/>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1" name="Rectangle 370">
                <a:extLst>
                  <a:ext uri="{FF2B5EF4-FFF2-40B4-BE49-F238E27FC236}">
                    <a16:creationId xmlns:a16="http://schemas.microsoft.com/office/drawing/2014/main" xmlns="" id="{695A2AD0-BDBD-4C55-9023-A56FE423D89C}"/>
                  </a:ext>
                </a:extLst>
              </p:cNvPr>
              <p:cNvSpPr>
                <a:spLocks noChangeArrowheads="1"/>
              </p:cNvSpPr>
              <p:nvPr/>
            </p:nvSpPr>
            <p:spPr bwMode="auto">
              <a:xfrm>
                <a:off x="4987" y="3288"/>
                <a:ext cx="12" cy="131"/>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2" name="Freeform 371">
                <a:extLst>
                  <a:ext uri="{FF2B5EF4-FFF2-40B4-BE49-F238E27FC236}">
                    <a16:creationId xmlns:a16="http://schemas.microsoft.com/office/drawing/2014/main" xmlns="" id="{DEBC1D20-0B6E-4725-B684-B69FF4EB8D4F}"/>
                  </a:ext>
                </a:extLst>
              </p:cNvPr>
              <p:cNvSpPr>
                <a:spLocks/>
              </p:cNvSpPr>
              <p:nvPr/>
            </p:nvSpPr>
            <p:spPr bwMode="auto">
              <a:xfrm>
                <a:off x="5039" y="2642"/>
                <a:ext cx="38" cy="150"/>
              </a:xfrm>
              <a:custGeom>
                <a:avLst/>
                <a:gdLst>
                  <a:gd name="T0" fmla="*/ 38 w 38"/>
                  <a:gd name="T1" fmla="*/ 0 h 150"/>
                  <a:gd name="T2" fmla="*/ 0 w 38"/>
                  <a:gd name="T3" fmla="*/ 19 h 150"/>
                  <a:gd name="T4" fmla="*/ 0 w 38"/>
                  <a:gd name="T5" fmla="*/ 150 h 150"/>
                  <a:gd name="T6" fmla="*/ 38 w 38"/>
                  <a:gd name="T7" fmla="*/ 129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9"/>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3" name="Freeform 372">
                <a:extLst>
                  <a:ext uri="{FF2B5EF4-FFF2-40B4-BE49-F238E27FC236}">
                    <a16:creationId xmlns:a16="http://schemas.microsoft.com/office/drawing/2014/main" xmlns="" id="{2D38DE17-DAD5-4EA3-96DB-7E67F9B0F237}"/>
                  </a:ext>
                </a:extLst>
              </p:cNvPr>
              <p:cNvSpPr>
                <a:spLocks/>
              </p:cNvSpPr>
              <p:nvPr/>
            </p:nvSpPr>
            <p:spPr bwMode="auto">
              <a:xfrm>
                <a:off x="5039" y="2642"/>
                <a:ext cx="38" cy="150"/>
              </a:xfrm>
              <a:custGeom>
                <a:avLst/>
                <a:gdLst>
                  <a:gd name="T0" fmla="*/ 38 w 38"/>
                  <a:gd name="T1" fmla="*/ 0 h 150"/>
                  <a:gd name="T2" fmla="*/ 0 w 38"/>
                  <a:gd name="T3" fmla="*/ 19 h 150"/>
                  <a:gd name="T4" fmla="*/ 0 w 38"/>
                  <a:gd name="T5" fmla="*/ 150 h 150"/>
                  <a:gd name="T6" fmla="*/ 38 w 38"/>
                  <a:gd name="T7" fmla="*/ 129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29"/>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4" name="Rectangle 373">
                <a:extLst>
                  <a:ext uri="{FF2B5EF4-FFF2-40B4-BE49-F238E27FC236}">
                    <a16:creationId xmlns:a16="http://schemas.microsoft.com/office/drawing/2014/main" xmlns="" id="{9E3B942F-AEB7-4A5E-A228-43B90C179771}"/>
                  </a:ext>
                </a:extLst>
              </p:cNvPr>
              <p:cNvSpPr>
                <a:spLocks noChangeArrowheads="1"/>
              </p:cNvSpPr>
              <p:nvPr/>
            </p:nvSpPr>
            <p:spPr bwMode="auto">
              <a:xfrm>
                <a:off x="5077" y="2642"/>
                <a:ext cx="12" cy="129"/>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5" name="Freeform 374">
                <a:extLst>
                  <a:ext uri="{FF2B5EF4-FFF2-40B4-BE49-F238E27FC236}">
                    <a16:creationId xmlns:a16="http://schemas.microsoft.com/office/drawing/2014/main" xmlns="" id="{AAE1DE07-7BDE-4C05-82EE-CA26843D41F4}"/>
                  </a:ext>
                </a:extLst>
              </p:cNvPr>
              <p:cNvSpPr>
                <a:spLocks/>
              </p:cNvSpPr>
              <p:nvPr/>
            </p:nvSpPr>
            <p:spPr bwMode="auto">
              <a:xfrm>
                <a:off x="5039" y="2839"/>
                <a:ext cx="38" cy="150"/>
              </a:xfrm>
              <a:custGeom>
                <a:avLst/>
                <a:gdLst>
                  <a:gd name="T0" fmla="*/ 38 w 38"/>
                  <a:gd name="T1" fmla="*/ 0 h 150"/>
                  <a:gd name="T2" fmla="*/ 0 w 38"/>
                  <a:gd name="T3" fmla="*/ 19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31"/>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6" name="Freeform 375">
                <a:extLst>
                  <a:ext uri="{FF2B5EF4-FFF2-40B4-BE49-F238E27FC236}">
                    <a16:creationId xmlns:a16="http://schemas.microsoft.com/office/drawing/2014/main" xmlns="" id="{105A562B-F820-42FD-A160-D8DA31276487}"/>
                  </a:ext>
                </a:extLst>
              </p:cNvPr>
              <p:cNvSpPr>
                <a:spLocks/>
              </p:cNvSpPr>
              <p:nvPr/>
            </p:nvSpPr>
            <p:spPr bwMode="auto">
              <a:xfrm>
                <a:off x="5039" y="2839"/>
                <a:ext cx="38" cy="150"/>
              </a:xfrm>
              <a:custGeom>
                <a:avLst/>
                <a:gdLst>
                  <a:gd name="T0" fmla="*/ 38 w 38"/>
                  <a:gd name="T1" fmla="*/ 0 h 150"/>
                  <a:gd name="T2" fmla="*/ 0 w 38"/>
                  <a:gd name="T3" fmla="*/ 19 h 150"/>
                  <a:gd name="T4" fmla="*/ 0 w 38"/>
                  <a:gd name="T5" fmla="*/ 150 h 150"/>
                  <a:gd name="T6" fmla="*/ 38 w 38"/>
                  <a:gd name="T7" fmla="*/ 131 h 150"/>
                  <a:gd name="T8" fmla="*/ 38 w 38"/>
                  <a:gd name="T9" fmla="*/ 0 h 150"/>
                </a:gdLst>
                <a:ahLst/>
                <a:cxnLst>
                  <a:cxn ang="0">
                    <a:pos x="T0" y="T1"/>
                  </a:cxn>
                  <a:cxn ang="0">
                    <a:pos x="T2" y="T3"/>
                  </a:cxn>
                  <a:cxn ang="0">
                    <a:pos x="T4" y="T5"/>
                  </a:cxn>
                  <a:cxn ang="0">
                    <a:pos x="T6" y="T7"/>
                  </a:cxn>
                  <a:cxn ang="0">
                    <a:pos x="T8" y="T9"/>
                  </a:cxn>
                </a:cxnLst>
                <a:rect l="0" t="0" r="r" b="b"/>
                <a:pathLst>
                  <a:path w="38" h="150">
                    <a:moveTo>
                      <a:pt x="38" y="0"/>
                    </a:moveTo>
                    <a:lnTo>
                      <a:pt x="0" y="19"/>
                    </a:lnTo>
                    <a:lnTo>
                      <a:pt x="0" y="150"/>
                    </a:lnTo>
                    <a:lnTo>
                      <a:pt x="38" y="131"/>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7" name="Freeform 376">
                <a:extLst>
                  <a:ext uri="{FF2B5EF4-FFF2-40B4-BE49-F238E27FC236}">
                    <a16:creationId xmlns:a16="http://schemas.microsoft.com/office/drawing/2014/main" xmlns="" id="{5D88CF12-2729-4F43-95F1-C4785F01024E}"/>
                  </a:ext>
                </a:extLst>
              </p:cNvPr>
              <p:cNvSpPr>
                <a:spLocks/>
              </p:cNvSpPr>
              <p:nvPr/>
            </p:nvSpPr>
            <p:spPr bwMode="auto">
              <a:xfrm>
                <a:off x="5077" y="2839"/>
                <a:ext cx="12" cy="131"/>
              </a:xfrm>
              <a:custGeom>
                <a:avLst/>
                <a:gdLst>
                  <a:gd name="T0" fmla="*/ 0 w 12"/>
                  <a:gd name="T1" fmla="*/ 131 h 131"/>
                  <a:gd name="T2" fmla="*/ 12 w 12"/>
                  <a:gd name="T3" fmla="*/ 129 h 131"/>
                  <a:gd name="T4" fmla="*/ 12 w 12"/>
                  <a:gd name="T5" fmla="*/ 0 h 131"/>
                  <a:gd name="T6" fmla="*/ 0 w 12"/>
                  <a:gd name="T7" fmla="*/ 0 h 131"/>
                  <a:gd name="T8" fmla="*/ 0 w 12"/>
                  <a:gd name="T9" fmla="*/ 131 h 131"/>
                </a:gdLst>
                <a:ahLst/>
                <a:cxnLst>
                  <a:cxn ang="0">
                    <a:pos x="T0" y="T1"/>
                  </a:cxn>
                  <a:cxn ang="0">
                    <a:pos x="T2" y="T3"/>
                  </a:cxn>
                  <a:cxn ang="0">
                    <a:pos x="T4" y="T5"/>
                  </a:cxn>
                  <a:cxn ang="0">
                    <a:pos x="T6" y="T7"/>
                  </a:cxn>
                  <a:cxn ang="0">
                    <a:pos x="T8" y="T9"/>
                  </a:cxn>
                </a:cxnLst>
                <a:rect l="0" t="0" r="r" b="b"/>
                <a:pathLst>
                  <a:path w="12" h="131">
                    <a:moveTo>
                      <a:pt x="0" y="131"/>
                    </a:moveTo>
                    <a:lnTo>
                      <a:pt x="12" y="129"/>
                    </a:lnTo>
                    <a:lnTo>
                      <a:pt x="12" y="0"/>
                    </a:lnTo>
                    <a:lnTo>
                      <a:pt x="0" y="0"/>
                    </a:lnTo>
                    <a:lnTo>
                      <a:pt x="0" y="13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8" name="Freeform 377">
                <a:extLst>
                  <a:ext uri="{FF2B5EF4-FFF2-40B4-BE49-F238E27FC236}">
                    <a16:creationId xmlns:a16="http://schemas.microsoft.com/office/drawing/2014/main" xmlns="" id="{51228320-2329-439C-BC2C-E1E626D26355}"/>
                  </a:ext>
                </a:extLst>
              </p:cNvPr>
              <p:cNvSpPr>
                <a:spLocks/>
              </p:cNvSpPr>
              <p:nvPr/>
            </p:nvSpPr>
            <p:spPr bwMode="auto">
              <a:xfrm>
                <a:off x="5039" y="3037"/>
                <a:ext cx="38" cy="149"/>
              </a:xfrm>
              <a:custGeom>
                <a:avLst/>
                <a:gdLst>
                  <a:gd name="T0" fmla="*/ 38 w 38"/>
                  <a:gd name="T1" fmla="*/ 0 h 149"/>
                  <a:gd name="T2" fmla="*/ 0 w 38"/>
                  <a:gd name="T3" fmla="*/ 21 h 149"/>
                  <a:gd name="T4" fmla="*/ 0 w 38"/>
                  <a:gd name="T5" fmla="*/ 149 h 149"/>
                  <a:gd name="T6" fmla="*/ 38 w 38"/>
                  <a:gd name="T7" fmla="*/ 130 h 149"/>
                  <a:gd name="T8" fmla="*/ 38 w 38"/>
                  <a:gd name="T9" fmla="*/ 0 h 149"/>
                </a:gdLst>
                <a:ahLst/>
                <a:cxnLst>
                  <a:cxn ang="0">
                    <a:pos x="T0" y="T1"/>
                  </a:cxn>
                  <a:cxn ang="0">
                    <a:pos x="T2" y="T3"/>
                  </a:cxn>
                  <a:cxn ang="0">
                    <a:pos x="T4" y="T5"/>
                  </a:cxn>
                  <a:cxn ang="0">
                    <a:pos x="T6" y="T7"/>
                  </a:cxn>
                  <a:cxn ang="0">
                    <a:pos x="T8" y="T9"/>
                  </a:cxn>
                </a:cxnLst>
                <a:rect l="0" t="0" r="r" b="b"/>
                <a:pathLst>
                  <a:path w="38" h="149">
                    <a:moveTo>
                      <a:pt x="38" y="0"/>
                    </a:moveTo>
                    <a:lnTo>
                      <a:pt x="0" y="21"/>
                    </a:lnTo>
                    <a:lnTo>
                      <a:pt x="0" y="149"/>
                    </a:lnTo>
                    <a:lnTo>
                      <a:pt x="38" y="130"/>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29" name="Freeform 378">
                <a:extLst>
                  <a:ext uri="{FF2B5EF4-FFF2-40B4-BE49-F238E27FC236}">
                    <a16:creationId xmlns:a16="http://schemas.microsoft.com/office/drawing/2014/main" xmlns="" id="{F0A08860-8F15-4642-8F00-A41146448E28}"/>
                  </a:ext>
                </a:extLst>
              </p:cNvPr>
              <p:cNvSpPr>
                <a:spLocks/>
              </p:cNvSpPr>
              <p:nvPr/>
            </p:nvSpPr>
            <p:spPr bwMode="auto">
              <a:xfrm>
                <a:off x="5039" y="3037"/>
                <a:ext cx="38" cy="149"/>
              </a:xfrm>
              <a:custGeom>
                <a:avLst/>
                <a:gdLst>
                  <a:gd name="T0" fmla="*/ 38 w 38"/>
                  <a:gd name="T1" fmla="*/ 0 h 149"/>
                  <a:gd name="T2" fmla="*/ 0 w 38"/>
                  <a:gd name="T3" fmla="*/ 21 h 149"/>
                  <a:gd name="T4" fmla="*/ 0 w 38"/>
                  <a:gd name="T5" fmla="*/ 149 h 149"/>
                  <a:gd name="T6" fmla="*/ 38 w 38"/>
                  <a:gd name="T7" fmla="*/ 130 h 149"/>
                  <a:gd name="T8" fmla="*/ 38 w 38"/>
                  <a:gd name="T9" fmla="*/ 0 h 149"/>
                </a:gdLst>
                <a:ahLst/>
                <a:cxnLst>
                  <a:cxn ang="0">
                    <a:pos x="T0" y="T1"/>
                  </a:cxn>
                  <a:cxn ang="0">
                    <a:pos x="T2" y="T3"/>
                  </a:cxn>
                  <a:cxn ang="0">
                    <a:pos x="T4" y="T5"/>
                  </a:cxn>
                  <a:cxn ang="0">
                    <a:pos x="T6" y="T7"/>
                  </a:cxn>
                  <a:cxn ang="0">
                    <a:pos x="T8" y="T9"/>
                  </a:cxn>
                </a:cxnLst>
                <a:rect l="0" t="0" r="r" b="b"/>
                <a:pathLst>
                  <a:path w="38" h="149">
                    <a:moveTo>
                      <a:pt x="38" y="0"/>
                    </a:moveTo>
                    <a:lnTo>
                      <a:pt x="0" y="21"/>
                    </a:lnTo>
                    <a:lnTo>
                      <a:pt x="0" y="149"/>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0" name="Rectangle 379">
                <a:extLst>
                  <a:ext uri="{FF2B5EF4-FFF2-40B4-BE49-F238E27FC236}">
                    <a16:creationId xmlns:a16="http://schemas.microsoft.com/office/drawing/2014/main" xmlns="" id="{3604C00D-50DE-42BB-AB9F-EA9EDFC4FB4A}"/>
                  </a:ext>
                </a:extLst>
              </p:cNvPr>
              <p:cNvSpPr>
                <a:spLocks noChangeArrowheads="1"/>
              </p:cNvSpPr>
              <p:nvPr/>
            </p:nvSpPr>
            <p:spPr bwMode="auto">
              <a:xfrm>
                <a:off x="5077" y="3037"/>
                <a:ext cx="12" cy="130"/>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1" name="Freeform 380">
                <a:extLst>
                  <a:ext uri="{FF2B5EF4-FFF2-40B4-BE49-F238E27FC236}">
                    <a16:creationId xmlns:a16="http://schemas.microsoft.com/office/drawing/2014/main" xmlns="" id="{0BF48A04-822F-4C94-8E47-68A64BD498BB}"/>
                  </a:ext>
                </a:extLst>
              </p:cNvPr>
              <p:cNvSpPr>
                <a:spLocks/>
              </p:cNvSpPr>
              <p:nvPr/>
            </p:nvSpPr>
            <p:spPr bwMode="auto">
              <a:xfrm>
                <a:off x="5039" y="3234"/>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close/>
                  </a:path>
                </a:pathLst>
              </a:custGeom>
              <a:solidFill>
                <a:srgbClr val="B9C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2" name="Freeform 381">
                <a:extLst>
                  <a:ext uri="{FF2B5EF4-FFF2-40B4-BE49-F238E27FC236}">
                    <a16:creationId xmlns:a16="http://schemas.microsoft.com/office/drawing/2014/main" xmlns="" id="{D2996CE3-B33D-4E17-99F8-BF4D7EF46EF2}"/>
                  </a:ext>
                </a:extLst>
              </p:cNvPr>
              <p:cNvSpPr>
                <a:spLocks/>
              </p:cNvSpPr>
              <p:nvPr/>
            </p:nvSpPr>
            <p:spPr bwMode="auto">
              <a:xfrm>
                <a:off x="5039" y="3234"/>
                <a:ext cx="38" cy="152"/>
              </a:xfrm>
              <a:custGeom>
                <a:avLst/>
                <a:gdLst>
                  <a:gd name="T0" fmla="*/ 38 w 38"/>
                  <a:gd name="T1" fmla="*/ 0 h 152"/>
                  <a:gd name="T2" fmla="*/ 0 w 38"/>
                  <a:gd name="T3" fmla="*/ 21 h 152"/>
                  <a:gd name="T4" fmla="*/ 0 w 38"/>
                  <a:gd name="T5" fmla="*/ 152 h 152"/>
                  <a:gd name="T6" fmla="*/ 38 w 38"/>
                  <a:gd name="T7" fmla="*/ 130 h 152"/>
                  <a:gd name="T8" fmla="*/ 38 w 38"/>
                  <a:gd name="T9" fmla="*/ 0 h 152"/>
                </a:gdLst>
                <a:ahLst/>
                <a:cxnLst>
                  <a:cxn ang="0">
                    <a:pos x="T0" y="T1"/>
                  </a:cxn>
                  <a:cxn ang="0">
                    <a:pos x="T2" y="T3"/>
                  </a:cxn>
                  <a:cxn ang="0">
                    <a:pos x="T4" y="T5"/>
                  </a:cxn>
                  <a:cxn ang="0">
                    <a:pos x="T6" y="T7"/>
                  </a:cxn>
                  <a:cxn ang="0">
                    <a:pos x="T8" y="T9"/>
                  </a:cxn>
                </a:cxnLst>
                <a:rect l="0" t="0" r="r" b="b"/>
                <a:pathLst>
                  <a:path w="38" h="152">
                    <a:moveTo>
                      <a:pt x="38" y="0"/>
                    </a:moveTo>
                    <a:lnTo>
                      <a:pt x="0" y="21"/>
                    </a:lnTo>
                    <a:lnTo>
                      <a:pt x="0" y="152"/>
                    </a:lnTo>
                    <a:lnTo>
                      <a:pt x="38" y="13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3" name="Rectangle 382">
                <a:extLst>
                  <a:ext uri="{FF2B5EF4-FFF2-40B4-BE49-F238E27FC236}">
                    <a16:creationId xmlns:a16="http://schemas.microsoft.com/office/drawing/2014/main" xmlns="" id="{9AE048A0-3729-4D98-8390-550EFD6524E4}"/>
                  </a:ext>
                </a:extLst>
              </p:cNvPr>
              <p:cNvSpPr>
                <a:spLocks noChangeArrowheads="1"/>
              </p:cNvSpPr>
              <p:nvPr/>
            </p:nvSpPr>
            <p:spPr bwMode="auto">
              <a:xfrm>
                <a:off x="5077" y="3234"/>
                <a:ext cx="12" cy="130"/>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4" name="Freeform 383">
                <a:extLst>
                  <a:ext uri="{FF2B5EF4-FFF2-40B4-BE49-F238E27FC236}">
                    <a16:creationId xmlns:a16="http://schemas.microsoft.com/office/drawing/2014/main" xmlns="" id="{90EF5916-A2EA-46B9-A402-E26317FE0F57}"/>
                  </a:ext>
                </a:extLst>
              </p:cNvPr>
              <p:cNvSpPr>
                <a:spLocks/>
              </p:cNvSpPr>
              <p:nvPr/>
            </p:nvSpPr>
            <p:spPr bwMode="auto">
              <a:xfrm>
                <a:off x="4825" y="2880"/>
                <a:ext cx="50" cy="159"/>
              </a:xfrm>
              <a:custGeom>
                <a:avLst/>
                <a:gdLst>
                  <a:gd name="T0" fmla="*/ 50 w 50"/>
                  <a:gd name="T1" fmla="*/ 159 h 159"/>
                  <a:gd name="T2" fmla="*/ 0 w 50"/>
                  <a:gd name="T3" fmla="*/ 130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5" name="Freeform 384">
                <a:extLst>
                  <a:ext uri="{FF2B5EF4-FFF2-40B4-BE49-F238E27FC236}">
                    <a16:creationId xmlns:a16="http://schemas.microsoft.com/office/drawing/2014/main" xmlns="" id="{D24AE42A-8E7A-47DA-8F17-13F8E02AE0DF}"/>
                  </a:ext>
                </a:extLst>
              </p:cNvPr>
              <p:cNvSpPr>
                <a:spLocks/>
              </p:cNvSpPr>
              <p:nvPr/>
            </p:nvSpPr>
            <p:spPr bwMode="auto">
              <a:xfrm>
                <a:off x="4825" y="2880"/>
                <a:ext cx="15" cy="130"/>
              </a:xfrm>
              <a:custGeom>
                <a:avLst/>
                <a:gdLst>
                  <a:gd name="T0" fmla="*/ 15 w 15"/>
                  <a:gd name="T1" fmla="*/ 123 h 130"/>
                  <a:gd name="T2" fmla="*/ 0 w 15"/>
                  <a:gd name="T3" fmla="*/ 130 h 130"/>
                  <a:gd name="T4" fmla="*/ 0 w 15"/>
                  <a:gd name="T5" fmla="*/ 0 h 130"/>
                  <a:gd name="T6" fmla="*/ 15 w 15"/>
                  <a:gd name="T7" fmla="*/ 7 h 130"/>
                  <a:gd name="T8" fmla="*/ 15 w 15"/>
                  <a:gd name="T9" fmla="*/ 123 h 130"/>
                </a:gdLst>
                <a:ahLst/>
                <a:cxnLst>
                  <a:cxn ang="0">
                    <a:pos x="T0" y="T1"/>
                  </a:cxn>
                  <a:cxn ang="0">
                    <a:pos x="T2" y="T3"/>
                  </a:cxn>
                  <a:cxn ang="0">
                    <a:pos x="T4" y="T5"/>
                  </a:cxn>
                  <a:cxn ang="0">
                    <a:pos x="T6" y="T7"/>
                  </a:cxn>
                  <a:cxn ang="0">
                    <a:pos x="T8" y="T9"/>
                  </a:cxn>
                </a:cxnLst>
                <a:rect l="0" t="0" r="r" b="b"/>
                <a:pathLst>
                  <a:path w="15" h="130">
                    <a:moveTo>
                      <a:pt x="15" y="123"/>
                    </a:moveTo>
                    <a:lnTo>
                      <a:pt x="0" y="130"/>
                    </a:lnTo>
                    <a:lnTo>
                      <a:pt x="0" y="0"/>
                    </a:lnTo>
                    <a:lnTo>
                      <a:pt x="15" y="7"/>
                    </a:lnTo>
                    <a:lnTo>
                      <a:pt x="15" y="123"/>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6" name="Freeform 385">
                <a:extLst>
                  <a:ext uri="{FF2B5EF4-FFF2-40B4-BE49-F238E27FC236}">
                    <a16:creationId xmlns:a16="http://schemas.microsoft.com/office/drawing/2014/main" xmlns="" id="{03D7AD83-869C-4907-A032-6535614B1024}"/>
                  </a:ext>
                </a:extLst>
              </p:cNvPr>
              <p:cNvSpPr>
                <a:spLocks/>
              </p:cNvSpPr>
              <p:nvPr/>
            </p:nvSpPr>
            <p:spPr bwMode="auto">
              <a:xfrm>
                <a:off x="4825" y="3075"/>
                <a:ext cx="50" cy="156"/>
              </a:xfrm>
              <a:custGeom>
                <a:avLst/>
                <a:gdLst>
                  <a:gd name="T0" fmla="*/ 50 w 50"/>
                  <a:gd name="T1" fmla="*/ 156 h 156"/>
                  <a:gd name="T2" fmla="*/ 0 w 50"/>
                  <a:gd name="T3" fmla="*/ 128 h 156"/>
                  <a:gd name="T4" fmla="*/ 0 w 50"/>
                  <a:gd name="T5" fmla="*/ 0 h 156"/>
                  <a:gd name="T6" fmla="*/ 50 w 50"/>
                  <a:gd name="T7" fmla="*/ 28 h 156"/>
                  <a:gd name="T8" fmla="*/ 50 w 50"/>
                  <a:gd name="T9" fmla="*/ 156 h 156"/>
                </a:gdLst>
                <a:ahLst/>
                <a:cxnLst>
                  <a:cxn ang="0">
                    <a:pos x="T0" y="T1"/>
                  </a:cxn>
                  <a:cxn ang="0">
                    <a:pos x="T2" y="T3"/>
                  </a:cxn>
                  <a:cxn ang="0">
                    <a:pos x="T4" y="T5"/>
                  </a:cxn>
                  <a:cxn ang="0">
                    <a:pos x="T6" y="T7"/>
                  </a:cxn>
                  <a:cxn ang="0">
                    <a:pos x="T8" y="T9"/>
                  </a:cxn>
                </a:cxnLst>
                <a:rect l="0" t="0" r="r" b="b"/>
                <a:pathLst>
                  <a:path w="50" h="156">
                    <a:moveTo>
                      <a:pt x="50" y="156"/>
                    </a:moveTo>
                    <a:lnTo>
                      <a:pt x="0" y="128"/>
                    </a:lnTo>
                    <a:lnTo>
                      <a:pt x="0" y="0"/>
                    </a:lnTo>
                    <a:lnTo>
                      <a:pt x="50" y="28"/>
                    </a:lnTo>
                    <a:lnTo>
                      <a:pt x="50" y="156"/>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7" name="Freeform 386">
                <a:extLst>
                  <a:ext uri="{FF2B5EF4-FFF2-40B4-BE49-F238E27FC236}">
                    <a16:creationId xmlns:a16="http://schemas.microsoft.com/office/drawing/2014/main" xmlns="" id="{06A46698-368E-4B52-9070-38E4240B59A7}"/>
                  </a:ext>
                </a:extLst>
              </p:cNvPr>
              <p:cNvSpPr>
                <a:spLocks/>
              </p:cNvSpPr>
              <p:nvPr/>
            </p:nvSpPr>
            <p:spPr bwMode="auto">
              <a:xfrm>
                <a:off x="4825" y="3075"/>
                <a:ext cx="15" cy="128"/>
              </a:xfrm>
              <a:custGeom>
                <a:avLst/>
                <a:gdLst>
                  <a:gd name="T0" fmla="*/ 15 w 15"/>
                  <a:gd name="T1" fmla="*/ 121 h 128"/>
                  <a:gd name="T2" fmla="*/ 0 w 15"/>
                  <a:gd name="T3" fmla="*/ 128 h 128"/>
                  <a:gd name="T4" fmla="*/ 0 w 15"/>
                  <a:gd name="T5" fmla="*/ 0 h 128"/>
                  <a:gd name="T6" fmla="*/ 15 w 15"/>
                  <a:gd name="T7" fmla="*/ 7 h 128"/>
                  <a:gd name="T8" fmla="*/ 15 w 15"/>
                  <a:gd name="T9" fmla="*/ 121 h 128"/>
                </a:gdLst>
                <a:ahLst/>
                <a:cxnLst>
                  <a:cxn ang="0">
                    <a:pos x="T0" y="T1"/>
                  </a:cxn>
                  <a:cxn ang="0">
                    <a:pos x="T2" y="T3"/>
                  </a:cxn>
                  <a:cxn ang="0">
                    <a:pos x="T4" y="T5"/>
                  </a:cxn>
                  <a:cxn ang="0">
                    <a:pos x="T6" y="T7"/>
                  </a:cxn>
                  <a:cxn ang="0">
                    <a:pos x="T8" y="T9"/>
                  </a:cxn>
                </a:cxnLst>
                <a:rect l="0" t="0" r="r" b="b"/>
                <a:pathLst>
                  <a:path w="15" h="128">
                    <a:moveTo>
                      <a:pt x="15" y="121"/>
                    </a:moveTo>
                    <a:lnTo>
                      <a:pt x="0" y="128"/>
                    </a:lnTo>
                    <a:lnTo>
                      <a:pt x="0" y="0"/>
                    </a:lnTo>
                    <a:lnTo>
                      <a:pt x="15" y="7"/>
                    </a:lnTo>
                    <a:lnTo>
                      <a:pt x="15"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8" name="Freeform 387">
                <a:extLst>
                  <a:ext uri="{FF2B5EF4-FFF2-40B4-BE49-F238E27FC236}">
                    <a16:creationId xmlns:a16="http://schemas.microsoft.com/office/drawing/2014/main" xmlns="" id="{4981AE02-A4E2-4E20-901D-8C0A24D8A0BF}"/>
                  </a:ext>
                </a:extLst>
              </p:cNvPr>
              <p:cNvSpPr>
                <a:spLocks/>
              </p:cNvSpPr>
              <p:nvPr/>
            </p:nvSpPr>
            <p:spPr bwMode="auto">
              <a:xfrm>
                <a:off x="4825" y="3267"/>
                <a:ext cx="50" cy="159"/>
              </a:xfrm>
              <a:custGeom>
                <a:avLst/>
                <a:gdLst>
                  <a:gd name="T0" fmla="*/ 50 w 50"/>
                  <a:gd name="T1" fmla="*/ 159 h 159"/>
                  <a:gd name="T2" fmla="*/ 0 w 50"/>
                  <a:gd name="T3" fmla="*/ 131 h 159"/>
                  <a:gd name="T4" fmla="*/ 0 w 50"/>
                  <a:gd name="T5" fmla="*/ 0 h 159"/>
                  <a:gd name="T6" fmla="*/ 50 w 50"/>
                  <a:gd name="T7" fmla="*/ 29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9"/>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39" name="Freeform 388">
                <a:extLst>
                  <a:ext uri="{FF2B5EF4-FFF2-40B4-BE49-F238E27FC236}">
                    <a16:creationId xmlns:a16="http://schemas.microsoft.com/office/drawing/2014/main" xmlns="" id="{F516E30A-4069-4E25-AA66-6FB25954BA3F}"/>
                  </a:ext>
                </a:extLst>
              </p:cNvPr>
              <p:cNvSpPr>
                <a:spLocks/>
              </p:cNvSpPr>
              <p:nvPr/>
            </p:nvSpPr>
            <p:spPr bwMode="auto">
              <a:xfrm>
                <a:off x="4825" y="3267"/>
                <a:ext cx="15" cy="131"/>
              </a:xfrm>
              <a:custGeom>
                <a:avLst/>
                <a:gdLst>
                  <a:gd name="T0" fmla="*/ 15 w 15"/>
                  <a:gd name="T1" fmla="*/ 121 h 131"/>
                  <a:gd name="T2" fmla="*/ 0 w 15"/>
                  <a:gd name="T3" fmla="*/ 131 h 131"/>
                  <a:gd name="T4" fmla="*/ 0 w 15"/>
                  <a:gd name="T5" fmla="*/ 0 h 131"/>
                  <a:gd name="T6" fmla="*/ 15 w 15"/>
                  <a:gd name="T7" fmla="*/ 7 h 131"/>
                  <a:gd name="T8" fmla="*/ 15 w 15"/>
                  <a:gd name="T9" fmla="*/ 121 h 131"/>
                </a:gdLst>
                <a:ahLst/>
                <a:cxnLst>
                  <a:cxn ang="0">
                    <a:pos x="T0" y="T1"/>
                  </a:cxn>
                  <a:cxn ang="0">
                    <a:pos x="T2" y="T3"/>
                  </a:cxn>
                  <a:cxn ang="0">
                    <a:pos x="T4" y="T5"/>
                  </a:cxn>
                  <a:cxn ang="0">
                    <a:pos x="T6" y="T7"/>
                  </a:cxn>
                  <a:cxn ang="0">
                    <a:pos x="T8" y="T9"/>
                  </a:cxn>
                </a:cxnLst>
                <a:rect l="0" t="0" r="r" b="b"/>
                <a:pathLst>
                  <a:path w="15" h="131">
                    <a:moveTo>
                      <a:pt x="15" y="121"/>
                    </a:moveTo>
                    <a:lnTo>
                      <a:pt x="0" y="131"/>
                    </a:lnTo>
                    <a:lnTo>
                      <a:pt x="0" y="0"/>
                    </a:lnTo>
                    <a:lnTo>
                      <a:pt x="15" y="7"/>
                    </a:lnTo>
                    <a:lnTo>
                      <a:pt x="15"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0" name="Rectangle 389">
                <a:extLst>
                  <a:ext uri="{FF2B5EF4-FFF2-40B4-BE49-F238E27FC236}">
                    <a16:creationId xmlns:a16="http://schemas.microsoft.com/office/drawing/2014/main" xmlns="" id="{4BD58793-857C-4184-A303-410F7D29CAD2}"/>
                  </a:ext>
                </a:extLst>
              </p:cNvPr>
              <p:cNvSpPr>
                <a:spLocks noChangeArrowheads="1"/>
              </p:cNvSpPr>
              <p:nvPr/>
            </p:nvSpPr>
            <p:spPr bwMode="auto">
              <a:xfrm>
                <a:off x="5003" y="3578"/>
                <a:ext cx="8" cy="5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1" name="Oval 390">
                <a:extLst>
                  <a:ext uri="{FF2B5EF4-FFF2-40B4-BE49-F238E27FC236}">
                    <a16:creationId xmlns:a16="http://schemas.microsoft.com/office/drawing/2014/main" xmlns="" id="{932558E7-2CD2-4B20-A805-9C24A460836C}"/>
                  </a:ext>
                </a:extLst>
              </p:cNvPr>
              <p:cNvSpPr>
                <a:spLocks noChangeArrowheads="1"/>
              </p:cNvSpPr>
              <p:nvPr/>
            </p:nvSpPr>
            <p:spPr bwMode="auto">
              <a:xfrm>
                <a:off x="4968" y="3509"/>
                <a:ext cx="78" cy="79"/>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2" name="Rectangle 391">
                <a:extLst>
                  <a:ext uri="{FF2B5EF4-FFF2-40B4-BE49-F238E27FC236}">
                    <a16:creationId xmlns:a16="http://schemas.microsoft.com/office/drawing/2014/main" xmlns="" id="{982D6519-D81F-471D-A024-D9E869D59366}"/>
                  </a:ext>
                </a:extLst>
              </p:cNvPr>
              <p:cNvSpPr>
                <a:spLocks noChangeArrowheads="1"/>
              </p:cNvSpPr>
              <p:nvPr/>
            </p:nvSpPr>
            <p:spPr bwMode="auto">
              <a:xfrm>
                <a:off x="5087" y="3528"/>
                <a:ext cx="7" cy="48"/>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3" name="Oval 392">
                <a:extLst>
                  <a:ext uri="{FF2B5EF4-FFF2-40B4-BE49-F238E27FC236}">
                    <a16:creationId xmlns:a16="http://schemas.microsoft.com/office/drawing/2014/main" xmlns="" id="{BDDC09DB-CAF2-4168-AD04-12F3234C40B9}"/>
                  </a:ext>
                </a:extLst>
              </p:cNvPr>
              <p:cNvSpPr>
                <a:spLocks noChangeArrowheads="1"/>
              </p:cNvSpPr>
              <p:nvPr/>
            </p:nvSpPr>
            <p:spPr bwMode="auto">
              <a:xfrm>
                <a:off x="5051" y="3457"/>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4" name="Freeform 393">
                <a:extLst>
                  <a:ext uri="{FF2B5EF4-FFF2-40B4-BE49-F238E27FC236}">
                    <a16:creationId xmlns:a16="http://schemas.microsoft.com/office/drawing/2014/main" xmlns="" id="{632A07C8-A505-4E42-8C53-26C0A183E39C}"/>
                  </a:ext>
                </a:extLst>
              </p:cNvPr>
              <p:cNvSpPr>
                <a:spLocks/>
              </p:cNvSpPr>
              <p:nvPr/>
            </p:nvSpPr>
            <p:spPr bwMode="auto">
              <a:xfrm>
                <a:off x="5830" y="2072"/>
                <a:ext cx="641" cy="361"/>
              </a:xfrm>
              <a:custGeom>
                <a:avLst/>
                <a:gdLst>
                  <a:gd name="T0" fmla="*/ 0 w 641"/>
                  <a:gd name="T1" fmla="*/ 107 h 361"/>
                  <a:gd name="T2" fmla="*/ 197 w 641"/>
                  <a:gd name="T3" fmla="*/ 0 h 361"/>
                  <a:gd name="T4" fmla="*/ 641 w 641"/>
                  <a:gd name="T5" fmla="*/ 250 h 361"/>
                  <a:gd name="T6" fmla="*/ 449 w 641"/>
                  <a:gd name="T7" fmla="*/ 361 h 361"/>
                  <a:gd name="T8" fmla="*/ 12 w 641"/>
                  <a:gd name="T9" fmla="*/ 114 h 361"/>
                  <a:gd name="T10" fmla="*/ 0 w 641"/>
                  <a:gd name="T11" fmla="*/ 107 h 361"/>
                </a:gdLst>
                <a:ahLst/>
                <a:cxnLst>
                  <a:cxn ang="0">
                    <a:pos x="T0" y="T1"/>
                  </a:cxn>
                  <a:cxn ang="0">
                    <a:pos x="T2" y="T3"/>
                  </a:cxn>
                  <a:cxn ang="0">
                    <a:pos x="T4" y="T5"/>
                  </a:cxn>
                  <a:cxn ang="0">
                    <a:pos x="T6" y="T7"/>
                  </a:cxn>
                  <a:cxn ang="0">
                    <a:pos x="T8" y="T9"/>
                  </a:cxn>
                  <a:cxn ang="0">
                    <a:pos x="T10" y="T11"/>
                  </a:cxn>
                </a:cxnLst>
                <a:rect l="0" t="0" r="r" b="b"/>
                <a:pathLst>
                  <a:path w="641" h="361">
                    <a:moveTo>
                      <a:pt x="0" y="107"/>
                    </a:moveTo>
                    <a:lnTo>
                      <a:pt x="197" y="0"/>
                    </a:lnTo>
                    <a:lnTo>
                      <a:pt x="641" y="250"/>
                    </a:lnTo>
                    <a:lnTo>
                      <a:pt x="449" y="361"/>
                    </a:lnTo>
                    <a:lnTo>
                      <a:pt x="12" y="114"/>
                    </a:lnTo>
                    <a:lnTo>
                      <a:pt x="0" y="10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5" name="Freeform 394">
                <a:extLst>
                  <a:ext uri="{FF2B5EF4-FFF2-40B4-BE49-F238E27FC236}">
                    <a16:creationId xmlns:a16="http://schemas.microsoft.com/office/drawing/2014/main" xmlns="" id="{DE57DC7A-D4BE-438F-B1E1-2316BB06D395}"/>
                  </a:ext>
                </a:extLst>
              </p:cNvPr>
              <p:cNvSpPr>
                <a:spLocks/>
              </p:cNvSpPr>
              <p:nvPr/>
            </p:nvSpPr>
            <p:spPr bwMode="auto">
              <a:xfrm>
                <a:off x="5958" y="2291"/>
                <a:ext cx="850" cy="496"/>
              </a:xfrm>
              <a:custGeom>
                <a:avLst/>
                <a:gdLst>
                  <a:gd name="T0" fmla="*/ 0 w 850"/>
                  <a:gd name="T1" fmla="*/ 275 h 496"/>
                  <a:gd name="T2" fmla="*/ 461 w 850"/>
                  <a:gd name="T3" fmla="*/ 0 h 496"/>
                  <a:gd name="T4" fmla="*/ 850 w 850"/>
                  <a:gd name="T5" fmla="*/ 218 h 496"/>
                  <a:gd name="T6" fmla="*/ 392 w 850"/>
                  <a:gd name="T7" fmla="*/ 496 h 496"/>
                  <a:gd name="T8" fmla="*/ 0 w 850"/>
                  <a:gd name="T9" fmla="*/ 275 h 496"/>
                </a:gdLst>
                <a:ahLst/>
                <a:cxnLst>
                  <a:cxn ang="0">
                    <a:pos x="T0" y="T1"/>
                  </a:cxn>
                  <a:cxn ang="0">
                    <a:pos x="T2" y="T3"/>
                  </a:cxn>
                  <a:cxn ang="0">
                    <a:pos x="T4" y="T5"/>
                  </a:cxn>
                  <a:cxn ang="0">
                    <a:pos x="T6" y="T7"/>
                  </a:cxn>
                  <a:cxn ang="0">
                    <a:pos x="T8" y="T9"/>
                  </a:cxn>
                </a:cxnLst>
                <a:rect l="0" t="0" r="r" b="b"/>
                <a:pathLst>
                  <a:path w="850" h="496">
                    <a:moveTo>
                      <a:pt x="0" y="275"/>
                    </a:moveTo>
                    <a:lnTo>
                      <a:pt x="461" y="0"/>
                    </a:lnTo>
                    <a:lnTo>
                      <a:pt x="850" y="218"/>
                    </a:lnTo>
                    <a:lnTo>
                      <a:pt x="392" y="496"/>
                    </a:lnTo>
                    <a:lnTo>
                      <a:pt x="0" y="275"/>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6" name="Rectangle 395">
                <a:extLst>
                  <a:ext uri="{FF2B5EF4-FFF2-40B4-BE49-F238E27FC236}">
                    <a16:creationId xmlns:a16="http://schemas.microsoft.com/office/drawing/2014/main" xmlns="" id="{DF040762-45E0-4FCA-AA4A-1DC9227D86E5}"/>
                  </a:ext>
                </a:extLst>
              </p:cNvPr>
              <p:cNvSpPr>
                <a:spLocks noChangeArrowheads="1"/>
              </p:cNvSpPr>
              <p:nvPr/>
            </p:nvSpPr>
            <p:spPr bwMode="auto">
              <a:xfrm>
                <a:off x="6644" y="2438"/>
                <a:ext cx="8" cy="47"/>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7" name="Oval 396">
                <a:extLst>
                  <a:ext uri="{FF2B5EF4-FFF2-40B4-BE49-F238E27FC236}">
                    <a16:creationId xmlns:a16="http://schemas.microsoft.com/office/drawing/2014/main" xmlns="" id="{E2DBCE4B-0C30-4E39-A32E-2EECD0011F9D}"/>
                  </a:ext>
                </a:extLst>
              </p:cNvPr>
              <p:cNvSpPr>
                <a:spLocks noChangeArrowheads="1"/>
              </p:cNvSpPr>
              <p:nvPr/>
            </p:nvSpPr>
            <p:spPr bwMode="auto">
              <a:xfrm>
                <a:off x="6609" y="2367"/>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8" name="Rectangle 397">
                <a:extLst>
                  <a:ext uri="{FF2B5EF4-FFF2-40B4-BE49-F238E27FC236}">
                    <a16:creationId xmlns:a16="http://schemas.microsoft.com/office/drawing/2014/main" xmlns="" id="{7459F394-634D-4DFD-95F8-788D6B6F0C7D}"/>
                  </a:ext>
                </a:extLst>
              </p:cNvPr>
              <p:cNvSpPr>
                <a:spLocks noChangeArrowheads="1"/>
              </p:cNvSpPr>
              <p:nvPr/>
            </p:nvSpPr>
            <p:spPr bwMode="auto">
              <a:xfrm>
                <a:off x="6559" y="2405"/>
                <a:ext cx="7" cy="5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49" name="Oval 398">
                <a:extLst>
                  <a:ext uri="{FF2B5EF4-FFF2-40B4-BE49-F238E27FC236}">
                    <a16:creationId xmlns:a16="http://schemas.microsoft.com/office/drawing/2014/main" xmlns="" id="{8A5C8C7C-0B19-405F-8F21-3BCF9BF221AE}"/>
                  </a:ext>
                </a:extLst>
              </p:cNvPr>
              <p:cNvSpPr>
                <a:spLocks noChangeArrowheads="1"/>
              </p:cNvSpPr>
              <p:nvPr/>
            </p:nvSpPr>
            <p:spPr bwMode="auto">
              <a:xfrm>
                <a:off x="6523" y="2336"/>
                <a:ext cx="79"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0" name="Rectangle 399">
                <a:extLst>
                  <a:ext uri="{FF2B5EF4-FFF2-40B4-BE49-F238E27FC236}">
                    <a16:creationId xmlns:a16="http://schemas.microsoft.com/office/drawing/2014/main" xmlns="" id="{63882D9A-C904-410F-BBDE-F18CD0940AC2}"/>
                  </a:ext>
                </a:extLst>
              </p:cNvPr>
              <p:cNvSpPr>
                <a:spLocks noChangeArrowheads="1"/>
              </p:cNvSpPr>
              <p:nvPr/>
            </p:nvSpPr>
            <p:spPr bwMode="auto">
              <a:xfrm>
                <a:off x="6084" y="2160"/>
                <a:ext cx="7" cy="50"/>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1" name="Oval 400">
                <a:extLst>
                  <a:ext uri="{FF2B5EF4-FFF2-40B4-BE49-F238E27FC236}">
                    <a16:creationId xmlns:a16="http://schemas.microsoft.com/office/drawing/2014/main" xmlns="" id="{FE7C9204-B803-4DD6-B1B1-45DDA679BC57}"/>
                  </a:ext>
                </a:extLst>
              </p:cNvPr>
              <p:cNvSpPr>
                <a:spLocks noChangeArrowheads="1"/>
              </p:cNvSpPr>
              <p:nvPr/>
            </p:nvSpPr>
            <p:spPr bwMode="auto">
              <a:xfrm>
                <a:off x="6048" y="2089"/>
                <a:ext cx="79"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2" name="Rectangle 401">
                <a:extLst>
                  <a:ext uri="{FF2B5EF4-FFF2-40B4-BE49-F238E27FC236}">
                    <a16:creationId xmlns:a16="http://schemas.microsoft.com/office/drawing/2014/main" xmlns="" id="{192F28EB-0275-4B43-A264-B34F30BB13B5}"/>
                  </a:ext>
                </a:extLst>
              </p:cNvPr>
              <p:cNvSpPr>
                <a:spLocks noChangeArrowheads="1"/>
              </p:cNvSpPr>
              <p:nvPr/>
            </p:nvSpPr>
            <p:spPr bwMode="auto">
              <a:xfrm>
                <a:off x="5996" y="2129"/>
                <a:ext cx="10" cy="48"/>
              </a:xfrm>
              <a:prstGeom prst="rect">
                <a:avLst/>
              </a:prstGeom>
              <a:solidFill>
                <a:srgbClr val="265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3" name="Oval 402">
                <a:extLst>
                  <a:ext uri="{FF2B5EF4-FFF2-40B4-BE49-F238E27FC236}">
                    <a16:creationId xmlns:a16="http://schemas.microsoft.com/office/drawing/2014/main" xmlns="" id="{E9A8B457-F0D3-4059-885F-08E6DDC07770}"/>
                  </a:ext>
                </a:extLst>
              </p:cNvPr>
              <p:cNvSpPr>
                <a:spLocks noChangeArrowheads="1"/>
              </p:cNvSpPr>
              <p:nvPr/>
            </p:nvSpPr>
            <p:spPr bwMode="auto">
              <a:xfrm>
                <a:off x="5961" y="2058"/>
                <a:ext cx="78" cy="78"/>
              </a:xfrm>
              <a:prstGeom prst="ellipse">
                <a:avLst/>
              </a:pr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4" name="Freeform 403">
                <a:extLst>
                  <a:ext uri="{FF2B5EF4-FFF2-40B4-BE49-F238E27FC236}">
                    <a16:creationId xmlns:a16="http://schemas.microsoft.com/office/drawing/2014/main" xmlns="" id="{B4A352EA-711C-4A11-A680-09C2FAED7D85}"/>
                  </a:ext>
                </a:extLst>
              </p:cNvPr>
              <p:cNvSpPr>
                <a:spLocks/>
              </p:cNvSpPr>
              <p:nvPr/>
            </p:nvSpPr>
            <p:spPr bwMode="auto">
              <a:xfrm>
                <a:off x="6044" y="2291"/>
                <a:ext cx="572" cy="342"/>
              </a:xfrm>
              <a:custGeom>
                <a:avLst/>
                <a:gdLst>
                  <a:gd name="T0" fmla="*/ 0 w 572"/>
                  <a:gd name="T1" fmla="*/ 164 h 342"/>
                  <a:gd name="T2" fmla="*/ 263 w 572"/>
                  <a:gd name="T3" fmla="*/ 0 h 342"/>
                  <a:gd name="T4" fmla="*/ 572 w 572"/>
                  <a:gd name="T5" fmla="*/ 185 h 342"/>
                  <a:gd name="T6" fmla="*/ 306 w 572"/>
                  <a:gd name="T7" fmla="*/ 342 h 342"/>
                  <a:gd name="T8" fmla="*/ 0 w 572"/>
                  <a:gd name="T9" fmla="*/ 164 h 342"/>
                </a:gdLst>
                <a:ahLst/>
                <a:cxnLst>
                  <a:cxn ang="0">
                    <a:pos x="T0" y="T1"/>
                  </a:cxn>
                  <a:cxn ang="0">
                    <a:pos x="T2" y="T3"/>
                  </a:cxn>
                  <a:cxn ang="0">
                    <a:pos x="T4" y="T5"/>
                  </a:cxn>
                  <a:cxn ang="0">
                    <a:pos x="T6" y="T7"/>
                  </a:cxn>
                  <a:cxn ang="0">
                    <a:pos x="T8" y="T9"/>
                  </a:cxn>
                </a:cxnLst>
                <a:rect l="0" t="0" r="r" b="b"/>
                <a:pathLst>
                  <a:path w="572" h="342">
                    <a:moveTo>
                      <a:pt x="0" y="164"/>
                    </a:moveTo>
                    <a:lnTo>
                      <a:pt x="263" y="0"/>
                    </a:lnTo>
                    <a:lnTo>
                      <a:pt x="572" y="185"/>
                    </a:lnTo>
                    <a:lnTo>
                      <a:pt x="306" y="342"/>
                    </a:lnTo>
                    <a:lnTo>
                      <a:pt x="0" y="164"/>
                    </a:lnTo>
                    <a:close/>
                  </a:path>
                </a:pathLst>
              </a:custGeom>
              <a:solidFill>
                <a:srgbClr val="D3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5" name="Freeform 404">
                <a:extLst>
                  <a:ext uri="{FF2B5EF4-FFF2-40B4-BE49-F238E27FC236}">
                    <a16:creationId xmlns:a16="http://schemas.microsoft.com/office/drawing/2014/main" xmlns="" id="{1D545A92-3712-48A0-BA12-3E4EBF15DDBF}"/>
                  </a:ext>
                </a:extLst>
              </p:cNvPr>
              <p:cNvSpPr>
                <a:spLocks/>
              </p:cNvSpPr>
              <p:nvPr/>
            </p:nvSpPr>
            <p:spPr bwMode="auto">
              <a:xfrm>
                <a:off x="6079" y="1509"/>
                <a:ext cx="271" cy="1098"/>
              </a:xfrm>
              <a:custGeom>
                <a:avLst/>
                <a:gdLst>
                  <a:gd name="T0" fmla="*/ 0 w 271"/>
                  <a:gd name="T1" fmla="*/ 943 h 1098"/>
                  <a:gd name="T2" fmla="*/ 271 w 271"/>
                  <a:gd name="T3" fmla="*/ 1098 h 1098"/>
                  <a:gd name="T4" fmla="*/ 269 w 271"/>
                  <a:gd name="T5" fmla="*/ 157 h 1098"/>
                  <a:gd name="T6" fmla="*/ 0 w 271"/>
                  <a:gd name="T7" fmla="*/ 0 h 1098"/>
                  <a:gd name="T8" fmla="*/ 0 w 271"/>
                  <a:gd name="T9" fmla="*/ 943 h 1098"/>
                </a:gdLst>
                <a:ahLst/>
                <a:cxnLst>
                  <a:cxn ang="0">
                    <a:pos x="T0" y="T1"/>
                  </a:cxn>
                  <a:cxn ang="0">
                    <a:pos x="T2" y="T3"/>
                  </a:cxn>
                  <a:cxn ang="0">
                    <a:pos x="T4" y="T5"/>
                  </a:cxn>
                  <a:cxn ang="0">
                    <a:pos x="T6" y="T7"/>
                  </a:cxn>
                  <a:cxn ang="0">
                    <a:pos x="T8" y="T9"/>
                  </a:cxn>
                </a:cxnLst>
                <a:rect l="0" t="0" r="r" b="b"/>
                <a:pathLst>
                  <a:path w="271" h="1098">
                    <a:moveTo>
                      <a:pt x="0" y="943"/>
                    </a:moveTo>
                    <a:lnTo>
                      <a:pt x="271" y="1098"/>
                    </a:lnTo>
                    <a:lnTo>
                      <a:pt x="269" y="157"/>
                    </a:lnTo>
                    <a:lnTo>
                      <a:pt x="0" y="0"/>
                    </a:lnTo>
                    <a:lnTo>
                      <a:pt x="0" y="943"/>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456" name="Freeform 405">
                <a:extLst>
                  <a:ext uri="{FF2B5EF4-FFF2-40B4-BE49-F238E27FC236}">
                    <a16:creationId xmlns:a16="http://schemas.microsoft.com/office/drawing/2014/main" xmlns="" id="{82FD189A-290C-4721-AE14-0791F8B3D24E}"/>
                  </a:ext>
                </a:extLst>
              </p:cNvPr>
              <p:cNvSpPr>
                <a:spLocks/>
              </p:cNvSpPr>
              <p:nvPr/>
            </p:nvSpPr>
            <p:spPr bwMode="auto">
              <a:xfrm>
                <a:off x="6348" y="1533"/>
                <a:ext cx="230" cy="1074"/>
              </a:xfrm>
              <a:custGeom>
                <a:avLst/>
                <a:gdLst>
                  <a:gd name="T0" fmla="*/ 0 w 230"/>
                  <a:gd name="T1" fmla="*/ 133 h 1074"/>
                  <a:gd name="T2" fmla="*/ 230 w 230"/>
                  <a:gd name="T3" fmla="*/ 0 h 1074"/>
                  <a:gd name="T4" fmla="*/ 230 w 230"/>
                  <a:gd name="T5" fmla="*/ 941 h 1074"/>
                  <a:gd name="T6" fmla="*/ 2 w 230"/>
                  <a:gd name="T7" fmla="*/ 1074 h 1074"/>
                  <a:gd name="T8" fmla="*/ 0 w 230"/>
                  <a:gd name="T9" fmla="*/ 133 h 1074"/>
                </a:gdLst>
                <a:ahLst/>
                <a:cxnLst>
                  <a:cxn ang="0">
                    <a:pos x="T0" y="T1"/>
                  </a:cxn>
                  <a:cxn ang="0">
                    <a:pos x="T2" y="T3"/>
                  </a:cxn>
                  <a:cxn ang="0">
                    <a:pos x="T4" y="T5"/>
                  </a:cxn>
                  <a:cxn ang="0">
                    <a:pos x="T6" y="T7"/>
                  </a:cxn>
                  <a:cxn ang="0">
                    <a:pos x="T8" y="T9"/>
                  </a:cxn>
                </a:cxnLst>
                <a:rect l="0" t="0" r="r" b="b"/>
                <a:pathLst>
                  <a:path w="230" h="1074">
                    <a:moveTo>
                      <a:pt x="0" y="133"/>
                    </a:moveTo>
                    <a:lnTo>
                      <a:pt x="230" y="0"/>
                    </a:lnTo>
                    <a:lnTo>
                      <a:pt x="230" y="941"/>
                    </a:lnTo>
                    <a:lnTo>
                      <a:pt x="2" y="1074"/>
                    </a:lnTo>
                    <a:lnTo>
                      <a:pt x="0" y="133"/>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grpSp>
        <p:sp>
          <p:nvSpPr>
            <p:cNvPr id="203" name="Freeform 407">
              <a:extLst>
                <a:ext uri="{FF2B5EF4-FFF2-40B4-BE49-F238E27FC236}">
                  <a16:creationId xmlns:a16="http://schemas.microsoft.com/office/drawing/2014/main" xmlns="" id="{183DD114-802F-43AC-8D2E-DAAACDAF4610}"/>
                </a:ext>
              </a:extLst>
            </p:cNvPr>
            <p:cNvSpPr>
              <a:spLocks/>
            </p:cNvSpPr>
            <p:nvPr/>
          </p:nvSpPr>
          <p:spPr bwMode="auto">
            <a:xfrm>
              <a:off x="9594851" y="3897313"/>
              <a:ext cx="485775" cy="463550"/>
            </a:xfrm>
            <a:custGeom>
              <a:avLst/>
              <a:gdLst>
                <a:gd name="T0" fmla="*/ 0 w 306"/>
                <a:gd name="T1" fmla="*/ 118 h 292"/>
                <a:gd name="T2" fmla="*/ 306 w 306"/>
                <a:gd name="T3" fmla="*/ 292 h 292"/>
                <a:gd name="T4" fmla="*/ 306 w 306"/>
                <a:gd name="T5" fmla="*/ 178 h 292"/>
                <a:gd name="T6" fmla="*/ 0 w 306"/>
                <a:gd name="T7" fmla="*/ 0 h 292"/>
                <a:gd name="T8" fmla="*/ 0 w 306"/>
                <a:gd name="T9" fmla="*/ 118 h 292"/>
              </a:gdLst>
              <a:ahLst/>
              <a:cxnLst>
                <a:cxn ang="0">
                  <a:pos x="T0" y="T1"/>
                </a:cxn>
                <a:cxn ang="0">
                  <a:pos x="T2" y="T3"/>
                </a:cxn>
                <a:cxn ang="0">
                  <a:pos x="T4" y="T5"/>
                </a:cxn>
                <a:cxn ang="0">
                  <a:pos x="T6" y="T7"/>
                </a:cxn>
                <a:cxn ang="0">
                  <a:pos x="T8" y="T9"/>
                </a:cxn>
              </a:cxnLst>
              <a:rect l="0" t="0" r="r" b="b"/>
              <a:pathLst>
                <a:path w="306" h="292">
                  <a:moveTo>
                    <a:pt x="0" y="118"/>
                  </a:moveTo>
                  <a:lnTo>
                    <a:pt x="306" y="292"/>
                  </a:lnTo>
                  <a:lnTo>
                    <a:pt x="306" y="178"/>
                  </a:lnTo>
                  <a:lnTo>
                    <a:pt x="0" y="0"/>
                  </a:lnTo>
                  <a:lnTo>
                    <a:pt x="0" y="118"/>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4" name="Freeform 408">
              <a:extLst>
                <a:ext uri="{FF2B5EF4-FFF2-40B4-BE49-F238E27FC236}">
                  <a16:creationId xmlns:a16="http://schemas.microsoft.com/office/drawing/2014/main" xmlns="" id="{4F899E1A-130D-42DB-B32D-5A8B1F251E4E}"/>
                </a:ext>
              </a:extLst>
            </p:cNvPr>
            <p:cNvSpPr>
              <a:spLocks/>
            </p:cNvSpPr>
            <p:nvPr/>
          </p:nvSpPr>
          <p:spPr bwMode="auto">
            <a:xfrm>
              <a:off x="10080626" y="3930651"/>
              <a:ext cx="422275" cy="430213"/>
            </a:xfrm>
            <a:custGeom>
              <a:avLst/>
              <a:gdLst>
                <a:gd name="T0" fmla="*/ 0 w 266"/>
                <a:gd name="T1" fmla="*/ 157 h 271"/>
                <a:gd name="T2" fmla="*/ 266 w 266"/>
                <a:gd name="T3" fmla="*/ 0 h 271"/>
                <a:gd name="T4" fmla="*/ 266 w 266"/>
                <a:gd name="T5" fmla="*/ 116 h 271"/>
                <a:gd name="T6" fmla="*/ 0 w 266"/>
                <a:gd name="T7" fmla="*/ 271 h 271"/>
                <a:gd name="T8" fmla="*/ 0 w 266"/>
                <a:gd name="T9" fmla="*/ 157 h 271"/>
              </a:gdLst>
              <a:ahLst/>
              <a:cxnLst>
                <a:cxn ang="0">
                  <a:pos x="T0" y="T1"/>
                </a:cxn>
                <a:cxn ang="0">
                  <a:pos x="T2" y="T3"/>
                </a:cxn>
                <a:cxn ang="0">
                  <a:pos x="T4" y="T5"/>
                </a:cxn>
                <a:cxn ang="0">
                  <a:pos x="T6" y="T7"/>
                </a:cxn>
                <a:cxn ang="0">
                  <a:pos x="T8" y="T9"/>
                </a:cxn>
              </a:cxnLst>
              <a:rect l="0" t="0" r="r" b="b"/>
              <a:pathLst>
                <a:path w="266" h="271">
                  <a:moveTo>
                    <a:pt x="0" y="157"/>
                  </a:moveTo>
                  <a:lnTo>
                    <a:pt x="266" y="0"/>
                  </a:lnTo>
                  <a:lnTo>
                    <a:pt x="266" y="116"/>
                  </a:lnTo>
                  <a:lnTo>
                    <a:pt x="0" y="271"/>
                  </a:lnTo>
                  <a:lnTo>
                    <a:pt x="0" y="157"/>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5" name="Freeform 409">
              <a:extLst>
                <a:ext uri="{FF2B5EF4-FFF2-40B4-BE49-F238E27FC236}">
                  <a16:creationId xmlns:a16="http://schemas.microsoft.com/office/drawing/2014/main" xmlns="" id="{04CA0EB3-8EB1-4533-A112-62E15B41F836}"/>
                </a:ext>
              </a:extLst>
            </p:cNvPr>
            <p:cNvSpPr>
              <a:spLocks/>
            </p:cNvSpPr>
            <p:nvPr/>
          </p:nvSpPr>
          <p:spPr bwMode="auto">
            <a:xfrm>
              <a:off x="9650413" y="2181226"/>
              <a:ext cx="792163" cy="463550"/>
            </a:xfrm>
            <a:custGeom>
              <a:avLst/>
              <a:gdLst>
                <a:gd name="T0" fmla="*/ 0 w 499"/>
                <a:gd name="T1" fmla="*/ 135 h 292"/>
                <a:gd name="T2" fmla="*/ 231 w 499"/>
                <a:gd name="T3" fmla="*/ 0 h 292"/>
                <a:gd name="T4" fmla="*/ 499 w 499"/>
                <a:gd name="T5" fmla="*/ 159 h 292"/>
                <a:gd name="T6" fmla="*/ 269 w 499"/>
                <a:gd name="T7" fmla="*/ 292 h 292"/>
                <a:gd name="T8" fmla="*/ 12 w 499"/>
                <a:gd name="T9" fmla="*/ 142 h 292"/>
                <a:gd name="T10" fmla="*/ 0 w 499"/>
                <a:gd name="T11" fmla="*/ 135 h 292"/>
              </a:gdLst>
              <a:ahLst/>
              <a:cxnLst>
                <a:cxn ang="0">
                  <a:pos x="T0" y="T1"/>
                </a:cxn>
                <a:cxn ang="0">
                  <a:pos x="T2" y="T3"/>
                </a:cxn>
                <a:cxn ang="0">
                  <a:pos x="T4" y="T5"/>
                </a:cxn>
                <a:cxn ang="0">
                  <a:pos x="T6" y="T7"/>
                </a:cxn>
                <a:cxn ang="0">
                  <a:pos x="T8" y="T9"/>
                </a:cxn>
                <a:cxn ang="0">
                  <a:pos x="T10" y="T11"/>
                </a:cxn>
              </a:cxnLst>
              <a:rect l="0" t="0" r="r" b="b"/>
              <a:pathLst>
                <a:path w="499" h="292">
                  <a:moveTo>
                    <a:pt x="0" y="135"/>
                  </a:moveTo>
                  <a:lnTo>
                    <a:pt x="231" y="0"/>
                  </a:lnTo>
                  <a:lnTo>
                    <a:pt x="499" y="159"/>
                  </a:lnTo>
                  <a:lnTo>
                    <a:pt x="269" y="292"/>
                  </a:lnTo>
                  <a:lnTo>
                    <a:pt x="12" y="142"/>
                  </a:lnTo>
                  <a:lnTo>
                    <a:pt x="0" y="135"/>
                  </a:lnTo>
                  <a:close/>
                </a:path>
              </a:pathLst>
            </a:custGeom>
            <a:solidFill>
              <a:srgbClr val="D3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6" name="Freeform 410">
              <a:extLst>
                <a:ext uri="{FF2B5EF4-FFF2-40B4-BE49-F238E27FC236}">
                  <a16:creationId xmlns:a16="http://schemas.microsoft.com/office/drawing/2014/main" xmlns="" id="{0B7519B3-736E-45F5-9DE5-9262318D8D11}"/>
                </a:ext>
              </a:extLst>
            </p:cNvPr>
            <p:cNvSpPr>
              <a:spLocks/>
            </p:cNvSpPr>
            <p:nvPr/>
          </p:nvSpPr>
          <p:spPr bwMode="auto">
            <a:xfrm>
              <a:off x="9688513" y="2474913"/>
              <a:ext cx="79375" cy="252413"/>
            </a:xfrm>
            <a:custGeom>
              <a:avLst/>
              <a:gdLst>
                <a:gd name="T0" fmla="*/ 50 w 50"/>
                <a:gd name="T1" fmla="*/ 159 h 159"/>
                <a:gd name="T2" fmla="*/ 0 w 50"/>
                <a:gd name="T3" fmla="*/ 131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7" name="Freeform 411">
              <a:extLst>
                <a:ext uri="{FF2B5EF4-FFF2-40B4-BE49-F238E27FC236}">
                  <a16:creationId xmlns:a16="http://schemas.microsoft.com/office/drawing/2014/main" xmlns="" id="{7CDE143D-9368-4116-A64C-5B442432927B}"/>
                </a:ext>
              </a:extLst>
            </p:cNvPr>
            <p:cNvSpPr>
              <a:spLocks/>
            </p:cNvSpPr>
            <p:nvPr/>
          </p:nvSpPr>
          <p:spPr bwMode="auto">
            <a:xfrm>
              <a:off x="9688513" y="2474913"/>
              <a:ext cx="22225" cy="207963"/>
            </a:xfrm>
            <a:custGeom>
              <a:avLst/>
              <a:gdLst>
                <a:gd name="T0" fmla="*/ 14 w 14"/>
                <a:gd name="T1" fmla="*/ 121 h 131"/>
                <a:gd name="T2" fmla="*/ 0 w 14"/>
                <a:gd name="T3" fmla="*/ 131 h 131"/>
                <a:gd name="T4" fmla="*/ 0 w 14"/>
                <a:gd name="T5" fmla="*/ 0 h 131"/>
                <a:gd name="T6" fmla="*/ 14 w 14"/>
                <a:gd name="T7" fmla="*/ 7 h 131"/>
                <a:gd name="T8" fmla="*/ 14 w 14"/>
                <a:gd name="T9" fmla="*/ 121 h 131"/>
              </a:gdLst>
              <a:ahLst/>
              <a:cxnLst>
                <a:cxn ang="0">
                  <a:pos x="T0" y="T1"/>
                </a:cxn>
                <a:cxn ang="0">
                  <a:pos x="T2" y="T3"/>
                </a:cxn>
                <a:cxn ang="0">
                  <a:pos x="T4" y="T5"/>
                </a:cxn>
                <a:cxn ang="0">
                  <a:pos x="T6" y="T7"/>
                </a:cxn>
                <a:cxn ang="0">
                  <a:pos x="T8" y="T9"/>
                </a:cxn>
              </a:cxnLst>
              <a:rect l="0" t="0" r="r" b="b"/>
              <a:pathLst>
                <a:path w="14" h="131">
                  <a:moveTo>
                    <a:pt x="14" y="121"/>
                  </a:moveTo>
                  <a:lnTo>
                    <a:pt x="0" y="131"/>
                  </a:lnTo>
                  <a:lnTo>
                    <a:pt x="0" y="0"/>
                  </a:lnTo>
                  <a:lnTo>
                    <a:pt x="14" y="7"/>
                  </a:lnTo>
                  <a:lnTo>
                    <a:pt x="14"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8" name="Freeform 412">
              <a:extLst>
                <a:ext uri="{FF2B5EF4-FFF2-40B4-BE49-F238E27FC236}">
                  <a16:creationId xmlns:a16="http://schemas.microsoft.com/office/drawing/2014/main" xmlns="" id="{021809D8-4D56-432D-8F0A-4C5A8C6E4680}"/>
                </a:ext>
              </a:extLst>
            </p:cNvPr>
            <p:cNvSpPr>
              <a:spLocks/>
            </p:cNvSpPr>
            <p:nvPr/>
          </p:nvSpPr>
          <p:spPr bwMode="auto">
            <a:xfrm>
              <a:off x="9688513" y="2779713"/>
              <a:ext cx="79375" cy="254000"/>
            </a:xfrm>
            <a:custGeom>
              <a:avLst/>
              <a:gdLst>
                <a:gd name="T0" fmla="*/ 50 w 50"/>
                <a:gd name="T1" fmla="*/ 160 h 160"/>
                <a:gd name="T2" fmla="*/ 0 w 50"/>
                <a:gd name="T3" fmla="*/ 131 h 160"/>
                <a:gd name="T4" fmla="*/ 0 w 50"/>
                <a:gd name="T5" fmla="*/ 0 h 160"/>
                <a:gd name="T6" fmla="*/ 50 w 50"/>
                <a:gd name="T7" fmla="*/ 29 h 160"/>
                <a:gd name="T8" fmla="*/ 50 w 50"/>
                <a:gd name="T9" fmla="*/ 160 h 160"/>
              </a:gdLst>
              <a:ahLst/>
              <a:cxnLst>
                <a:cxn ang="0">
                  <a:pos x="T0" y="T1"/>
                </a:cxn>
                <a:cxn ang="0">
                  <a:pos x="T2" y="T3"/>
                </a:cxn>
                <a:cxn ang="0">
                  <a:pos x="T4" y="T5"/>
                </a:cxn>
                <a:cxn ang="0">
                  <a:pos x="T6" y="T7"/>
                </a:cxn>
                <a:cxn ang="0">
                  <a:pos x="T8" y="T9"/>
                </a:cxn>
              </a:cxnLst>
              <a:rect l="0" t="0" r="r" b="b"/>
              <a:pathLst>
                <a:path w="50" h="160">
                  <a:moveTo>
                    <a:pt x="50" y="160"/>
                  </a:moveTo>
                  <a:lnTo>
                    <a:pt x="0" y="131"/>
                  </a:lnTo>
                  <a:lnTo>
                    <a:pt x="0" y="0"/>
                  </a:lnTo>
                  <a:lnTo>
                    <a:pt x="50" y="29"/>
                  </a:lnTo>
                  <a:lnTo>
                    <a:pt x="50"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09" name="Freeform 413">
              <a:extLst>
                <a:ext uri="{FF2B5EF4-FFF2-40B4-BE49-F238E27FC236}">
                  <a16:creationId xmlns:a16="http://schemas.microsoft.com/office/drawing/2014/main" xmlns="" id="{B6D0AF6A-220E-4CAF-BBF1-B0C63286834B}"/>
                </a:ext>
              </a:extLst>
            </p:cNvPr>
            <p:cNvSpPr>
              <a:spLocks/>
            </p:cNvSpPr>
            <p:nvPr/>
          </p:nvSpPr>
          <p:spPr bwMode="auto">
            <a:xfrm>
              <a:off x="9688513" y="2779713"/>
              <a:ext cx="22225" cy="207963"/>
            </a:xfrm>
            <a:custGeom>
              <a:avLst/>
              <a:gdLst>
                <a:gd name="T0" fmla="*/ 14 w 14"/>
                <a:gd name="T1" fmla="*/ 124 h 131"/>
                <a:gd name="T2" fmla="*/ 0 w 14"/>
                <a:gd name="T3" fmla="*/ 131 h 131"/>
                <a:gd name="T4" fmla="*/ 0 w 14"/>
                <a:gd name="T5" fmla="*/ 0 h 131"/>
                <a:gd name="T6" fmla="*/ 14 w 14"/>
                <a:gd name="T7" fmla="*/ 8 h 131"/>
                <a:gd name="T8" fmla="*/ 14 w 14"/>
                <a:gd name="T9" fmla="*/ 124 h 131"/>
              </a:gdLst>
              <a:ahLst/>
              <a:cxnLst>
                <a:cxn ang="0">
                  <a:pos x="T0" y="T1"/>
                </a:cxn>
                <a:cxn ang="0">
                  <a:pos x="T2" y="T3"/>
                </a:cxn>
                <a:cxn ang="0">
                  <a:pos x="T4" y="T5"/>
                </a:cxn>
                <a:cxn ang="0">
                  <a:pos x="T6" y="T7"/>
                </a:cxn>
                <a:cxn ang="0">
                  <a:pos x="T8" y="T9"/>
                </a:cxn>
              </a:cxnLst>
              <a:rect l="0" t="0" r="r" b="b"/>
              <a:pathLst>
                <a:path w="14" h="131">
                  <a:moveTo>
                    <a:pt x="14" y="124"/>
                  </a:moveTo>
                  <a:lnTo>
                    <a:pt x="0" y="131"/>
                  </a:lnTo>
                  <a:lnTo>
                    <a:pt x="0" y="0"/>
                  </a:lnTo>
                  <a:lnTo>
                    <a:pt x="14" y="8"/>
                  </a:lnTo>
                  <a:lnTo>
                    <a:pt x="14" y="12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0" name="Freeform 414">
              <a:extLst>
                <a:ext uri="{FF2B5EF4-FFF2-40B4-BE49-F238E27FC236}">
                  <a16:creationId xmlns:a16="http://schemas.microsoft.com/office/drawing/2014/main" xmlns="" id="{21EBDA35-F41F-4AA4-97D6-D41D3C29AA99}"/>
                </a:ext>
              </a:extLst>
            </p:cNvPr>
            <p:cNvSpPr>
              <a:spLocks/>
            </p:cNvSpPr>
            <p:nvPr/>
          </p:nvSpPr>
          <p:spPr bwMode="auto">
            <a:xfrm>
              <a:off x="9688513" y="3086101"/>
              <a:ext cx="79375" cy="252413"/>
            </a:xfrm>
            <a:custGeom>
              <a:avLst/>
              <a:gdLst>
                <a:gd name="T0" fmla="*/ 50 w 50"/>
                <a:gd name="T1" fmla="*/ 159 h 159"/>
                <a:gd name="T2" fmla="*/ 0 w 50"/>
                <a:gd name="T3" fmla="*/ 130 h 159"/>
                <a:gd name="T4" fmla="*/ 0 w 50"/>
                <a:gd name="T5" fmla="*/ 0 h 159"/>
                <a:gd name="T6" fmla="*/ 50 w 50"/>
                <a:gd name="T7" fmla="*/ 31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31"/>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1" name="Freeform 415">
              <a:extLst>
                <a:ext uri="{FF2B5EF4-FFF2-40B4-BE49-F238E27FC236}">
                  <a16:creationId xmlns:a16="http://schemas.microsoft.com/office/drawing/2014/main" xmlns="" id="{02EE479E-4CD1-4CB7-9769-41F34FC1F7D0}"/>
                </a:ext>
              </a:extLst>
            </p:cNvPr>
            <p:cNvSpPr>
              <a:spLocks/>
            </p:cNvSpPr>
            <p:nvPr/>
          </p:nvSpPr>
          <p:spPr bwMode="auto">
            <a:xfrm>
              <a:off x="9688513" y="3086101"/>
              <a:ext cx="22225" cy="206375"/>
            </a:xfrm>
            <a:custGeom>
              <a:avLst/>
              <a:gdLst>
                <a:gd name="T0" fmla="*/ 14 w 14"/>
                <a:gd name="T1" fmla="*/ 123 h 130"/>
                <a:gd name="T2" fmla="*/ 0 w 14"/>
                <a:gd name="T3" fmla="*/ 130 h 130"/>
                <a:gd name="T4" fmla="*/ 0 w 14"/>
                <a:gd name="T5" fmla="*/ 0 h 130"/>
                <a:gd name="T6" fmla="*/ 14 w 14"/>
                <a:gd name="T7" fmla="*/ 9 h 130"/>
                <a:gd name="T8" fmla="*/ 14 w 14"/>
                <a:gd name="T9" fmla="*/ 123 h 130"/>
              </a:gdLst>
              <a:ahLst/>
              <a:cxnLst>
                <a:cxn ang="0">
                  <a:pos x="T0" y="T1"/>
                </a:cxn>
                <a:cxn ang="0">
                  <a:pos x="T2" y="T3"/>
                </a:cxn>
                <a:cxn ang="0">
                  <a:pos x="T4" y="T5"/>
                </a:cxn>
                <a:cxn ang="0">
                  <a:pos x="T6" y="T7"/>
                </a:cxn>
                <a:cxn ang="0">
                  <a:pos x="T8" y="T9"/>
                </a:cxn>
              </a:cxnLst>
              <a:rect l="0" t="0" r="r" b="b"/>
              <a:pathLst>
                <a:path w="14" h="130">
                  <a:moveTo>
                    <a:pt x="14" y="123"/>
                  </a:moveTo>
                  <a:lnTo>
                    <a:pt x="0" y="130"/>
                  </a:lnTo>
                  <a:lnTo>
                    <a:pt x="0" y="0"/>
                  </a:lnTo>
                  <a:lnTo>
                    <a:pt x="14" y="9"/>
                  </a:lnTo>
                  <a:lnTo>
                    <a:pt x="14" y="123"/>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2" name="Freeform 416">
              <a:extLst>
                <a:ext uri="{FF2B5EF4-FFF2-40B4-BE49-F238E27FC236}">
                  <a16:creationId xmlns:a16="http://schemas.microsoft.com/office/drawing/2014/main" xmlns="" id="{FB320DCD-97CA-4D6C-9CCA-079070127FC6}"/>
                </a:ext>
              </a:extLst>
            </p:cNvPr>
            <p:cNvSpPr>
              <a:spLocks/>
            </p:cNvSpPr>
            <p:nvPr/>
          </p:nvSpPr>
          <p:spPr bwMode="auto">
            <a:xfrm>
              <a:off x="9688513" y="3395663"/>
              <a:ext cx="79375" cy="252413"/>
            </a:xfrm>
            <a:custGeom>
              <a:avLst/>
              <a:gdLst>
                <a:gd name="T0" fmla="*/ 50 w 50"/>
                <a:gd name="T1" fmla="*/ 159 h 159"/>
                <a:gd name="T2" fmla="*/ 0 w 50"/>
                <a:gd name="T3" fmla="*/ 130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3" name="Freeform 417">
              <a:extLst>
                <a:ext uri="{FF2B5EF4-FFF2-40B4-BE49-F238E27FC236}">
                  <a16:creationId xmlns:a16="http://schemas.microsoft.com/office/drawing/2014/main" xmlns="" id="{E5F16398-FC73-4B41-B498-ADE39456831E}"/>
                </a:ext>
              </a:extLst>
            </p:cNvPr>
            <p:cNvSpPr>
              <a:spLocks/>
            </p:cNvSpPr>
            <p:nvPr/>
          </p:nvSpPr>
          <p:spPr bwMode="auto">
            <a:xfrm>
              <a:off x="9688513" y="3395663"/>
              <a:ext cx="22225" cy="206375"/>
            </a:xfrm>
            <a:custGeom>
              <a:avLst/>
              <a:gdLst>
                <a:gd name="T0" fmla="*/ 14 w 14"/>
                <a:gd name="T1" fmla="*/ 121 h 130"/>
                <a:gd name="T2" fmla="*/ 0 w 14"/>
                <a:gd name="T3" fmla="*/ 130 h 130"/>
                <a:gd name="T4" fmla="*/ 0 w 14"/>
                <a:gd name="T5" fmla="*/ 0 h 130"/>
                <a:gd name="T6" fmla="*/ 14 w 14"/>
                <a:gd name="T7" fmla="*/ 7 h 130"/>
                <a:gd name="T8" fmla="*/ 14 w 14"/>
                <a:gd name="T9" fmla="*/ 121 h 130"/>
              </a:gdLst>
              <a:ahLst/>
              <a:cxnLst>
                <a:cxn ang="0">
                  <a:pos x="T0" y="T1"/>
                </a:cxn>
                <a:cxn ang="0">
                  <a:pos x="T2" y="T3"/>
                </a:cxn>
                <a:cxn ang="0">
                  <a:pos x="T4" y="T5"/>
                </a:cxn>
                <a:cxn ang="0">
                  <a:pos x="T6" y="T7"/>
                </a:cxn>
                <a:cxn ang="0">
                  <a:pos x="T8" y="T9"/>
                </a:cxn>
              </a:cxnLst>
              <a:rect l="0" t="0" r="r" b="b"/>
              <a:pathLst>
                <a:path w="14" h="130">
                  <a:moveTo>
                    <a:pt x="14" y="121"/>
                  </a:moveTo>
                  <a:lnTo>
                    <a:pt x="0" y="130"/>
                  </a:lnTo>
                  <a:lnTo>
                    <a:pt x="0" y="0"/>
                  </a:lnTo>
                  <a:lnTo>
                    <a:pt x="14" y="7"/>
                  </a:lnTo>
                  <a:lnTo>
                    <a:pt x="14"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4" name="Freeform 418">
              <a:extLst>
                <a:ext uri="{FF2B5EF4-FFF2-40B4-BE49-F238E27FC236}">
                  <a16:creationId xmlns:a16="http://schemas.microsoft.com/office/drawing/2014/main" xmlns="" id="{174F492F-9873-47D6-B3B7-E5E9DC4F6FA3}"/>
                </a:ext>
              </a:extLst>
            </p:cNvPr>
            <p:cNvSpPr>
              <a:spLocks/>
            </p:cNvSpPr>
            <p:nvPr/>
          </p:nvSpPr>
          <p:spPr bwMode="auto">
            <a:xfrm>
              <a:off x="9820276" y="2549526"/>
              <a:ext cx="82550" cy="254000"/>
            </a:xfrm>
            <a:custGeom>
              <a:avLst/>
              <a:gdLst>
                <a:gd name="T0" fmla="*/ 52 w 52"/>
                <a:gd name="T1" fmla="*/ 160 h 160"/>
                <a:gd name="T2" fmla="*/ 0 w 52"/>
                <a:gd name="T3" fmla="*/ 131 h 160"/>
                <a:gd name="T4" fmla="*/ 0 w 52"/>
                <a:gd name="T5" fmla="*/ 0 h 160"/>
                <a:gd name="T6" fmla="*/ 52 w 52"/>
                <a:gd name="T7" fmla="*/ 29 h 160"/>
                <a:gd name="T8" fmla="*/ 52 w 52"/>
                <a:gd name="T9" fmla="*/ 160 h 160"/>
              </a:gdLst>
              <a:ahLst/>
              <a:cxnLst>
                <a:cxn ang="0">
                  <a:pos x="T0" y="T1"/>
                </a:cxn>
                <a:cxn ang="0">
                  <a:pos x="T2" y="T3"/>
                </a:cxn>
                <a:cxn ang="0">
                  <a:pos x="T4" y="T5"/>
                </a:cxn>
                <a:cxn ang="0">
                  <a:pos x="T6" y="T7"/>
                </a:cxn>
                <a:cxn ang="0">
                  <a:pos x="T8" y="T9"/>
                </a:cxn>
              </a:cxnLst>
              <a:rect l="0" t="0" r="r" b="b"/>
              <a:pathLst>
                <a:path w="52" h="160">
                  <a:moveTo>
                    <a:pt x="52" y="160"/>
                  </a:moveTo>
                  <a:lnTo>
                    <a:pt x="0" y="131"/>
                  </a:lnTo>
                  <a:lnTo>
                    <a:pt x="0" y="0"/>
                  </a:lnTo>
                  <a:lnTo>
                    <a:pt x="52" y="29"/>
                  </a:lnTo>
                  <a:lnTo>
                    <a:pt x="52"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5" name="Freeform 419">
              <a:extLst>
                <a:ext uri="{FF2B5EF4-FFF2-40B4-BE49-F238E27FC236}">
                  <a16:creationId xmlns:a16="http://schemas.microsoft.com/office/drawing/2014/main" xmlns="" id="{3D1F1386-BB20-4CE7-BD10-3CF28C4C8B8F}"/>
                </a:ext>
              </a:extLst>
            </p:cNvPr>
            <p:cNvSpPr>
              <a:spLocks/>
            </p:cNvSpPr>
            <p:nvPr/>
          </p:nvSpPr>
          <p:spPr bwMode="auto">
            <a:xfrm>
              <a:off x="9820276" y="2549526"/>
              <a:ext cx="22225" cy="207963"/>
            </a:xfrm>
            <a:custGeom>
              <a:avLst/>
              <a:gdLst>
                <a:gd name="T0" fmla="*/ 14 w 14"/>
                <a:gd name="T1" fmla="*/ 122 h 131"/>
                <a:gd name="T2" fmla="*/ 0 w 14"/>
                <a:gd name="T3" fmla="*/ 131 h 131"/>
                <a:gd name="T4" fmla="*/ 0 w 14"/>
                <a:gd name="T5" fmla="*/ 0 h 131"/>
                <a:gd name="T6" fmla="*/ 14 w 14"/>
                <a:gd name="T7" fmla="*/ 8 h 131"/>
                <a:gd name="T8" fmla="*/ 14 w 14"/>
                <a:gd name="T9" fmla="*/ 122 h 131"/>
              </a:gdLst>
              <a:ahLst/>
              <a:cxnLst>
                <a:cxn ang="0">
                  <a:pos x="T0" y="T1"/>
                </a:cxn>
                <a:cxn ang="0">
                  <a:pos x="T2" y="T3"/>
                </a:cxn>
                <a:cxn ang="0">
                  <a:pos x="T4" y="T5"/>
                </a:cxn>
                <a:cxn ang="0">
                  <a:pos x="T6" y="T7"/>
                </a:cxn>
                <a:cxn ang="0">
                  <a:pos x="T8" y="T9"/>
                </a:cxn>
              </a:cxnLst>
              <a:rect l="0" t="0" r="r" b="b"/>
              <a:pathLst>
                <a:path w="14" h="131">
                  <a:moveTo>
                    <a:pt x="14" y="122"/>
                  </a:moveTo>
                  <a:lnTo>
                    <a:pt x="0" y="131"/>
                  </a:lnTo>
                  <a:lnTo>
                    <a:pt x="0" y="0"/>
                  </a:lnTo>
                  <a:lnTo>
                    <a:pt x="14" y="8"/>
                  </a:lnTo>
                  <a:lnTo>
                    <a:pt x="14" y="122"/>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6" name="Freeform 420">
              <a:extLst>
                <a:ext uri="{FF2B5EF4-FFF2-40B4-BE49-F238E27FC236}">
                  <a16:creationId xmlns:a16="http://schemas.microsoft.com/office/drawing/2014/main" xmlns="" id="{F912EE05-3803-4136-AE76-121BEACA9D2F}"/>
                </a:ext>
              </a:extLst>
            </p:cNvPr>
            <p:cNvSpPr>
              <a:spLocks/>
            </p:cNvSpPr>
            <p:nvPr/>
          </p:nvSpPr>
          <p:spPr bwMode="auto">
            <a:xfrm>
              <a:off x="9820276" y="2855913"/>
              <a:ext cx="82550" cy="252413"/>
            </a:xfrm>
            <a:custGeom>
              <a:avLst/>
              <a:gdLst>
                <a:gd name="T0" fmla="*/ 52 w 52"/>
                <a:gd name="T1" fmla="*/ 159 h 159"/>
                <a:gd name="T2" fmla="*/ 0 w 52"/>
                <a:gd name="T3" fmla="*/ 131 h 159"/>
                <a:gd name="T4" fmla="*/ 0 w 52"/>
                <a:gd name="T5" fmla="*/ 0 h 159"/>
                <a:gd name="T6" fmla="*/ 52 w 52"/>
                <a:gd name="T7" fmla="*/ 28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31"/>
                  </a:lnTo>
                  <a:lnTo>
                    <a:pt x="0" y="0"/>
                  </a:lnTo>
                  <a:lnTo>
                    <a:pt x="52" y="28"/>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7" name="Freeform 421">
              <a:extLst>
                <a:ext uri="{FF2B5EF4-FFF2-40B4-BE49-F238E27FC236}">
                  <a16:creationId xmlns:a16="http://schemas.microsoft.com/office/drawing/2014/main" xmlns="" id="{BFE84C17-C071-4CA4-AAA6-CFCC027AA297}"/>
                </a:ext>
              </a:extLst>
            </p:cNvPr>
            <p:cNvSpPr>
              <a:spLocks/>
            </p:cNvSpPr>
            <p:nvPr/>
          </p:nvSpPr>
          <p:spPr bwMode="auto">
            <a:xfrm>
              <a:off x="9820276" y="2855913"/>
              <a:ext cx="22225" cy="207963"/>
            </a:xfrm>
            <a:custGeom>
              <a:avLst/>
              <a:gdLst>
                <a:gd name="T0" fmla="*/ 14 w 14"/>
                <a:gd name="T1" fmla="*/ 123 h 131"/>
                <a:gd name="T2" fmla="*/ 0 w 14"/>
                <a:gd name="T3" fmla="*/ 131 h 131"/>
                <a:gd name="T4" fmla="*/ 0 w 14"/>
                <a:gd name="T5" fmla="*/ 0 h 131"/>
                <a:gd name="T6" fmla="*/ 14 w 14"/>
                <a:gd name="T7" fmla="*/ 7 h 131"/>
                <a:gd name="T8" fmla="*/ 14 w 14"/>
                <a:gd name="T9" fmla="*/ 123 h 131"/>
              </a:gdLst>
              <a:ahLst/>
              <a:cxnLst>
                <a:cxn ang="0">
                  <a:pos x="T0" y="T1"/>
                </a:cxn>
                <a:cxn ang="0">
                  <a:pos x="T2" y="T3"/>
                </a:cxn>
                <a:cxn ang="0">
                  <a:pos x="T4" y="T5"/>
                </a:cxn>
                <a:cxn ang="0">
                  <a:pos x="T6" y="T7"/>
                </a:cxn>
                <a:cxn ang="0">
                  <a:pos x="T8" y="T9"/>
                </a:cxn>
              </a:cxnLst>
              <a:rect l="0" t="0" r="r" b="b"/>
              <a:pathLst>
                <a:path w="14" h="131">
                  <a:moveTo>
                    <a:pt x="14" y="123"/>
                  </a:moveTo>
                  <a:lnTo>
                    <a:pt x="0" y="131"/>
                  </a:lnTo>
                  <a:lnTo>
                    <a:pt x="0" y="0"/>
                  </a:lnTo>
                  <a:lnTo>
                    <a:pt x="14" y="7"/>
                  </a:lnTo>
                  <a:lnTo>
                    <a:pt x="14" y="123"/>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8" name="Freeform 422">
              <a:extLst>
                <a:ext uri="{FF2B5EF4-FFF2-40B4-BE49-F238E27FC236}">
                  <a16:creationId xmlns:a16="http://schemas.microsoft.com/office/drawing/2014/main" xmlns="" id="{D623A51F-1C60-44BA-98D8-DCD834DA796C}"/>
                </a:ext>
              </a:extLst>
            </p:cNvPr>
            <p:cNvSpPr>
              <a:spLocks/>
            </p:cNvSpPr>
            <p:nvPr/>
          </p:nvSpPr>
          <p:spPr bwMode="auto">
            <a:xfrm>
              <a:off x="9820276" y="3160713"/>
              <a:ext cx="82550" cy="252413"/>
            </a:xfrm>
            <a:custGeom>
              <a:avLst/>
              <a:gdLst>
                <a:gd name="T0" fmla="*/ 52 w 52"/>
                <a:gd name="T1" fmla="*/ 159 h 159"/>
                <a:gd name="T2" fmla="*/ 0 w 52"/>
                <a:gd name="T3" fmla="*/ 131 h 159"/>
                <a:gd name="T4" fmla="*/ 0 w 52"/>
                <a:gd name="T5" fmla="*/ 0 h 159"/>
                <a:gd name="T6" fmla="*/ 52 w 52"/>
                <a:gd name="T7" fmla="*/ 31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31"/>
                  </a:lnTo>
                  <a:lnTo>
                    <a:pt x="0" y="0"/>
                  </a:lnTo>
                  <a:lnTo>
                    <a:pt x="52" y="31"/>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19" name="Freeform 423">
              <a:extLst>
                <a:ext uri="{FF2B5EF4-FFF2-40B4-BE49-F238E27FC236}">
                  <a16:creationId xmlns:a16="http://schemas.microsoft.com/office/drawing/2014/main" xmlns="" id="{4CD76B12-7BF1-40AE-B20E-D6DD7C5BC9A7}"/>
                </a:ext>
              </a:extLst>
            </p:cNvPr>
            <p:cNvSpPr>
              <a:spLocks/>
            </p:cNvSpPr>
            <p:nvPr/>
          </p:nvSpPr>
          <p:spPr bwMode="auto">
            <a:xfrm>
              <a:off x="9820276" y="3160713"/>
              <a:ext cx="22225" cy="207963"/>
            </a:xfrm>
            <a:custGeom>
              <a:avLst/>
              <a:gdLst>
                <a:gd name="T0" fmla="*/ 14 w 14"/>
                <a:gd name="T1" fmla="*/ 124 h 131"/>
                <a:gd name="T2" fmla="*/ 0 w 14"/>
                <a:gd name="T3" fmla="*/ 131 h 131"/>
                <a:gd name="T4" fmla="*/ 0 w 14"/>
                <a:gd name="T5" fmla="*/ 0 h 131"/>
                <a:gd name="T6" fmla="*/ 14 w 14"/>
                <a:gd name="T7" fmla="*/ 10 h 131"/>
                <a:gd name="T8" fmla="*/ 14 w 14"/>
                <a:gd name="T9" fmla="*/ 124 h 131"/>
              </a:gdLst>
              <a:ahLst/>
              <a:cxnLst>
                <a:cxn ang="0">
                  <a:pos x="T0" y="T1"/>
                </a:cxn>
                <a:cxn ang="0">
                  <a:pos x="T2" y="T3"/>
                </a:cxn>
                <a:cxn ang="0">
                  <a:pos x="T4" y="T5"/>
                </a:cxn>
                <a:cxn ang="0">
                  <a:pos x="T6" y="T7"/>
                </a:cxn>
                <a:cxn ang="0">
                  <a:pos x="T8" y="T9"/>
                </a:cxn>
              </a:cxnLst>
              <a:rect l="0" t="0" r="r" b="b"/>
              <a:pathLst>
                <a:path w="14" h="131">
                  <a:moveTo>
                    <a:pt x="14" y="124"/>
                  </a:moveTo>
                  <a:lnTo>
                    <a:pt x="0" y="131"/>
                  </a:lnTo>
                  <a:lnTo>
                    <a:pt x="0" y="0"/>
                  </a:lnTo>
                  <a:lnTo>
                    <a:pt x="14" y="10"/>
                  </a:lnTo>
                  <a:lnTo>
                    <a:pt x="14" y="12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0" name="Freeform 424">
              <a:extLst>
                <a:ext uri="{FF2B5EF4-FFF2-40B4-BE49-F238E27FC236}">
                  <a16:creationId xmlns:a16="http://schemas.microsoft.com/office/drawing/2014/main" xmlns="" id="{33FF5F52-D926-4E49-8A10-7F56FC805744}"/>
                </a:ext>
              </a:extLst>
            </p:cNvPr>
            <p:cNvSpPr>
              <a:spLocks/>
            </p:cNvSpPr>
            <p:nvPr/>
          </p:nvSpPr>
          <p:spPr bwMode="auto">
            <a:xfrm>
              <a:off x="9820276" y="3470276"/>
              <a:ext cx="82550" cy="252413"/>
            </a:xfrm>
            <a:custGeom>
              <a:avLst/>
              <a:gdLst>
                <a:gd name="T0" fmla="*/ 52 w 52"/>
                <a:gd name="T1" fmla="*/ 159 h 159"/>
                <a:gd name="T2" fmla="*/ 0 w 52"/>
                <a:gd name="T3" fmla="*/ 131 h 159"/>
                <a:gd name="T4" fmla="*/ 0 w 52"/>
                <a:gd name="T5" fmla="*/ 0 h 159"/>
                <a:gd name="T6" fmla="*/ 52 w 52"/>
                <a:gd name="T7" fmla="*/ 29 h 159"/>
                <a:gd name="T8" fmla="*/ 52 w 52"/>
                <a:gd name="T9" fmla="*/ 159 h 159"/>
              </a:gdLst>
              <a:ahLst/>
              <a:cxnLst>
                <a:cxn ang="0">
                  <a:pos x="T0" y="T1"/>
                </a:cxn>
                <a:cxn ang="0">
                  <a:pos x="T2" y="T3"/>
                </a:cxn>
                <a:cxn ang="0">
                  <a:pos x="T4" y="T5"/>
                </a:cxn>
                <a:cxn ang="0">
                  <a:pos x="T6" y="T7"/>
                </a:cxn>
                <a:cxn ang="0">
                  <a:pos x="T8" y="T9"/>
                </a:cxn>
              </a:cxnLst>
              <a:rect l="0" t="0" r="r" b="b"/>
              <a:pathLst>
                <a:path w="52" h="159">
                  <a:moveTo>
                    <a:pt x="52" y="159"/>
                  </a:moveTo>
                  <a:lnTo>
                    <a:pt x="0" y="131"/>
                  </a:lnTo>
                  <a:lnTo>
                    <a:pt x="0" y="0"/>
                  </a:lnTo>
                  <a:lnTo>
                    <a:pt x="52" y="29"/>
                  </a:lnTo>
                  <a:lnTo>
                    <a:pt x="52"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1" name="Freeform 425">
              <a:extLst>
                <a:ext uri="{FF2B5EF4-FFF2-40B4-BE49-F238E27FC236}">
                  <a16:creationId xmlns:a16="http://schemas.microsoft.com/office/drawing/2014/main" xmlns="" id="{D4120A29-CD2E-411D-A36F-F886F2B0C5A5}"/>
                </a:ext>
              </a:extLst>
            </p:cNvPr>
            <p:cNvSpPr>
              <a:spLocks/>
            </p:cNvSpPr>
            <p:nvPr/>
          </p:nvSpPr>
          <p:spPr bwMode="auto">
            <a:xfrm>
              <a:off x="9820276" y="3470276"/>
              <a:ext cx="22225" cy="207963"/>
            </a:xfrm>
            <a:custGeom>
              <a:avLst/>
              <a:gdLst>
                <a:gd name="T0" fmla="*/ 14 w 14"/>
                <a:gd name="T1" fmla="*/ 121 h 131"/>
                <a:gd name="T2" fmla="*/ 0 w 14"/>
                <a:gd name="T3" fmla="*/ 131 h 131"/>
                <a:gd name="T4" fmla="*/ 0 w 14"/>
                <a:gd name="T5" fmla="*/ 0 h 131"/>
                <a:gd name="T6" fmla="*/ 14 w 14"/>
                <a:gd name="T7" fmla="*/ 7 h 131"/>
                <a:gd name="T8" fmla="*/ 14 w 14"/>
                <a:gd name="T9" fmla="*/ 121 h 131"/>
              </a:gdLst>
              <a:ahLst/>
              <a:cxnLst>
                <a:cxn ang="0">
                  <a:pos x="T0" y="T1"/>
                </a:cxn>
                <a:cxn ang="0">
                  <a:pos x="T2" y="T3"/>
                </a:cxn>
                <a:cxn ang="0">
                  <a:pos x="T4" y="T5"/>
                </a:cxn>
                <a:cxn ang="0">
                  <a:pos x="T6" y="T7"/>
                </a:cxn>
                <a:cxn ang="0">
                  <a:pos x="T8" y="T9"/>
                </a:cxn>
              </a:cxnLst>
              <a:rect l="0" t="0" r="r" b="b"/>
              <a:pathLst>
                <a:path w="14" h="131">
                  <a:moveTo>
                    <a:pt x="14" y="121"/>
                  </a:moveTo>
                  <a:lnTo>
                    <a:pt x="0" y="131"/>
                  </a:lnTo>
                  <a:lnTo>
                    <a:pt x="0" y="0"/>
                  </a:lnTo>
                  <a:lnTo>
                    <a:pt x="14" y="7"/>
                  </a:lnTo>
                  <a:lnTo>
                    <a:pt x="14"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2" name="Freeform 426">
              <a:extLst>
                <a:ext uri="{FF2B5EF4-FFF2-40B4-BE49-F238E27FC236}">
                  <a16:creationId xmlns:a16="http://schemas.microsoft.com/office/drawing/2014/main" xmlns="" id="{362D27C5-5DC8-4C1E-86A3-20CEB508A79F}"/>
                </a:ext>
              </a:extLst>
            </p:cNvPr>
            <p:cNvSpPr>
              <a:spLocks/>
            </p:cNvSpPr>
            <p:nvPr/>
          </p:nvSpPr>
          <p:spPr bwMode="auto">
            <a:xfrm>
              <a:off x="9956801" y="2625726"/>
              <a:ext cx="79375" cy="252413"/>
            </a:xfrm>
            <a:custGeom>
              <a:avLst/>
              <a:gdLst>
                <a:gd name="T0" fmla="*/ 50 w 50"/>
                <a:gd name="T1" fmla="*/ 159 h 159"/>
                <a:gd name="T2" fmla="*/ 0 w 50"/>
                <a:gd name="T3" fmla="*/ 131 h 159"/>
                <a:gd name="T4" fmla="*/ 0 w 50"/>
                <a:gd name="T5" fmla="*/ 0 h 159"/>
                <a:gd name="T6" fmla="*/ 50 w 50"/>
                <a:gd name="T7" fmla="*/ 29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1"/>
                  </a:lnTo>
                  <a:lnTo>
                    <a:pt x="0" y="0"/>
                  </a:lnTo>
                  <a:lnTo>
                    <a:pt x="50" y="29"/>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3" name="Freeform 427">
              <a:extLst>
                <a:ext uri="{FF2B5EF4-FFF2-40B4-BE49-F238E27FC236}">
                  <a16:creationId xmlns:a16="http://schemas.microsoft.com/office/drawing/2014/main" xmlns="" id="{E17F8B6A-A79C-43A9-9475-A42921B169D6}"/>
                </a:ext>
              </a:extLst>
            </p:cNvPr>
            <p:cNvSpPr>
              <a:spLocks/>
            </p:cNvSpPr>
            <p:nvPr/>
          </p:nvSpPr>
          <p:spPr bwMode="auto">
            <a:xfrm>
              <a:off x="9956801" y="2625726"/>
              <a:ext cx="19050" cy="207963"/>
            </a:xfrm>
            <a:custGeom>
              <a:avLst/>
              <a:gdLst>
                <a:gd name="T0" fmla="*/ 12 w 12"/>
                <a:gd name="T1" fmla="*/ 121 h 131"/>
                <a:gd name="T2" fmla="*/ 0 w 12"/>
                <a:gd name="T3" fmla="*/ 131 h 131"/>
                <a:gd name="T4" fmla="*/ 0 w 12"/>
                <a:gd name="T5" fmla="*/ 0 h 131"/>
                <a:gd name="T6" fmla="*/ 12 w 12"/>
                <a:gd name="T7" fmla="*/ 7 h 131"/>
                <a:gd name="T8" fmla="*/ 12 w 12"/>
                <a:gd name="T9" fmla="*/ 121 h 131"/>
              </a:gdLst>
              <a:ahLst/>
              <a:cxnLst>
                <a:cxn ang="0">
                  <a:pos x="T0" y="T1"/>
                </a:cxn>
                <a:cxn ang="0">
                  <a:pos x="T2" y="T3"/>
                </a:cxn>
                <a:cxn ang="0">
                  <a:pos x="T4" y="T5"/>
                </a:cxn>
                <a:cxn ang="0">
                  <a:pos x="T6" y="T7"/>
                </a:cxn>
                <a:cxn ang="0">
                  <a:pos x="T8" y="T9"/>
                </a:cxn>
              </a:cxnLst>
              <a:rect l="0" t="0" r="r" b="b"/>
              <a:pathLst>
                <a:path w="12" h="131">
                  <a:moveTo>
                    <a:pt x="12" y="121"/>
                  </a:moveTo>
                  <a:lnTo>
                    <a:pt x="0" y="131"/>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4" name="Freeform 428">
              <a:extLst>
                <a:ext uri="{FF2B5EF4-FFF2-40B4-BE49-F238E27FC236}">
                  <a16:creationId xmlns:a16="http://schemas.microsoft.com/office/drawing/2014/main" xmlns="" id="{C9C30615-87F6-4394-A9EE-2219F44A2C24}"/>
                </a:ext>
              </a:extLst>
            </p:cNvPr>
            <p:cNvSpPr>
              <a:spLocks/>
            </p:cNvSpPr>
            <p:nvPr/>
          </p:nvSpPr>
          <p:spPr bwMode="auto">
            <a:xfrm>
              <a:off x="10144126" y="2636838"/>
              <a:ext cx="60325" cy="241300"/>
            </a:xfrm>
            <a:custGeom>
              <a:avLst/>
              <a:gdLst>
                <a:gd name="T0" fmla="*/ 0 w 38"/>
                <a:gd name="T1" fmla="*/ 152 h 152"/>
                <a:gd name="T2" fmla="*/ 38 w 38"/>
                <a:gd name="T3" fmla="*/ 131 h 152"/>
                <a:gd name="T4" fmla="*/ 38 w 38"/>
                <a:gd name="T5" fmla="*/ 0 h 152"/>
                <a:gd name="T6" fmla="*/ 0 w 38"/>
                <a:gd name="T7" fmla="*/ 22 h 152"/>
                <a:gd name="T8" fmla="*/ 0 w 38"/>
                <a:gd name="T9" fmla="*/ 152 h 152"/>
              </a:gdLst>
              <a:ahLst/>
              <a:cxnLst>
                <a:cxn ang="0">
                  <a:pos x="T0" y="T1"/>
                </a:cxn>
                <a:cxn ang="0">
                  <a:pos x="T2" y="T3"/>
                </a:cxn>
                <a:cxn ang="0">
                  <a:pos x="T4" y="T5"/>
                </a:cxn>
                <a:cxn ang="0">
                  <a:pos x="T6" y="T7"/>
                </a:cxn>
                <a:cxn ang="0">
                  <a:pos x="T8" y="T9"/>
                </a:cxn>
              </a:cxnLst>
              <a:rect l="0" t="0" r="r" b="b"/>
              <a:pathLst>
                <a:path w="38" h="152">
                  <a:moveTo>
                    <a:pt x="0" y="152"/>
                  </a:moveTo>
                  <a:lnTo>
                    <a:pt x="38" y="131"/>
                  </a:lnTo>
                  <a:lnTo>
                    <a:pt x="38" y="0"/>
                  </a:lnTo>
                  <a:lnTo>
                    <a:pt x="0" y="22"/>
                  </a:lnTo>
                  <a:lnTo>
                    <a:pt x="0" y="152"/>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5" name="Rectangle 429">
              <a:extLst>
                <a:ext uri="{FF2B5EF4-FFF2-40B4-BE49-F238E27FC236}">
                  <a16:creationId xmlns:a16="http://schemas.microsoft.com/office/drawing/2014/main" xmlns="" id="{8BD5CEF2-A19E-4DBE-92A2-6DD0ACD52FEF}"/>
                </a:ext>
              </a:extLst>
            </p:cNvPr>
            <p:cNvSpPr>
              <a:spLocks noChangeArrowheads="1"/>
            </p:cNvSpPr>
            <p:nvPr/>
          </p:nvSpPr>
          <p:spPr bwMode="auto">
            <a:xfrm>
              <a:off x="10204451" y="2636838"/>
              <a:ext cx="19050" cy="207963"/>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6" name="Freeform 430">
              <a:extLst>
                <a:ext uri="{FF2B5EF4-FFF2-40B4-BE49-F238E27FC236}">
                  <a16:creationId xmlns:a16="http://schemas.microsoft.com/office/drawing/2014/main" xmlns="" id="{8D8ADA4C-5C4C-4536-AF53-4BF80B0ECD4E}"/>
                </a:ext>
              </a:extLst>
            </p:cNvPr>
            <p:cNvSpPr>
              <a:spLocks/>
            </p:cNvSpPr>
            <p:nvPr/>
          </p:nvSpPr>
          <p:spPr bwMode="auto">
            <a:xfrm>
              <a:off x="10144126" y="2949576"/>
              <a:ext cx="60325" cy="241300"/>
            </a:xfrm>
            <a:custGeom>
              <a:avLst/>
              <a:gdLst>
                <a:gd name="T0" fmla="*/ 0 w 38"/>
                <a:gd name="T1" fmla="*/ 152 h 152"/>
                <a:gd name="T2" fmla="*/ 38 w 38"/>
                <a:gd name="T3" fmla="*/ 131 h 152"/>
                <a:gd name="T4" fmla="*/ 38 w 38"/>
                <a:gd name="T5" fmla="*/ 0 h 152"/>
                <a:gd name="T6" fmla="*/ 0 w 38"/>
                <a:gd name="T7" fmla="*/ 22 h 152"/>
                <a:gd name="T8" fmla="*/ 0 w 38"/>
                <a:gd name="T9" fmla="*/ 152 h 152"/>
              </a:gdLst>
              <a:ahLst/>
              <a:cxnLst>
                <a:cxn ang="0">
                  <a:pos x="T0" y="T1"/>
                </a:cxn>
                <a:cxn ang="0">
                  <a:pos x="T2" y="T3"/>
                </a:cxn>
                <a:cxn ang="0">
                  <a:pos x="T4" y="T5"/>
                </a:cxn>
                <a:cxn ang="0">
                  <a:pos x="T6" y="T7"/>
                </a:cxn>
                <a:cxn ang="0">
                  <a:pos x="T8" y="T9"/>
                </a:cxn>
              </a:cxnLst>
              <a:rect l="0" t="0" r="r" b="b"/>
              <a:pathLst>
                <a:path w="38" h="152">
                  <a:moveTo>
                    <a:pt x="0" y="152"/>
                  </a:moveTo>
                  <a:lnTo>
                    <a:pt x="38" y="131"/>
                  </a:lnTo>
                  <a:lnTo>
                    <a:pt x="38" y="0"/>
                  </a:lnTo>
                  <a:lnTo>
                    <a:pt x="0" y="22"/>
                  </a:lnTo>
                  <a:lnTo>
                    <a:pt x="0" y="152"/>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7" name="Rectangle 431">
              <a:extLst>
                <a:ext uri="{FF2B5EF4-FFF2-40B4-BE49-F238E27FC236}">
                  <a16:creationId xmlns:a16="http://schemas.microsoft.com/office/drawing/2014/main" xmlns="" id="{F28EDC25-39B0-4C34-BD9A-2337601E974A}"/>
                </a:ext>
              </a:extLst>
            </p:cNvPr>
            <p:cNvSpPr>
              <a:spLocks noChangeArrowheads="1"/>
            </p:cNvSpPr>
            <p:nvPr/>
          </p:nvSpPr>
          <p:spPr bwMode="auto">
            <a:xfrm>
              <a:off x="10204451" y="2949576"/>
              <a:ext cx="19050" cy="207963"/>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8" name="Freeform 432">
              <a:extLst>
                <a:ext uri="{FF2B5EF4-FFF2-40B4-BE49-F238E27FC236}">
                  <a16:creationId xmlns:a16="http://schemas.microsoft.com/office/drawing/2014/main" xmlns="" id="{EFFEC4E4-F147-4860-AD6A-52C68C503977}"/>
                </a:ext>
              </a:extLst>
            </p:cNvPr>
            <p:cNvSpPr>
              <a:spLocks/>
            </p:cNvSpPr>
            <p:nvPr/>
          </p:nvSpPr>
          <p:spPr bwMode="auto">
            <a:xfrm>
              <a:off x="10144126" y="3262313"/>
              <a:ext cx="60325" cy="242888"/>
            </a:xfrm>
            <a:custGeom>
              <a:avLst/>
              <a:gdLst>
                <a:gd name="T0" fmla="*/ 0 w 38"/>
                <a:gd name="T1" fmla="*/ 153 h 153"/>
                <a:gd name="T2" fmla="*/ 38 w 38"/>
                <a:gd name="T3" fmla="*/ 131 h 153"/>
                <a:gd name="T4" fmla="*/ 38 w 38"/>
                <a:gd name="T5" fmla="*/ 0 h 153"/>
                <a:gd name="T6" fmla="*/ 0 w 38"/>
                <a:gd name="T7" fmla="*/ 22 h 153"/>
                <a:gd name="T8" fmla="*/ 0 w 38"/>
                <a:gd name="T9" fmla="*/ 153 h 153"/>
              </a:gdLst>
              <a:ahLst/>
              <a:cxnLst>
                <a:cxn ang="0">
                  <a:pos x="T0" y="T1"/>
                </a:cxn>
                <a:cxn ang="0">
                  <a:pos x="T2" y="T3"/>
                </a:cxn>
                <a:cxn ang="0">
                  <a:pos x="T4" y="T5"/>
                </a:cxn>
                <a:cxn ang="0">
                  <a:pos x="T6" y="T7"/>
                </a:cxn>
                <a:cxn ang="0">
                  <a:pos x="T8" y="T9"/>
                </a:cxn>
              </a:cxnLst>
              <a:rect l="0" t="0" r="r" b="b"/>
              <a:pathLst>
                <a:path w="38" h="153">
                  <a:moveTo>
                    <a:pt x="0" y="153"/>
                  </a:moveTo>
                  <a:lnTo>
                    <a:pt x="38" y="131"/>
                  </a:lnTo>
                  <a:lnTo>
                    <a:pt x="38" y="0"/>
                  </a:lnTo>
                  <a:lnTo>
                    <a:pt x="0" y="22"/>
                  </a:lnTo>
                  <a:lnTo>
                    <a:pt x="0" y="153"/>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29" name="Rectangle 433">
              <a:extLst>
                <a:ext uri="{FF2B5EF4-FFF2-40B4-BE49-F238E27FC236}">
                  <a16:creationId xmlns:a16="http://schemas.microsoft.com/office/drawing/2014/main" xmlns="" id="{B0A5D285-9632-431A-8989-7C1E03F6D8A3}"/>
                </a:ext>
              </a:extLst>
            </p:cNvPr>
            <p:cNvSpPr>
              <a:spLocks noChangeArrowheads="1"/>
            </p:cNvSpPr>
            <p:nvPr/>
          </p:nvSpPr>
          <p:spPr bwMode="auto">
            <a:xfrm>
              <a:off x="10204451" y="3262313"/>
              <a:ext cx="19050" cy="207963"/>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0" name="Freeform 434">
              <a:extLst>
                <a:ext uri="{FF2B5EF4-FFF2-40B4-BE49-F238E27FC236}">
                  <a16:creationId xmlns:a16="http://schemas.microsoft.com/office/drawing/2014/main" xmlns="" id="{55BCA9D7-0315-4239-9902-AA98DDDAB3B1}"/>
                </a:ext>
              </a:extLst>
            </p:cNvPr>
            <p:cNvSpPr>
              <a:spLocks/>
            </p:cNvSpPr>
            <p:nvPr/>
          </p:nvSpPr>
          <p:spPr bwMode="auto">
            <a:xfrm>
              <a:off x="10144126" y="3576638"/>
              <a:ext cx="60325" cy="241300"/>
            </a:xfrm>
            <a:custGeom>
              <a:avLst/>
              <a:gdLst>
                <a:gd name="T0" fmla="*/ 0 w 38"/>
                <a:gd name="T1" fmla="*/ 152 h 152"/>
                <a:gd name="T2" fmla="*/ 38 w 38"/>
                <a:gd name="T3" fmla="*/ 130 h 152"/>
                <a:gd name="T4" fmla="*/ 38 w 38"/>
                <a:gd name="T5" fmla="*/ 0 h 152"/>
                <a:gd name="T6" fmla="*/ 0 w 38"/>
                <a:gd name="T7" fmla="*/ 21 h 152"/>
                <a:gd name="T8" fmla="*/ 0 w 38"/>
                <a:gd name="T9" fmla="*/ 152 h 152"/>
              </a:gdLst>
              <a:ahLst/>
              <a:cxnLst>
                <a:cxn ang="0">
                  <a:pos x="T0" y="T1"/>
                </a:cxn>
                <a:cxn ang="0">
                  <a:pos x="T2" y="T3"/>
                </a:cxn>
                <a:cxn ang="0">
                  <a:pos x="T4" y="T5"/>
                </a:cxn>
                <a:cxn ang="0">
                  <a:pos x="T6" y="T7"/>
                </a:cxn>
                <a:cxn ang="0">
                  <a:pos x="T8" y="T9"/>
                </a:cxn>
              </a:cxnLst>
              <a:rect l="0" t="0" r="r" b="b"/>
              <a:pathLst>
                <a:path w="38" h="152">
                  <a:moveTo>
                    <a:pt x="0" y="152"/>
                  </a:moveTo>
                  <a:lnTo>
                    <a:pt x="38" y="130"/>
                  </a:lnTo>
                  <a:lnTo>
                    <a:pt x="38" y="0"/>
                  </a:lnTo>
                  <a:lnTo>
                    <a:pt x="0" y="21"/>
                  </a:lnTo>
                  <a:lnTo>
                    <a:pt x="0" y="152"/>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1" name="Rectangle 435">
              <a:extLst>
                <a:ext uri="{FF2B5EF4-FFF2-40B4-BE49-F238E27FC236}">
                  <a16:creationId xmlns:a16="http://schemas.microsoft.com/office/drawing/2014/main" xmlns="" id="{5FE9B6FB-D311-4D0B-92B2-17454FE58C55}"/>
                </a:ext>
              </a:extLst>
            </p:cNvPr>
            <p:cNvSpPr>
              <a:spLocks noChangeArrowheads="1"/>
            </p:cNvSpPr>
            <p:nvPr/>
          </p:nvSpPr>
          <p:spPr bwMode="auto">
            <a:xfrm>
              <a:off x="10204451" y="3576638"/>
              <a:ext cx="19050" cy="206375"/>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2" name="Freeform 436">
              <a:extLst>
                <a:ext uri="{FF2B5EF4-FFF2-40B4-BE49-F238E27FC236}">
                  <a16:creationId xmlns:a16="http://schemas.microsoft.com/office/drawing/2014/main" xmlns="" id="{1F716941-8422-43AC-8474-68AD94F57AC8}"/>
                </a:ext>
              </a:extLst>
            </p:cNvPr>
            <p:cNvSpPr>
              <a:spLocks/>
            </p:cNvSpPr>
            <p:nvPr/>
          </p:nvSpPr>
          <p:spPr bwMode="auto">
            <a:xfrm>
              <a:off x="10299701" y="2557463"/>
              <a:ext cx="55563" cy="238125"/>
            </a:xfrm>
            <a:custGeom>
              <a:avLst/>
              <a:gdLst>
                <a:gd name="T0" fmla="*/ 0 w 35"/>
                <a:gd name="T1" fmla="*/ 150 h 150"/>
                <a:gd name="T2" fmla="*/ 35 w 35"/>
                <a:gd name="T3" fmla="*/ 131 h 150"/>
                <a:gd name="T4" fmla="*/ 35 w 35"/>
                <a:gd name="T5" fmla="*/ 0 h 150"/>
                <a:gd name="T6" fmla="*/ 0 w 35"/>
                <a:gd name="T7" fmla="*/ 22 h 150"/>
                <a:gd name="T8" fmla="*/ 0 w 35"/>
                <a:gd name="T9" fmla="*/ 150 h 150"/>
              </a:gdLst>
              <a:ahLst/>
              <a:cxnLst>
                <a:cxn ang="0">
                  <a:pos x="T0" y="T1"/>
                </a:cxn>
                <a:cxn ang="0">
                  <a:pos x="T2" y="T3"/>
                </a:cxn>
                <a:cxn ang="0">
                  <a:pos x="T4" y="T5"/>
                </a:cxn>
                <a:cxn ang="0">
                  <a:pos x="T6" y="T7"/>
                </a:cxn>
                <a:cxn ang="0">
                  <a:pos x="T8" y="T9"/>
                </a:cxn>
              </a:cxnLst>
              <a:rect l="0" t="0" r="r" b="b"/>
              <a:pathLst>
                <a:path w="35" h="150">
                  <a:moveTo>
                    <a:pt x="0" y="150"/>
                  </a:moveTo>
                  <a:lnTo>
                    <a:pt x="35" y="131"/>
                  </a:lnTo>
                  <a:lnTo>
                    <a:pt x="35" y="0"/>
                  </a:lnTo>
                  <a:lnTo>
                    <a:pt x="0" y="22"/>
                  </a:lnTo>
                  <a:lnTo>
                    <a:pt x="0" y="150"/>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3" name="Rectangle 437">
              <a:extLst>
                <a:ext uri="{FF2B5EF4-FFF2-40B4-BE49-F238E27FC236}">
                  <a16:creationId xmlns:a16="http://schemas.microsoft.com/office/drawing/2014/main" xmlns="" id="{CECC2AC9-1EAF-4550-B25C-B2D2AEB763A5}"/>
                </a:ext>
              </a:extLst>
            </p:cNvPr>
            <p:cNvSpPr>
              <a:spLocks noChangeArrowheads="1"/>
            </p:cNvSpPr>
            <p:nvPr/>
          </p:nvSpPr>
          <p:spPr bwMode="auto">
            <a:xfrm>
              <a:off x="10355263" y="2557463"/>
              <a:ext cx="23813" cy="207963"/>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4" name="Freeform 438">
              <a:extLst>
                <a:ext uri="{FF2B5EF4-FFF2-40B4-BE49-F238E27FC236}">
                  <a16:creationId xmlns:a16="http://schemas.microsoft.com/office/drawing/2014/main" xmlns="" id="{466A0F0E-1796-4A16-9B3B-C2386B342E1C}"/>
                </a:ext>
              </a:extLst>
            </p:cNvPr>
            <p:cNvSpPr>
              <a:spLocks/>
            </p:cNvSpPr>
            <p:nvPr/>
          </p:nvSpPr>
          <p:spPr bwMode="auto">
            <a:xfrm>
              <a:off x="10299701" y="2870201"/>
              <a:ext cx="55563" cy="238125"/>
            </a:xfrm>
            <a:custGeom>
              <a:avLst/>
              <a:gdLst>
                <a:gd name="T0" fmla="*/ 0 w 35"/>
                <a:gd name="T1" fmla="*/ 150 h 150"/>
                <a:gd name="T2" fmla="*/ 35 w 35"/>
                <a:gd name="T3" fmla="*/ 131 h 150"/>
                <a:gd name="T4" fmla="*/ 35 w 35"/>
                <a:gd name="T5" fmla="*/ 0 h 150"/>
                <a:gd name="T6" fmla="*/ 0 w 35"/>
                <a:gd name="T7" fmla="*/ 22 h 150"/>
                <a:gd name="T8" fmla="*/ 0 w 35"/>
                <a:gd name="T9" fmla="*/ 150 h 150"/>
              </a:gdLst>
              <a:ahLst/>
              <a:cxnLst>
                <a:cxn ang="0">
                  <a:pos x="T0" y="T1"/>
                </a:cxn>
                <a:cxn ang="0">
                  <a:pos x="T2" y="T3"/>
                </a:cxn>
                <a:cxn ang="0">
                  <a:pos x="T4" y="T5"/>
                </a:cxn>
                <a:cxn ang="0">
                  <a:pos x="T6" y="T7"/>
                </a:cxn>
                <a:cxn ang="0">
                  <a:pos x="T8" y="T9"/>
                </a:cxn>
              </a:cxnLst>
              <a:rect l="0" t="0" r="r" b="b"/>
              <a:pathLst>
                <a:path w="35" h="150">
                  <a:moveTo>
                    <a:pt x="0" y="150"/>
                  </a:moveTo>
                  <a:lnTo>
                    <a:pt x="35" y="131"/>
                  </a:lnTo>
                  <a:lnTo>
                    <a:pt x="35" y="0"/>
                  </a:lnTo>
                  <a:lnTo>
                    <a:pt x="0" y="22"/>
                  </a:lnTo>
                  <a:lnTo>
                    <a:pt x="0" y="150"/>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5" name="Rectangle 439">
              <a:extLst>
                <a:ext uri="{FF2B5EF4-FFF2-40B4-BE49-F238E27FC236}">
                  <a16:creationId xmlns:a16="http://schemas.microsoft.com/office/drawing/2014/main" xmlns="" id="{B5583735-C218-401C-BDAA-F1FF4D4BBE51}"/>
                </a:ext>
              </a:extLst>
            </p:cNvPr>
            <p:cNvSpPr>
              <a:spLocks noChangeArrowheads="1"/>
            </p:cNvSpPr>
            <p:nvPr/>
          </p:nvSpPr>
          <p:spPr bwMode="auto">
            <a:xfrm>
              <a:off x="10355263" y="2870201"/>
              <a:ext cx="23813" cy="207963"/>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6" name="Freeform 440">
              <a:extLst>
                <a:ext uri="{FF2B5EF4-FFF2-40B4-BE49-F238E27FC236}">
                  <a16:creationId xmlns:a16="http://schemas.microsoft.com/office/drawing/2014/main" xmlns="" id="{26CCB765-A9EA-4D32-9F6F-89017E7C6EBE}"/>
                </a:ext>
              </a:extLst>
            </p:cNvPr>
            <p:cNvSpPr>
              <a:spLocks/>
            </p:cNvSpPr>
            <p:nvPr/>
          </p:nvSpPr>
          <p:spPr bwMode="auto">
            <a:xfrm>
              <a:off x="10299701" y="3184526"/>
              <a:ext cx="55563" cy="241300"/>
            </a:xfrm>
            <a:custGeom>
              <a:avLst/>
              <a:gdLst>
                <a:gd name="T0" fmla="*/ 0 w 35"/>
                <a:gd name="T1" fmla="*/ 152 h 152"/>
                <a:gd name="T2" fmla="*/ 35 w 35"/>
                <a:gd name="T3" fmla="*/ 130 h 152"/>
                <a:gd name="T4" fmla="*/ 35 w 35"/>
                <a:gd name="T5" fmla="*/ 0 h 152"/>
                <a:gd name="T6" fmla="*/ 0 w 35"/>
                <a:gd name="T7" fmla="*/ 21 h 152"/>
                <a:gd name="T8" fmla="*/ 0 w 35"/>
                <a:gd name="T9" fmla="*/ 152 h 152"/>
              </a:gdLst>
              <a:ahLst/>
              <a:cxnLst>
                <a:cxn ang="0">
                  <a:pos x="T0" y="T1"/>
                </a:cxn>
                <a:cxn ang="0">
                  <a:pos x="T2" y="T3"/>
                </a:cxn>
                <a:cxn ang="0">
                  <a:pos x="T4" y="T5"/>
                </a:cxn>
                <a:cxn ang="0">
                  <a:pos x="T6" y="T7"/>
                </a:cxn>
                <a:cxn ang="0">
                  <a:pos x="T8" y="T9"/>
                </a:cxn>
              </a:cxnLst>
              <a:rect l="0" t="0" r="r" b="b"/>
              <a:pathLst>
                <a:path w="35" h="152">
                  <a:moveTo>
                    <a:pt x="0" y="152"/>
                  </a:moveTo>
                  <a:lnTo>
                    <a:pt x="35" y="130"/>
                  </a:lnTo>
                  <a:lnTo>
                    <a:pt x="35" y="0"/>
                  </a:lnTo>
                  <a:lnTo>
                    <a:pt x="0" y="21"/>
                  </a:lnTo>
                  <a:lnTo>
                    <a:pt x="0" y="152"/>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7" name="Rectangle 441">
              <a:extLst>
                <a:ext uri="{FF2B5EF4-FFF2-40B4-BE49-F238E27FC236}">
                  <a16:creationId xmlns:a16="http://schemas.microsoft.com/office/drawing/2014/main" xmlns="" id="{6FA52807-C447-468E-8697-49294FE0B528}"/>
                </a:ext>
              </a:extLst>
            </p:cNvPr>
            <p:cNvSpPr>
              <a:spLocks noChangeArrowheads="1"/>
            </p:cNvSpPr>
            <p:nvPr/>
          </p:nvSpPr>
          <p:spPr bwMode="auto">
            <a:xfrm>
              <a:off x="10355263" y="3184526"/>
              <a:ext cx="23813" cy="206375"/>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8" name="Freeform 442">
              <a:extLst>
                <a:ext uri="{FF2B5EF4-FFF2-40B4-BE49-F238E27FC236}">
                  <a16:creationId xmlns:a16="http://schemas.microsoft.com/office/drawing/2014/main" xmlns="" id="{C80EAD88-102A-4DDE-BA28-BB81DBB02C45}"/>
                </a:ext>
              </a:extLst>
            </p:cNvPr>
            <p:cNvSpPr>
              <a:spLocks/>
            </p:cNvSpPr>
            <p:nvPr/>
          </p:nvSpPr>
          <p:spPr bwMode="auto">
            <a:xfrm>
              <a:off x="10299701" y="3497263"/>
              <a:ext cx="55563" cy="241300"/>
            </a:xfrm>
            <a:custGeom>
              <a:avLst/>
              <a:gdLst>
                <a:gd name="T0" fmla="*/ 0 w 35"/>
                <a:gd name="T1" fmla="*/ 152 h 152"/>
                <a:gd name="T2" fmla="*/ 35 w 35"/>
                <a:gd name="T3" fmla="*/ 130 h 152"/>
                <a:gd name="T4" fmla="*/ 35 w 35"/>
                <a:gd name="T5" fmla="*/ 0 h 152"/>
                <a:gd name="T6" fmla="*/ 0 w 35"/>
                <a:gd name="T7" fmla="*/ 21 h 152"/>
                <a:gd name="T8" fmla="*/ 0 w 35"/>
                <a:gd name="T9" fmla="*/ 152 h 152"/>
              </a:gdLst>
              <a:ahLst/>
              <a:cxnLst>
                <a:cxn ang="0">
                  <a:pos x="T0" y="T1"/>
                </a:cxn>
                <a:cxn ang="0">
                  <a:pos x="T2" y="T3"/>
                </a:cxn>
                <a:cxn ang="0">
                  <a:pos x="T4" y="T5"/>
                </a:cxn>
                <a:cxn ang="0">
                  <a:pos x="T6" y="T7"/>
                </a:cxn>
                <a:cxn ang="0">
                  <a:pos x="T8" y="T9"/>
                </a:cxn>
              </a:cxnLst>
              <a:rect l="0" t="0" r="r" b="b"/>
              <a:pathLst>
                <a:path w="35" h="152">
                  <a:moveTo>
                    <a:pt x="0" y="152"/>
                  </a:moveTo>
                  <a:lnTo>
                    <a:pt x="35" y="130"/>
                  </a:lnTo>
                  <a:lnTo>
                    <a:pt x="35" y="0"/>
                  </a:lnTo>
                  <a:lnTo>
                    <a:pt x="0" y="21"/>
                  </a:lnTo>
                  <a:lnTo>
                    <a:pt x="0" y="152"/>
                  </a:lnTo>
                  <a:close/>
                </a:path>
              </a:pathLst>
            </a:custGeom>
            <a:solidFill>
              <a:srgbClr val="9C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39" name="Rectangle 443">
              <a:extLst>
                <a:ext uri="{FF2B5EF4-FFF2-40B4-BE49-F238E27FC236}">
                  <a16:creationId xmlns:a16="http://schemas.microsoft.com/office/drawing/2014/main" xmlns="" id="{8C8A8513-33B6-420B-A0EA-C02317688571}"/>
                </a:ext>
              </a:extLst>
            </p:cNvPr>
            <p:cNvSpPr>
              <a:spLocks noChangeArrowheads="1"/>
            </p:cNvSpPr>
            <p:nvPr/>
          </p:nvSpPr>
          <p:spPr bwMode="auto">
            <a:xfrm>
              <a:off x="10355263" y="3497263"/>
              <a:ext cx="23813" cy="206375"/>
            </a:xfrm>
            <a:prstGeom prst="rect">
              <a:avLst/>
            </a:prstGeom>
            <a:solidFill>
              <a:srgbClr val="5F85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0" name="Freeform 444">
              <a:extLst>
                <a:ext uri="{FF2B5EF4-FFF2-40B4-BE49-F238E27FC236}">
                  <a16:creationId xmlns:a16="http://schemas.microsoft.com/office/drawing/2014/main" xmlns="" id="{E01E7475-27D4-4116-9682-11BF6265738E}"/>
                </a:ext>
              </a:extLst>
            </p:cNvPr>
            <p:cNvSpPr>
              <a:spLocks/>
            </p:cNvSpPr>
            <p:nvPr/>
          </p:nvSpPr>
          <p:spPr bwMode="auto">
            <a:xfrm>
              <a:off x="9956801" y="2930526"/>
              <a:ext cx="79375" cy="254000"/>
            </a:xfrm>
            <a:custGeom>
              <a:avLst/>
              <a:gdLst>
                <a:gd name="T0" fmla="*/ 50 w 50"/>
                <a:gd name="T1" fmla="*/ 160 h 160"/>
                <a:gd name="T2" fmla="*/ 0 w 50"/>
                <a:gd name="T3" fmla="*/ 131 h 160"/>
                <a:gd name="T4" fmla="*/ 0 w 50"/>
                <a:gd name="T5" fmla="*/ 0 h 160"/>
                <a:gd name="T6" fmla="*/ 50 w 50"/>
                <a:gd name="T7" fmla="*/ 29 h 160"/>
                <a:gd name="T8" fmla="*/ 50 w 50"/>
                <a:gd name="T9" fmla="*/ 160 h 160"/>
              </a:gdLst>
              <a:ahLst/>
              <a:cxnLst>
                <a:cxn ang="0">
                  <a:pos x="T0" y="T1"/>
                </a:cxn>
                <a:cxn ang="0">
                  <a:pos x="T2" y="T3"/>
                </a:cxn>
                <a:cxn ang="0">
                  <a:pos x="T4" y="T5"/>
                </a:cxn>
                <a:cxn ang="0">
                  <a:pos x="T6" y="T7"/>
                </a:cxn>
                <a:cxn ang="0">
                  <a:pos x="T8" y="T9"/>
                </a:cxn>
              </a:cxnLst>
              <a:rect l="0" t="0" r="r" b="b"/>
              <a:pathLst>
                <a:path w="50" h="160">
                  <a:moveTo>
                    <a:pt x="50" y="160"/>
                  </a:moveTo>
                  <a:lnTo>
                    <a:pt x="0" y="131"/>
                  </a:lnTo>
                  <a:lnTo>
                    <a:pt x="0" y="0"/>
                  </a:lnTo>
                  <a:lnTo>
                    <a:pt x="50" y="29"/>
                  </a:lnTo>
                  <a:lnTo>
                    <a:pt x="50" y="160"/>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1" name="Freeform 445">
              <a:extLst>
                <a:ext uri="{FF2B5EF4-FFF2-40B4-BE49-F238E27FC236}">
                  <a16:creationId xmlns:a16="http://schemas.microsoft.com/office/drawing/2014/main" xmlns="" id="{D6E7FDFF-0A5A-4ABE-B5A0-E8F1A68619E8}"/>
                </a:ext>
              </a:extLst>
            </p:cNvPr>
            <p:cNvSpPr>
              <a:spLocks/>
            </p:cNvSpPr>
            <p:nvPr/>
          </p:nvSpPr>
          <p:spPr bwMode="auto">
            <a:xfrm>
              <a:off x="9956801" y="2930526"/>
              <a:ext cx="19050" cy="207963"/>
            </a:xfrm>
            <a:custGeom>
              <a:avLst/>
              <a:gdLst>
                <a:gd name="T0" fmla="*/ 12 w 12"/>
                <a:gd name="T1" fmla="*/ 124 h 131"/>
                <a:gd name="T2" fmla="*/ 0 w 12"/>
                <a:gd name="T3" fmla="*/ 131 h 131"/>
                <a:gd name="T4" fmla="*/ 0 w 12"/>
                <a:gd name="T5" fmla="*/ 0 h 131"/>
                <a:gd name="T6" fmla="*/ 12 w 12"/>
                <a:gd name="T7" fmla="*/ 8 h 131"/>
                <a:gd name="T8" fmla="*/ 12 w 12"/>
                <a:gd name="T9" fmla="*/ 124 h 131"/>
              </a:gdLst>
              <a:ahLst/>
              <a:cxnLst>
                <a:cxn ang="0">
                  <a:pos x="T0" y="T1"/>
                </a:cxn>
                <a:cxn ang="0">
                  <a:pos x="T2" y="T3"/>
                </a:cxn>
                <a:cxn ang="0">
                  <a:pos x="T4" y="T5"/>
                </a:cxn>
                <a:cxn ang="0">
                  <a:pos x="T6" y="T7"/>
                </a:cxn>
                <a:cxn ang="0">
                  <a:pos x="T8" y="T9"/>
                </a:cxn>
              </a:cxnLst>
              <a:rect l="0" t="0" r="r" b="b"/>
              <a:pathLst>
                <a:path w="12" h="131">
                  <a:moveTo>
                    <a:pt x="12" y="124"/>
                  </a:moveTo>
                  <a:lnTo>
                    <a:pt x="0" y="131"/>
                  </a:lnTo>
                  <a:lnTo>
                    <a:pt x="0" y="0"/>
                  </a:lnTo>
                  <a:lnTo>
                    <a:pt x="12" y="8"/>
                  </a:lnTo>
                  <a:lnTo>
                    <a:pt x="12" y="124"/>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2" name="Freeform 446">
              <a:extLst>
                <a:ext uri="{FF2B5EF4-FFF2-40B4-BE49-F238E27FC236}">
                  <a16:creationId xmlns:a16="http://schemas.microsoft.com/office/drawing/2014/main" xmlns="" id="{D00DABF4-1E8C-4BDA-A3A4-E7E62BFCED49}"/>
                </a:ext>
              </a:extLst>
            </p:cNvPr>
            <p:cNvSpPr>
              <a:spLocks/>
            </p:cNvSpPr>
            <p:nvPr/>
          </p:nvSpPr>
          <p:spPr bwMode="auto">
            <a:xfrm>
              <a:off x="9956801" y="3240088"/>
              <a:ext cx="79375" cy="249238"/>
            </a:xfrm>
            <a:custGeom>
              <a:avLst/>
              <a:gdLst>
                <a:gd name="T0" fmla="*/ 50 w 50"/>
                <a:gd name="T1" fmla="*/ 157 h 157"/>
                <a:gd name="T2" fmla="*/ 0 w 50"/>
                <a:gd name="T3" fmla="*/ 129 h 157"/>
                <a:gd name="T4" fmla="*/ 0 w 50"/>
                <a:gd name="T5" fmla="*/ 0 h 157"/>
                <a:gd name="T6" fmla="*/ 50 w 50"/>
                <a:gd name="T7" fmla="*/ 29 h 157"/>
                <a:gd name="T8" fmla="*/ 50 w 50"/>
                <a:gd name="T9" fmla="*/ 157 h 157"/>
              </a:gdLst>
              <a:ahLst/>
              <a:cxnLst>
                <a:cxn ang="0">
                  <a:pos x="T0" y="T1"/>
                </a:cxn>
                <a:cxn ang="0">
                  <a:pos x="T2" y="T3"/>
                </a:cxn>
                <a:cxn ang="0">
                  <a:pos x="T4" y="T5"/>
                </a:cxn>
                <a:cxn ang="0">
                  <a:pos x="T6" y="T7"/>
                </a:cxn>
                <a:cxn ang="0">
                  <a:pos x="T8" y="T9"/>
                </a:cxn>
              </a:cxnLst>
              <a:rect l="0" t="0" r="r" b="b"/>
              <a:pathLst>
                <a:path w="50" h="157">
                  <a:moveTo>
                    <a:pt x="50" y="157"/>
                  </a:moveTo>
                  <a:lnTo>
                    <a:pt x="0" y="129"/>
                  </a:lnTo>
                  <a:lnTo>
                    <a:pt x="0" y="0"/>
                  </a:lnTo>
                  <a:lnTo>
                    <a:pt x="50" y="29"/>
                  </a:lnTo>
                  <a:lnTo>
                    <a:pt x="50" y="157"/>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3" name="Freeform 447">
              <a:extLst>
                <a:ext uri="{FF2B5EF4-FFF2-40B4-BE49-F238E27FC236}">
                  <a16:creationId xmlns:a16="http://schemas.microsoft.com/office/drawing/2014/main" xmlns="" id="{6C82B64B-529A-4E1B-9DBD-4491D84FCF47}"/>
                </a:ext>
              </a:extLst>
            </p:cNvPr>
            <p:cNvSpPr>
              <a:spLocks/>
            </p:cNvSpPr>
            <p:nvPr/>
          </p:nvSpPr>
          <p:spPr bwMode="auto">
            <a:xfrm>
              <a:off x="9956801" y="3240088"/>
              <a:ext cx="19050" cy="204788"/>
            </a:xfrm>
            <a:custGeom>
              <a:avLst/>
              <a:gdLst>
                <a:gd name="T0" fmla="*/ 12 w 12"/>
                <a:gd name="T1" fmla="*/ 121 h 129"/>
                <a:gd name="T2" fmla="*/ 0 w 12"/>
                <a:gd name="T3" fmla="*/ 129 h 129"/>
                <a:gd name="T4" fmla="*/ 0 w 12"/>
                <a:gd name="T5" fmla="*/ 0 h 129"/>
                <a:gd name="T6" fmla="*/ 12 w 12"/>
                <a:gd name="T7" fmla="*/ 7 h 129"/>
                <a:gd name="T8" fmla="*/ 12 w 12"/>
                <a:gd name="T9" fmla="*/ 121 h 129"/>
              </a:gdLst>
              <a:ahLst/>
              <a:cxnLst>
                <a:cxn ang="0">
                  <a:pos x="T0" y="T1"/>
                </a:cxn>
                <a:cxn ang="0">
                  <a:pos x="T2" y="T3"/>
                </a:cxn>
                <a:cxn ang="0">
                  <a:pos x="T4" y="T5"/>
                </a:cxn>
                <a:cxn ang="0">
                  <a:pos x="T6" y="T7"/>
                </a:cxn>
                <a:cxn ang="0">
                  <a:pos x="T8" y="T9"/>
                </a:cxn>
              </a:cxnLst>
              <a:rect l="0" t="0" r="r" b="b"/>
              <a:pathLst>
                <a:path w="12" h="129">
                  <a:moveTo>
                    <a:pt x="12" y="121"/>
                  </a:moveTo>
                  <a:lnTo>
                    <a:pt x="0" y="129"/>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4" name="Freeform 448">
              <a:extLst>
                <a:ext uri="{FF2B5EF4-FFF2-40B4-BE49-F238E27FC236}">
                  <a16:creationId xmlns:a16="http://schemas.microsoft.com/office/drawing/2014/main" xmlns="" id="{3D40C7ED-842B-4E68-A079-C697F241DD88}"/>
                </a:ext>
              </a:extLst>
            </p:cNvPr>
            <p:cNvSpPr>
              <a:spLocks/>
            </p:cNvSpPr>
            <p:nvPr/>
          </p:nvSpPr>
          <p:spPr bwMode="auto">
            <a:xfrm>
              <a:off x="9956801" y="3546476"/>
              <a:ext cx="79375" cy="252413"/>
            </a:xfrm>
            <a:custGeom>
              <a:avLst/>
              <a:gdLst>
                <a:gd name="T0" fmla="*/ 50 w 50"/>
                <a:gd name="T1" fmla="*/ 159 h 159"/>
                <a:gd name="T2" fmla="*/ 0 w 50"/>
                <a:gd name="T3" fmla="*/ 130 h 159"/>
                <a:gd name="T4" fmla="*/ 0 w 50"/>
                <a:gd name="T5" fmla="*/ 0 h 159"/>
                <a:gd name="T6" fmla="*/ 50 w 50"/>
                <a:gd name="T7" fmla="*/ 28 h 159"/>
                <a:gd name="T8" fmla="*/ 50 w 50"/>
                <a:gd name="T9" fmla="*/ 159 h 159"/>
              </a:gdLst>
              <a:ahLst/>
              <a:cxnLst>
                <a:cxn ang="0">
                  <a:pos x="T0" y="T1"/>
                </a:cxn>
                <a:cxn ang="0">
                  <a:pos x="T2" y="T3"/>
                </a:cxn>
                <a:cxn ang="0">
                  <a:pos x="T4" y="T5"/>
                </a:cxn>
                <a:cxn ang="0">
                  <a:pos x="T6" y="T7"/>
                </a:cxn>
                <a:cxn ang="0">
                  <a:pos x="T8" y="T9"/>
                </a:cxn>
              </a:cxnLst>
              <a:rect l="0" t="0" r="r" b="b"/>
              <a:pathLst>
                <a:path w="50" h="159">
                  <a:moveTo>
                    <a:pt x="50" y="159"/>
                  </a:moveTo>
                  <a:lnTo>
                    <a:pt x="0" y="130"/>
                  </a:lnTo>
                  <a:lnTo>
                    <a:pt x="0" y="0"/>
                  </a:lnTo>
                  <a:lnTo>
                    <a:pt x="50" y="28"/>
                  </a:lnTo>
                  <a:lnTo>
                    <a:pt x="50" y="159"/>
                  </a:lnTo>
                  <a:close/>
                </a:path>
              </a:pathLst>
            </a:custGeom>
            <a:solidFill>
              <a:srgbClr val="B3C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5" name="Freeform 449">
              <a:extLst>
                <a:ext uri="{FF2B5EF4-FFF2-40B4-BE49-F238E27FC236}">
                  <a16:creationId xmlns:a16="http://schemas.microsoft.com/office/drawing/2014/main" xmlns="" id="{EE9A4121-984F-41F4-9206-FFFFC97D2B7C}"/>
                </a:ext>
              </a:extLst>
            </p:cNvPr>
            <p:cNvSpPr>
              <a:spLocks/>
            </p:cNvSpPr>
            <p:nvPr/>
          </p:nvSpPr>
          <p:spPr bwMode="auto">
            <a:xfrm>
              <a:off x="9956801" y="3546476"/>
              <a:ext cx="19050" cy="206375"/>
            </a:xfrm>
            <a:custGeom>
              <a:avLst/>
              <a:gdLst>
                <a:gd name="T0" fmla="*/ 12 w 12"/>
                <a:gd name="T1" fmla="*/ 121 h 130"/>
                <a:gd name="T2" fmla="*/ 0 w 12"/>
                <a:gd name="T3" fmla="*/ 130 h 130"/>
                <a:gd name="T4" fmla="*/ 0 w 12"/>
                <a:gd name="T5" fmla="*/ 0 h 130"/>
                <a:gd name="T6" fmla="*/ 12 w 12"/>
                <a:gd name="T7" fmla="*/ 7 h 130"/>
                <a:gd name="T8" fmla="*/ 12 w 12"/>
                <a:gd name="T9" fmla="*/ 121 h 130"/>
              </a:gdLst>
              <a:ahLst/>
              <a:cxnLst>
                <a:cxn ang="0">
                  <a:pos x="T0" y="T1"/>
                </a:cxn>
                <a:cxn ang="0">
                  <a:pos x="T2" y="T3"/>
                </a:cxn>
                <a:cxn ang="0">
                  <a:pos x="T4" y="T5"/>
                </a:cxn>
                <a:cxn ang="0">
                  <a:pos x="T6" y="T7"/>
                </a:cxn>
                <a:cxn ang="0">
                  <a:pos x="T8" y="T9"/>
                </a:cxn>
              </a:cxnLst>
              <a:rect l="0" t="0" r="r" b="b"/>
              <a:pathLst>
                <a:path w="12" h="130">
                  <a:moveTo>
                    <a:pt x="12" y="121"/>
                  </a:moveTo>
                  <a:lnTo>
                    <a:pt x="0" y="130"/>
                  </a:lnTo>
                  <a:lnTo>
                    <a:pt x="0" y="0"/>
                  </a:lnTo>
                  <a:lnTo>
                    <a:pt x="12" y="7"/>
                  </a:lnTo>
                  <a:lnTo>
                    <a:pt x="12" y="121"/>
                  </a:lnTo>
                  <a:close/>
                </a:path>
              </a:pathLst>
            </a:custGeom>
            <a:solidFill>
              <a:srgbClr val="5F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6" name="Freeform 450">
              <a:extLst>
                <a:ext uri="{FF2B5EF4-FFF2-40B4-BE49-F238E27FC236}">
                  <a16:creationId xmlns:a16="http://schemas.microsoft.com/office/drawing/2014/main" xmlns="" id="{CC1AF9AC-2B3B-4BA3-996D-C84EC95A061A}"/>
                </a:ext>
              </a:extLst>
            </p:cNvPr>
            <p:cNvSpPr>
              <a:spLocks/>
            </p:cNvSpPr>
            <p:nvPr/>
          </p:nvSpPr>
          <p:spPr bwMode="auto">
            <a:xfrm>
              <a:off x="9737726" y="2244726"/>
              <a:ext cx="342900" cy="354013"/>
            </a:xfrm>
            <a:custGeom>
              <a:avLst/>
              <a:gdLst>
                <a:gd name="T0" fmla="*/ 216 w 216"/>
                <a:gd name="T1" fmla="*/ 128 h 223"/>
                <a:gd name="T2" fmla="*/ 0 w 216"/>
                <a:gd name="T3" fmla="*/ 0 h 223"/>
                <a:gd name="T4" fmla="*/ 0 w 216"/>
                <a:gd name="T5" fmla="*/ 95 h 223"/>
                <a:gd name="T6" fmla="*/ 216 w 216"/>
                <a:gd name="T7" fmla="*/ 223 h 223"/>
                <a:gd name="T8" fmla="*/ 216 w 216"/>
                <a:gd name="T9" fmla="*/ 128 h 223"/>
              </a:gdLst>
              <a:ahLst/>
              <a:cxnLst>
                <a:cxn ang="0">
                  <a:pos x="T0" y="T1"/>
                </a:cxn>
                <a:cxn ang="0">
                  <a:pos x="T2" y="T3"/>
                </a:cxn>
                <a:cxn ang="0">
                  <a:pos x="T4" y="T5"/>
                </a:cxn>
                <a:cxn ang="0">
                  <a:pos x="T6" y="T7"/>
                </a:cxn>
                <a:cxn ang="0">
                  <a:pos x="T8" y="T9"/>
                </a:cxn>
              </a:cxnLst>
              <a:rect l="0" t="0" r="r" b="b"/>
              <a:pathLst>
                <a:path w="216" h="223">
                  <a:moveTo>
                    <a:pt x="216" y="128"/>
                  </a:moveTo>
                  <a:lnTo>
                    <a:pt x="0" y="0"/>
                  </a:lnTo>
                  <a:lnTo>
                    <a:pt x="0" y="95"/>
                  </a:lnTo>
                  <a:lnTo>
                    <a:pt x="216" y="223"/>
                  </a:lnTo>
                  <a:lnTo>
                    <a:pt x="216" y="128"/>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7" name="Freeform 451">
              <a:extLst>
                <a:ext uri="{FF2B5EF4-FFF2-40B4-BE49-F238E27FC236}">
                  <a16:creationId xmlns:a16="http://schemas.microsoft.com/office/drawing/2014/main" xmlns="" id="{BB7C69B0-9E84-4781-B3D0-2908779A509F}"/>
                </a:ext>
              </a:extLst>
            </p:cNvPr>
            <p:cNvSpPr>
              <a:spLocks/>
            </p:cNvSpPr>
            <p:nvPr/>
          </p:nvSpPr>
          <p:spPr bwMode="auto">
            <a:xfrm>
              <a:off x="9737726" y="2066926"/>
              <a:ext cx="652463" cy="381000"/>
            </a:xfrm>
            <a:custGeom>
              <a:avLst/>
              <a:gdLst>
                <a:gd name="T0" fmla="*/ 0 w 411"/>
                <a:gd name="T1" fmla="*/ 112 h 240"/>
                <a:gd name="T2" fmla="*/ 192 w 411"/>
                <a:gd name="T3" fmla="*/ 0 h 240"/>
                <a:gd name="T4" fmla="*/ 411 w 411"/>
                <a:gd name="T5" fmla="*/ 129 h 240"/>
                <a:gd name="T6" fmla="*/ 216 w 411"/>
                <a:gd name="T7" fmla="*/ 240 h 240"/>
                <a:gd name="T8" fmla="*/ 0 w 411"/>
                <a:gd name="T9" fmla="*/ 112 h 240"/>
              </a:gdLst>
              <a:ahLst/>
              <a:cxnLst>
                <a:cxn ang="0">
                  <a:pos x="T0" y="T1"/>
                </a:cxn>
                <a:cxn ang="0">
                  <a:pos x="T2" y="T3"/>
                </a:cxn>
                <a:cxn ang="0">
                  <a:pos x="T4" y="T5"/>
                </a:cxn>
                <a:cxn ang="0">
                  <a:pos x="T6" y="T7"/>
                </a:cxn>
                <a:cxn ang="0">
                  <a:pos x="T8" y="T9"/>
                </a:cxn>
              </a:cxnLst>
              <a:rect l="0" t="0" r="r" b="b"/>
              <a:pathLst>
                <a:path w="411" h="240">
                  <a:moveTo>
                    <a:pt x="0" y="112"/>
                  </a:moveTo>
                  <a:lnTo>
                    <a:pt x="192" y="0"/>
                  </a:lnTo>
                  <a:lnTo>
                    <a:pt x="411" y="129"/>
                  </a:lnTo>
                  <a:lnTo>
                    <a:pt x="216" y="240"/>
                  </a:lnTo>
                  <a:lnTo>
                    <a:pt x="0" y="112"/>
                  </a:lnTo>
                  <a:close/>
                </a:path>
              </a:pathLst>
            </a:custGeom>
            <a:solidFill>
              <a:srgbClr val="D3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8" name="Freeform 452">
              <a:extLst>
                <a:ext uri="{FF2B5EF4-FFF2-40B4-BE49-F238E27FC236}">
                  <a16:creationId xmlns:a16="http://schemas.microsoft.com/office/drawing/2014/main" xmlns="" id="{D8919737-40D9-40F1-BFD0-33763A6F3AD1}"/>
                </a:ext>
              </a:extLst>
            </p:cNvPr>
            <p:cNvSpPr>
              <a:spLocks/>
            </p:cNvSpPr>
            <p:nvPr/>
          </p:nvSpPr>
          <p:spPr bwMode="auto">
            <a:xfrm>
              <a:off x="10080626" y="2271713"/>
              <a:ext cx="309563" cy="327025"/>
            </a:xfrm>
            <a:custGeom>
              <a:avLst/>
              <a:gdLst>
                <a:gd name="T0" fmla="*/ 0 w 195"/>
                <a:gd name="T1" fmla="*/ 111 h 206"/>
                <a:gd name="T2" fmla="*/ 195 w 195"/>
                <a:gd name="T3" fmla="*/ 0 h 206"/>
                <a:gd name="T4" fmla="*/ 195 w 195"/>
                <a:gd name="T5" fmla="*/ 97 h 206"/>
                <a:gd name="T6" fmla="*/ 0 w 195"/>
                <a:gd name="T7" fmla="*/ 206 h 206"/>
                <a:gd name="T8" fmla="*/ 0 w 195"/>
                <a:gd name="T9" fmla="*/ 111 h 206"/>
              </a:gdLst>
              <a:ahLst/>
              <a:cxnLst>
                <a:cxn ang="0">
                  <a:pos x="T0" y="T1"/>
                </a:cxn>
                <a:cxn ang="0">
                  <a:pos x="T2" y="T3"/>
                </a:cxn>
                <a:cxn ang="0">
                  <a:pos x="T4" y="T5"/>
                </a:cxn>
                <a:cxn ang="0">
                  <a:pos x="T6" y="T7"/>
                </a:cxn>
                <a:cxn ang="0">
                  <a:pos x="T8" y="T9"/>
                </a:cxn>
              </a:cxnLst>
              <a:rect l="0" t="0" r="r" b="b"/>
              <a:pathLst>
                <a:path w="195" h="206">
                  <a:moveTo>
                    <a:pt x="0" y="111"/>
                  </a:moveTo>
                  <a:lnTo>
                    <a:pt x="195" y="0"/>
                  </a:lnTo>
                  <a:lnTo>
                    <a:pt x="195" y="97"/>
                  </a:lnTo>
                  <a:lnTo>
                    <a:pt x="0" y="206"/>
                  </a:lnTo>
                  <a:lnTo>
                    <a:pt x="0" y="111"/>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49" name="Freeform 453">
              <a:extLst>
                <a:ext uri="{FF2B5EF4-FFF2-40B4-BE49-F238E27FC236}">
                  <a16:creationId xmlns:a16="http://schemas.microsoft.com/office/drawing/2014/main" xmlns="" id="{8289B962-5782-47A6-9D3E-9B1314622B67}"/>
                </a:ext>
              </a:extLst>
            </p:cNvPr>
            <p:cNvSpPr>
              <a:spLocks/>
            </p:cNvSpPr>
            <p:nvPr/>
          </p:nvSpPr>
          <p:spPr bwMode="auto">
            <a:xfrm>
              <a:off x="9831388" y="2181226"/>
              <a:ext cx="246063" cy="211138"/>
            </a:xfrm>
            <a:custGeom>
              <a:avLst/>
              <a:gdLst>
                <a:gd name="T0" fmla="*/ 155 w 155"/>
                <a:gd name="T1" fmla="*/ 92 h 133"/>
                <a:gd name="T2" fmla="*/ 0 w 155"/>
                <a:gd name="T3" fmla="*/ 0 h 133"/>
                <a:gd name="T4" fmla="*/ 0 w 155"/>
                <a:gd name="T5" fmla="*/ 42 h 133"/>
                <a:gd name="T6" fmla="*/ 155 w 155"/>
                <a:gd name="T7" fmla="*/ 133 h 133"/>
                <a:gd name="T8" fmla="*/ 155 w 155"/>
                <a:gd name="T9" fmla="*/ 92 h 133"/>
              </a:gdLst>
              <a:ahLst/>
              <a:cxnLst>
                <a:cxn ang="0">
                  <a:pos x="T0" y="T1"/>
                </a:cxn>
                <a:cxn ang="0">
                  <a:pos x="T2" y="T3"/>
                </a:cxn>
                <a:cxn ang="0">
                  <a:pos x="T4" y="T5"/>
                </a:cxn>
                <a:cxn ang="0">
                  <a:pos x="T6" y="T7"/>
                </a:cxn>
                <a:cxn ang="0">
                  <a:pos x="T8" y="T9"/>
                </a:cxn>
              </a:cxnLst>
              <a:rect l="0" t="0" r="r" b="b"/>
              <a:pathLst>
                <a:path w="155" h="133">
                  <a:moveTo>
                    <a:pt x="155" y="92"/>
                  </a:moveTo>
                  <a:lnTo>
                    <a:pt x="0" y="0"/>
                  </a:lnTo>
                  <a:lnTo>
                    <a:pt x="0" y="42"/>
                  </a:lnTo>
                  <a:lnTo>
                    <a:pt x="155" y="133"/>
                  </a:lnTo>
                  <a:lnTo>
                    <a:pt x="155" y="92"/>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0" name="Freeform 454">
              <a:extLst>
                <a:ext uri="{FF2B5EF4-FFF2-40B4-BE49-F238E27FC236}">
                  <a16:creationId xmlns:a16="http://schemas.microsoft.com/office/drawing/2014/main" xmlns="" id="{00CFDEBC-2BAF-4859-813D-4031B40BA775}"/>
                </a:ext>
              </a:extLst>
            </p:cNvPr>
            <p:cNvSpPr>
              <a:spLocks/>
            </p:cNvSpPr>
            <p:nvPr/>
          </p:nvSpPr>
          <p:spPr bwMode="auto">
            <a:xfrm>
              <a:off x="9831388" y="2049463"/>
              <a:ext cx="471488" cy="277813"/>
            </a:xfrm>
            <a:custGeom>
              <a:avLst/>
              <a:gdLst>
                <a:gd name="T0" fmla="*/ 0 w 297"/>
                <a:gd name="T1" fmla="*/ 83 h 175"/>
                <a:gd name="T2" fmla="*/ 140 w 297"/>
                <a:gd name="T3" fmla="*/ 0 h 175"/>
                <a:gd name="T4" fmla="*/ 297 w 297"/>
                <a:gd name="T5" fmla="*/ 92 h 175"/>
                <a:gd name="T6" fmla="*/ 155 w 297"/>
                <a:gd name="T7" fmla="*/ 175 h 175"/>
                <a:gd name="T8" fmla="*/ 0 w 297"/>
                <a:gd name="T9" fmla="*/ 83 h 175"/>
              </a:gdLst>
              <a:ahLst/>
              <a:cxnLst>
                <a:cxn ang="0">
                  <a:pos x="T0" y="T1"/>
                </a:cxn>
                <a:cxn ang="0">
                  <a:pos x="T2" y="T3"/>
                </a:cxn>
                <a:cxn ang="0">
                  <a:pos x="T4" y="T5"/>
                </a:cxn>
                <a:cxn ang="0">
                  <a:pos x="T6" y="T7"/>
                </a:cxn>
                <a:cxn ang="0">
                  <a:pos x="T8" y="T9"/>
                </a:cxn>
              </a:cxnLst>
              <a:rect l="0" t="0" r="r" b="b"/>
              <a:pathLst>
                <a:path w="297" h="175">
                  <a:moveTo>
                    <a:pt x="0" y="83"/>
                  </a:moveTo>
                  <a:lnTo>
                    <a:pt x="140" y="0"/>
                  </a:lnTo>
                  <a:lnTo>
                    <a:pt x="297" y="92"/>
                  </a:lnTo>
                  <a:lnTo>
                    <a:pt x="155" y="175"/>
                  </a:lnTo>
                  <a:lnTo>
                    <a:pt x="0" y="83"/>
                  </a:lnTo>
                  <a:close/>
                </a:path>
              </a:pathLst>
            </a:custGeom>
            <a:solidFill>
              <a:srgbClr val="D3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1" name="Freeform 455">
              <a:extLst>
                <a:ext uri="{FF2B5EF4-FFF2-40B4-BE49-F238E27FC236}">
                  <a16:creationId xmlns:a16="http://schemas.microsoft.com/office/drawing/2014/main" xmlns="" id="{0ACB53C7-8379-425B-B2FF-48401416ACA5}"/>
                </a:ext>
              </a:extLst>
            </p:cNvPr>
            <p:cNvSpPr>
              <a:spLocks/>
            </p:cNvSpPr>
            <p:nvPr/>
          </p:nvSpPr>
          <p:spPr bwMode="auto">
            <a:xfrm>
              <a:off x="10077451" y="2195513"/>
              <a:ext cx="225425" cy="196850"/>
            </a:xfrm>
            <a:custGeom>
              <a:avLst/>
              <a:gdLst>
                <a:gd name="T0" fmla="*/ 0 w 142"/>
                <a:gd name="T1" fmla="*/ 83 h 124"/>
                <a:gd name="T2" fmla="*/ 142 w 142"/>
                <a:gd name="T3" fmla="*/ 0 h 124"/>
                <a:gd name="T4" fmla="*/ 142 w 142"/>
                <a:gd name="T5" fmla="*/ 43 h 124"/>
                <a:gd name="T6" fmla="*/ 0 w 142"/>
                <a:gd name="T7" fmla="*/ 124 h 124"/>
                <a:gd name="T8" fmla="*/ 0 w 142"/>
                <a:gd name="T9" fmla="*/ 83 h 124"/>
              </a:gdLst>
              <a:ahLst/>
              <a:cxnLst>
                <a:cxn ang="0">
                  <a:pos x="T0" y="T1"/>
                </a:cxn>
                <a:cxn ang="0">
                  <a:pos x="T2" y="T3"/>
                </a:cxn>
                <a:cxn ang="0">
                  <a:pos x="T4" y="T5"/>
                </a:cxn>
                <a:cxn ang="0">
                  <a:pos x="T6" y="T7"/>
                </a:cxn>
                <a:cxn ang="0">
                  <a:pos x="T8" y="T9"/>
                </a:cxn>
              </a:cxnLst>
              <a:rect l="0" t="0" r="r" b="b"/>
              <a:pathLst>
                <a:path w="142" h="124">
                  <a:moveTo>
                    <a:pt x="0" y="83"/>
                  </a:moveTo>
                  <a:lnTo>
                    <a:pt x="142" y="0"/>
                  </a:lnTo>
                  <a:lnTo>
                    <a:pt x="142" y="43"/>
                  </a:lnTo>
                  <a:lnTo>
                    <a:pt x="0" y="124"/>
                  </a:lnTo>
                  <a:lnTo>
                    <a:pt x="0" y="83"/>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2" name="Freeform 456">
              <a:extLst>
                <a:ext uri="{FF2B5EF4-FFF2-40B4-BE49-F238E27FC236}">
                  <a16:creationId xmlns:a16="http://schemas.microsoft.com/office/drawing/2014/main" xmlns="" id="{29E86516-A62E-446C-B17E-B88F0B1F3E3E}"/>
                </a:ext>
              </a:extLst>
            </p:cNvPr>
            <p:cNvSpPr>
              <a:spLocks/>
            </p:cNvSpPr>
            <p:nvPr/>
          </p:nvSpPr>
          <p:spPr bwMode="auto">
            <a:xfrm>
              <a:off x="9877426" y="1701801"/>
              <a:ext cx="384175" cy="592138"/>
            </a:xfrm>
            <a:custGeom>
              <a:avLst/>
              <a:gdLst>
                <a:gd name="T0" fmla="*/ 0 w 242"/>
                <a:gd name="T1" fmla="*/ 297 h 373"/>
                <a:gd name="T2" fmla="*/ 126 w 242"/>
                <a:gd name="T3" fmla="*/ 0 h 373"/>
                <a:gd name="T4" fmla="*/ 242 w 242"/>
                <a:gd name="T5" fmla="*/ 304 h 373"/>
                <a:gd name="T6" fmla="*/ 126 w 242"/>
                <a:gd name="T7" fmla="*/ 373 h 373"/>
                <a:gd name="T8" fmla="*/ 0 w 242"/>
                <a:gd name="T9" fmla="*/ 297 h 373"/>
              </a:gdLst>
              <a:ahLst/>
              <a:cxnLst>
                <a:cxn ang="0">
                  <a:pos x="T0" y="T1"/>
                </a:cxn>
                <a:cxn ang="0">
                  <a:pos x="T2" y="T3"/>
                </a:cxn>
                <a:cxn ang="0">
                  <a:pos x="T4" y="T5"/>
                </a:cxn>
                <a:cxn ang="0">
                  <a:pos x="T6" y="T7"/>
                </a:cxn>
                <a:cxn ang="0">
                  <a:pos x="T8" y="T9"/>
                </a:cxn>
              </a:cxnLst>
              <a:rect l="0" t="0" r="r" b="b"/>
              <a:pathLst>
                <a:path w="242" h="373">
                  <a:moveTo>
                    <a:pt x="0" y="297"/>
                  </a:moveTo>
                  <a:lnTo>
                    <a:pt x="126" y="0"/>
                  </a:lnTo>
                  <a:lnTo>
                    <a:pt x="242" y="304"/>
                  </a:lnTo>
                  <a:lnTo>
                    <a:pt x="126" y="373"/>
                  </a:lnTo>
                  <a:lnTo>
                    <a:pt x="0" y="297"/>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3" name="Freeform 457">
              <a:extLst>
                <a:ext uri="{FF2B5EF4-FFF2-40B4-BE49-F238E27FC236}">
                  <a16:creationId xmlns:a16="http://schemas.microsoft.com/office/drawing/2014/main" xmlns="" id="{D13EC8E3-9D59-409C-8373-B6FC51C9B109}"/>
                </a:ext>
              </a:extLst>
            </p:cNvPr>
            <p:cNvSpPr>
              <a:spLocks/>
            </p:cNvSpPr>
            <p:nvPr/>
          </p:nvSpPr>
          <p:spPr bwMode="auto">
            <a:xfrm>
              <a:off x="10077451" y="1701801"/>
              <a:ext cx="184150" cy="592138"/>
            </a:xfrm>
            <a:custGeom>
              <a:avLst/>
              <a:gdLst>
                <a:gd name="T0" fmla="*/ 0 w 116"/>
                <a:gd name="T1" fmla="*/ 0 h 373"/>
                <a:gd name="T2" fmla="*/ 0 w 116"/>
                <a:gd name="T3" fmla="*/ 373 h 373"/>
                <a:gd name="T4" fmla="*/ 116 w 116"/>
                <a:gd name="T5" fmla="*/ 304 h 373"/>
                <a:gd name="T6" fmla="*/ 0 w 116"/>
                <a:gd name="T7" fmla="*/ 0 h 373"/>
              </a:gdLst>
              <a:ahLst/>
              <a:cxnLst>
                <a:cxn ang="0">
                  <a:pos x="T0" y="T1"/>
                </a:cxn>
                <a:cxn ang="0">
                  <a:pos x="T2" y="T3"/>
                </a:cxn>
                <a:cxn ang="0">
                  <a:pos x="T4" y="T5"/>
                </a:cxn>
                <a:cxn ang="0">
                  <a:pos x="T6" y="T7"/>
                </a:cxn>
              </a:cxnLst>
              <a:rect l="0" t="0" r="r" b="b"/>
              <a:pathLst>
                <a:path w="116" h="373">
                  <a:moveTo>
                    <a:pt x="0" y="0"/>
                  </a:moveTo>
                  <a:lnTo>
                    <a:pt x="0" y="373"/>
                  </a:lnTo>
                  <a:lnTo>
                    <a:pt x="116" y="304"/>
                  </a:lnTo>
                  <a:lnTo>
                    <a:pt x="0" y="0"/>
                  </a:lnTo>
                  <a:close/>
                </a:path>
              </a:pathLst>
            </a:custGeom>
            <a:solidFill>
              <a:srgbClr val="D7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4" name="Freeform 458">
              <a:extLst>
                <a:ext uri="{FF2B5EF4-FFF2-40B4-BE49-F238E27FC236}">
                  <a16:creationId xmlns:a16="http://schemas.microsoft.com/office/drawing/2014/main" xmlns="" id="{7A85D49A-33A0-47D7-846A-A246E7D6757C}"/>
                </a:ext>
              </a:extLst>
            </p:cNvPr>
            <p:cNvSpPr>
              <a:spLocks/>
            </p:cNvSpPr>
            <p:nvPr/>
          </p:nvSpPr>
          <p:spPr bwMode="auto">
            <a:xfrm>
              <a:off x="9885363" y="1065213"/>
              <a:ext cx="390525" cy="573088"/>
            </a:xfrm>
            <a:custGeom>
              <a:avLst/>
              <a:gdLst>
                <a:gd name="T0" fmla="*/ 87 w 104"/>
                <a:gd name="T1" fmla="*/ 0 h 152"/>
                <a:gd name="T2" fmla="*/ 16 w 104"/>
                <a:gd name="T3" fmla="*/ 0 h 152"/>
                <a:gd name="T4" fmla="*/ 0 w 104"/>
                <a:gd name="T5" fmla="*/ 17 h 152"/>
                <a:gd name="T6" fmla="*/ 0 w 104"/>
                <a:gd name="T7" fmla="*/ 88 h 152"/>
                <a:gd name="T8" fmla="*/ 16 w 104"/>
                <a:gd name="T9" fmla="*/ 105 h 152"/>
                <a:gd name="T10" fmla="*/ 46 w 104"/>
                <a:gd name="T11" fmla="*/ 105 h 152"/>
                <a:gd name="T12" fmla="*/ 50 w 104"/>
                <a:gd name="T13" fmla="*/ 111 h 152"/>
                <a:gd name="T14" fmla="*/ 50 w 104"/>
                <a:gd name="T15" fmla="*/ 150 h 152"/>
                <a:gd name="T16" fmla="*/ 52 w 104"/>
                <a:gd name="T17" fmla="*/ 152 h 152"/>
                <a:gd name="T18" fmla="*/ 54 w 104"/>
                <a:gd name="T19" fmla="*/ 150 h 152"/>
                <a:gd name="T20" fmla="*/ 54 w 104"/>
                <a:gd name="T21" fmla="*/ 111 h 152"/>
                <a:gd name="T22" fmla="*/ 58 w 104"/>
                <a:gd name="T23" fmla="*/ 105 h 152"/>
                <a:gd name="T24" fmla="*/ 87 w 104"/>
                <a:gd name="T25" fmla="*/ 105 h 152"/>
                <a:gd name="T26" fmla="*/ 104 w 104"/>
                <a:gd name="T27" fmla="*/ 88 h 152"/>
                <a:gd name="T28" fmla="*/ 104 w 104"/>
                <a:gd name="T29" fmla="*/ 17 h 152"/>
                <a:gd name="T30" fmla="*/ 87 w 104"/>
                <a:gd name="T3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52">
                  <a:moveTo>
                    <a:pt x="87" y="0"/>
                  </a:moveTo>
                  <a:cubicBezTo>
                    <a:pt x="16" y="0"/>
                    <a:pt x="16" y="0"/>
                    <a:pt x="16" y="0"/>
                  </a:cubicBezTo>
                  <a:cubicBezTo>
                    <a:pt x="7" y="0"/>
                    <a:pt x="0" y="8"/>
                    <a:pt x="0" y="17"/>
                  </a:cubicBezTo>
                  <a:cubicBezTo>
                    <a:pt x="0" y="88"/>
                    <a:pt x="0" y="88"/>
                    <a:pt x="0" y="88"/>
                  </a:cubicBezTo>
                  <a:cubicBezTo>
                    <a:pt x="0" y="97"/>
                    <a:pt x="7" y="105"/>
                    <a:pt x="16" y="105"/>
                  </a:cubicBezTo>
                  <a:cubicBezTo>
                    <a:pt x="46" y="105"/>
                    <a:pt x="46" y="105"/>
                    <a:pt x="46" y="105"/>
                  </a:cubicBezTo>
                  <a:cubicBezTo>
                    <a:pt x="50" y="111"/>
                    <a:pt x="50" y="111"/>
                    <a:pt x="50" y="111"/>
                  </a:cubicBezTo>
                  <a:cubicBezTo>
                    <a:pt x="50" y="150"/>
                    <a:pt x="50" y="150"/>
                    <a:pt x="50" y="150"/>
                  </a:cubicBezTo>
                  <a:cubicBezTo>
                    <a:pt x="50" y="151"/>
                    <a:pt x="51" y="152"/>
                    <a:pt x="52" y="152"/>
                  </a:cubicBezTo>
                  <a:cubicBezTo>
                    <a:pt x="53" y="152"/>
                    <a:pt x="54" y="151"/>
                    <a:pt x="54" y="150"/>
                  </a:cubicBezTo>
                  <a:cubicBezTo>
                    <a:pt x="54" y="111"/>
                    <a:pt x="54" y="111"/>
                    <a:pt x="54" y="111"/>
                  </a:cubicBezTo>
                  <a:cubicBezTo>
                    <a:pt x="58" y="105"/>
                    <a:pt x="58" y="105"/>
                    <a:pt x="58" y="105"/>
                  </a:cubicBezTo>
                  <a:cubicBezTo>
                    <a:pt x="87" y="105"/>
                    <a:pt x="87" y="105"/>
                    <a:pt x="87" y="105"/>
                  </a:cubicBezTo>
                  <a:cubicBezTo>
                    <a:pt x="96" y="105"/>
                    <a:pt x="104" y="97"/>
                    <a:pt x="104" y="88"/>
                  </a:cubicBezTo>
                  <a:cubicBezTo>
                    <a:pt x="104" y="17"/>
                    <a:pt x="104" y="17"/>
                    <a:pt x="104" y="17"/>
                  </a:cubicBezTo>
                  <a:cubicBezTo>
                    <a:pt x="104" y="8"/>
                    <a:pt x="96" y="0"/>
                    <a:pt x="87" y="0"/>
                  </a:cubicBezTo>
                  <a:close/>
                </a:path>
              </a:pathLst>
            </a:custGeom>
            <a:solidFill>
              <a:srgbClr val="263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5" name="Oval 459">
              <a:extLst>
                <a:ext uri="{FF2B5EF4-FFF2-40B4-BE49-F238E27FC236}">
                  <a16:creationId xmlns:a16="http://schemas.microsoft.com/office/drawing/2014/main" xmlns="" id="{C37F7F15-93B8-4F1D-AB0F-78A6965C7CA8}"/>
                </a:ext>
              </a:extLst>
            </p:cNvPr>
            <p:cNvSpPr>
              <a:spLocks noChangeArrowheads="1"/>
            </p:cNvSpPr>
            <p:nvPr/>
          </p:nvSpPr>
          <p:spPr bwMode="auto">
            <a:xfrm>
              <a:off x="10036176" y="1143001"/>
              <a:ext cx="90488" cy="90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sp>
          <p:nvSpPr>
            <p:cNvPr id="256" name="Freeform 460">
              <a:extLst>
                <a:ext uri="{FF2B5EF4-FFF2-40B4-BE49-F238E27FC236}">
                  <a16:creationId xmlns:a16="http://schemas.microsoft.com/office/drawing/2014/main" xmlns="" id="{20874355-7305-42D3-AD2E-8BB088C35A0E}"/>
                </a:ext>
              </a:extLst>
            </p:cNvPr>
            <p:cNvSpPr>
              <a:spLocks/>
            </p:cNvSpPr>
            <p:nvPr/>
          </p:nvSpPr>
          <p:spPr bwMode="auto">
            <a:xfrm>
              <a:off x="10006013" y="1238251"/>
              <a:ext cx="150813" cy="115888"/>
            </a:xfrm>
            <a:custGeom>
              <a:avLst/>
              <a:gdLst>
                <a:gd name="T0" fmla="*/ 25 w 40"/>
                <a:gd name="T1" fmla="*/ 0 h 31"/>
                <a:gd name="T2" fmla="*/ 15 w 40"/>
                <a:gd name="T3" fmla="*/ 0 h 31"/>
                <a:gd name="T4" fmla="*/ 0 w 40"/>
                <a:gd name="T5" fmla="*/ 15 h 31"/>
                <a:gd name="T6" fmla="*/ 0 w 40"/>
                <a:gd name="T7" fmla="*/ 27 h 31"/>
                <a:gd name="T8" fmla="*/ 0 w 40"/>
                <a:gd name="T9" fmla="*/ 27 h 31"/>
                <a:gd name="T10" fmla="*/ 0 w 40"/>
                <a:gd name="T11" fmla="*/ 28 h 31"/>
                <a:gd name="T12" fmla="*/ 21 w 40"/>
                <a:gd name="T13" fmla="*/ 31 h 31"/>
                <a:gd name="T14" fmla="*/ 39 w 40"/>
                <a:gd name="T15" fmla="*/ 28 h 31"/>
                <a:gd name="T16" fmla="*/ 40 w 40"/>
                <a:gd name="T17" fmla="*/ 27 h 31"/>
                <a:gd name="T18" fmla="*/ 40 w 40"/>
                <a:gd name="T19" fmla="*/ 27 h 31"/>
                <a:gd name="T20" fmla="*/ 40 w 40"/>
                <a:gd name="T21" fmla="*/ 15 h 31"/>
                <a:gd name="T22" fmla="*/ 25 w 40"/>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1">
                  <a:moveTo>
                    <a:pt x="25" y="0"/>
                  </a:moveTo>
                  <a:cubicBezTo>
                    <a:pt x="15" y="0"/>
                    <a:pt x="15" y="0"/>
                    <a:pt x="15" y="0"/>
                  </a:cubicBezTo>
                  <a:cubicBezTo>
                    <a:pt x="6" y="0"/>
                    <a:pt x="0" y="7"/>
                    <a:pt x="0" y="15"/>
                  </a:cubicBezTo>
                  <a:cubicBezTo>
                    <a:pt x="0" y="27"/>
                    <a:pt x="0" y="27"/>
                    <a:pt x="0" y="27"/>
                  </a:cubicBezTo>
                  <a:cubicBezTo>
                    <a:pt x="0" y="27"/>
                    <a:pt x="0" y="27"/>
                    <a:pt x="0" y="27"/>
                  </a:cubicBezTo>
                  <a:cubicBezTo>
                    <a:pt x="0" y="28"/>
                    <a:pt x="0" y="28"/>
                    <a:pt x="0" y="28"/>
                  </a:cubicBezTo>
                  <a:cubicBezTo>
                    <a:pt x="8" y="30"/>
                    <a:pt x="15" y="31"/>
                    <a:pt x="21" y="31"/>
                  </a:cubicBezTo>
                  <a:cubicBezTo>
                    <a:pt x="32" y="31"/>
                    <a:pt x="39" y="28"/>
                    <a:pt x="39" y="28"/>
                  </a:cubicBezTo>
                  <a:cubicBezTo>
                    <a:pt x="40" y="27"/>
                    <a:pt x="40" y="27"/>
                    <a:pt x="40" y="27"/>
                  </a:cubicBezTo>
                  <a:cubicBezTo>
                    <a:pt x="40" y="27"/>
                    <a:pt x="40" y="27"/>
                    <a:pt x="40" y="27"/>
                  </a:cubicBezTo>
                  <a:cubicBezTo>
                    <a:pt x="40" y="15"/>
                    <a:pt x="40" y="15"/>
                    <a:pt x="40" y="15"/>
                  </a:cubicBezTo>
                  <a:cubicBezTo>
                    <a:pt x="40" y="7"/>
                    <a:pt x="33"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490"/>
              <a:endParaRPr lang="en-US">
                <a:solidFill>
                  <a:prstClr val="black"/>
                </a:solidFill>
              </a:endParaRPr>
            </a:p>
          </p:txBody>
        </p:sp>
      </p:grpSp>
      <p:sp>
        <p:nvSpPr>
          <p:cNvPr id="458" name="Arc 457">
            <a:extLst>
              <a:ext uri="{FF2B5EF4-FFF2-40B4-BE49-F238E27FC236}">
                <a16:creationId xmlns:a16="http://schemas.microsoft.com/office/drawing/2014/main" xmlns="" id="{2917B446-3271-48A2-97B7-010F63951117}"/>
              </a:ext>
            </a:extLst>
          </p:cNvPr>
          <p:cNvSpPr/>
          <p:nvPr/>
        </p:nvSpPr>
        <p:spPr>
          <a:xfrm>
            <a:off x="-1066095" y="1419872"/>
            <a:ext cx="4963886" cy="4963884"/>
          </a:xfrm>
          <a:prstGeom prst="arc">
            <a:avLst>
              <a:gd name="adj1" fmla="val 18288240"/>
              <a:gd name="adj2" fmla="val 3125995"/>
            </a:avLst>
          </a:prstGeom>
          <a:noFill/>
          <a:ln w="63500" cap="rnd">
            <a:solidFill>
              <a:srgbClr val="FF65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82" name="Oval 481">
            <a:extLst>
              <a:ext uri="{FF2B5EF4-FFF2-40B4-BE49-F238E27FC236}">
                <a16:creationId xmlns:a16="http://schemas.microsoft.com/office/drawing/2014/main" xmlns="" id="{5B677D11-B195-49B3-A94E-87B197D2A9F9}"/>
              </a:ext>
            </a:extLst>
          </p:cNvPr>
          <p:cNvSpPr/>
          <p:nvPr/>
        </p:nvSpPr>
        <p:spPr>
          <a:xfrm flipH="1">
            <a:off x="3274310" y="2320861"/>
            <a:ext cx="498014" cy="498014"/>
          </a:xfrm>
          <a:prstGeom prst="ellipse">
            <a:avLst/>
          </a:prstGeom>
          <a:solidFill>
            <a:srgbClr val="D8E1F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83" name="Oval 482">
            <a:extLst>
              <a:ext uri="{FF2B5EF4-FFF2-40B4-BE49-F238E27FC236}">
                <a16:creationId xmlns:a16="http://schemas.microsoft.com/office/drawing/2014/main" xmlns="" id="{06746245-8832-4E22-B73C-387F7C5D9F61}"/>
              </a:ext>
            </a:extLst>
          </p:cNvPr>
          <p:cNvSpPr/>
          <p:nvPr/>
        </p:nvSpPr>
        <p:spPr>
          <a:xfrm flipH="1">
            <a:off x="3655402" y="3652808"/>
            <a:ext cx="498014" cy="498014"/>
          </a:xfrm>
          <a:prstGeom prst="ellipse">
            <a:avLst/>
          </a:prstGeom>
          <a:solidFill>
            <a:srgbClr val="D8E1F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84" name="Oval 483">
            <a:extLst>
              <a:ext uri="{FF2B5EF4-FFF2-40B4-BE49-F238E27FC236}">
                <a16:creationId xmlns:a16="http://schemas.microsoft.com/office/drawing/2014/main" xmlns="" id="{D8EC021A-A44B-4019-A365-D2A32EF8F3A2}"/>
              </a:ext>
            </a:extLst>
          </p:cNvPr>
          <p:cNvSpPr/>
          <p:nvPr/>
        </p:nvSpPr>
        <p:spPr>
          <a:xfrm flipH="1">
            <a:off x="3274310" y="4984754"/>
            <a:ext cx="498014" cy="498014"/>
          </a:xfrm>
          <a:prstGeom prst="ellipse">
            <a:avLst/>
          </a:prstGeom>
          <a:solidFill>
            <a:srgbClr val="D8E1F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66" name="Oval 465">
            <a:extLst>
              <a:ext uri="{FF2B5EF4-FFF2-40B4-BE49-F238E27FC236}">
                <a16:creationId xmlns:a16="http://schemas.microsoft.com/office/drawing/2014/main" xmlns="" id="{1E4FDF02-8143-41EF-A13C-D9D22CCED79B}"/>
              </a:ext>
            </a:extLst>
          </p:cNvPr>
          <p:cNvSpPr/>
          <p:nvPr/>
        </p:nvSpPr>
        <p:spPr>
          <a:xfrm flipH="1">
            <a:off x="3422943" y="2470734"/>
            <a:ext cx="198268" cy="198268"/>
          </a:xfrm>
          <a:prstGeom prst="ellipse">
            <a:avLst/>
          </a:prstGeom>
          <a:solidFill>
            <a:srgbClr val="2F56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67" name="Oval 466">
            <a:extLst>
              <a:ext uri="{FF2B5EF4-FFF2-40B4-BE49-F238E27FC236}">
                <a16:creationId xmlns:a16="http://schemas.microsoft.com/office/drawing/2014/main" xmlns="" id="{6A19762F-6A21-4C49-870C-9714D0FD72AD}"/>
              </a:ext>
            </a:extLst>
          </p:cNvPr>
          <p:cNvSpPr/>
          <p:nvPr/>
        </p:nvSpPr>
        <p:spPr>
          <a:xfrm flipH="1">
            <a:off x="3804035" y="3802680"/>
            <a:ext cx="198268" cy="198268"/>
          </a:xfrm>
          <a:prstGeom prst="ellipse">
            <a:avLst/>
          </a:prstGeom>
          <a:solidFill>
            <a:srgbClr val="2F56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68" name="Oval 467">
            <a:extLst>
              <a:ext uri="{FF2B5EF4-FFF2-40B4-BE49-F238E27FC236}">
                <a16:creationId xmlns:a16="http://schemas.microsoft.com/office/drawing/2014/main" xmlns="" id="{71A7CBA6-2AD2-4E35-9269-8E18EEAA86EB}"/>
              </a:ext>
            </a:extLst>
          </p:cNvPr>
          <p:cNvSpPr/>
          <p:nvPr/>
        </p:nvSpPr>
        <p:spPr>
          <a:xfrm flipH="1">
            <a:off x="3422943" y="5134626"/>
            <a:ext cx="198268" cy="198268"/>
          </a:xfrm>
          <a:prstGeom prst="ellipse">
            <a:avLst/>
          </a:prstGeom>
          <a:solidFill>
            <a:srgbClr val="2F56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87" name="Oval 486">
            <a:extLst>
              <a:ext uri="{FF2B5EF4-FFF2-40B4-BE49-F238E27FC236}">
                <a16:creationId xmlns:a16="http://schemas.microsoft.com/office/drawing/2014/main" xmlns="" id="{4D0EE8D0-FFC5-4D6F-9277-6B0D8953F073}"/>
              </a:ext>
            </a:extLst>
          </p:cNvPr>
          <p:cNvSpPr/>
          <p:nvPr/>
        </p:nvSpPr>
        <p:spPr>
          <a:xfrm>
            <a:off x="3753612" y="2415464"/>
            <a:ext cx="498014" cy="498014"/>
          </a:xfrm>
          <a:prstGeom prst="ellipse">
            <a:avLst/>
          </a:prstGeom>
          <a:solidFill>
            <a:srgbClr val="D8E1F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89" name="Oval 488">
            <a:extLst>
              <a:ext uri="{FF2B5EF4-FFF2-40B4-BE49-F238E27FC236}">
                <a16:creationId xmlns:a16="http://schemas.microsoft.com/office/drawing/2014/main" xmlns="" id="{896224BA-9D1A-4104-81F9-C01F510274E9}"/>
              </a:ext>
            </a:extLst>
          </p:cNvPr>
          <p:cNvSpPr/>
          <p:nvPr/>
        </p:nvSpPr>
        <p:spPr>
          <a:xfrm>
            <a:off x="3753612" y="5079356"/>
            <a:ext cx="498014" cy="498014"/>
          </a:xfrm>
          <a:prstGeom prst="ellipse">
            <a:avLst/>
          </a:prstGeom>
          <a:solidFill>
            <a:srgbClr val="D8E1F3">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50" tIns="45679" rIns="91350" bIns="45679" numCol="1" spcCol="0" rtlCol="0" fromWordArt="0" anchor="ctr" anchorCtr="0" forceAA="0" compatLnSpc="1">
            <a:prstTxWarp prst="textNoShape">
              <a:avLst/>
            </a:prstTxWarp>
            <a:noAutofit/>
          </a:bodyPr>
          <a:lstStyle/>
          <a:p>
            <a:pPr algn="ctr" defTabSz="913490"/>
            <a:endParaRPr lang="en-US">
              <a:solidFill>
                <a:prstClr val="white"/>
              </a:solidFill>
            </a:endParaRPr>
          </a:p>
        </p:txBody>
      </p:sp>
      <p:sp>
        <p:nvSpPr>
          <p:cNvPr id="479" name="TextBox 478">
            <a:extLst>
              <a:ext uri="{FF2B5EF4-FFF2-40B4-BE49-F238E27FC236}">
                <a16:creationId xmlns:a16="http://schemas.microsoft.com/office/drawing/2014/main" xmlns="" id="{CB154FE8-E1A0-4D2B-9A03-4FB788690670}"/>
              </a:ext>
            </a:extLst>
          </p:cNvPr>
          <p:cNvSpPr txBox="1"/>
          <p:nvPr/>
        </p:nvSpPr>
        <p:spPr>
          <a:xfrm>
            <a:off x="4706552" y="1640216"/>
            <a:ext cx="6672648" cy="3970318"/>
          </a:xfrm>
          <a:prstGeom prst="rect">
            <a:avLst/>
          </a:prstGeom>
          <a:noFill/>
        </p:spPr>
        <p:txBody>
          <a:bodyPr wrap="square" lIns="0" tIns="0" rIns="0" bIns="0" rtlCol="0" anchor="ctr">
            <a:spAutoFit/>
          </a:bodyPr>
          <a:lstStyle/>
          <a:p>
            <a:pPr>
              <a:spcBef>
                <a:spcPts val="600"/>
              </a:spcBef>
              <a:spcAft>
                <a:spcPts val="600"/>
              </a:spcAft>
            </a:pPr>
            <a:r>
              <a:rPr lang="vi-VN" sz="3600" b="1" dirty="0">
                <a:solidFill>
                  <a:srgbClr val="014CA7"/>
                </a:solidFill>
                <a:latin typeface="Cambria" pitchFamily="18" charset="0"/>
              </a:rPr>
              <a:t>I. MỤC ĐÍCH, YÊU CẦU ĐIỀU TRA</a:t>
            </a:r>
          </a:p>
          <a:p>
            <a:endParaRPr lang="vi-VN" sz="3200" b="1" dirty="0">
              <a:latin typeface="Cambria" pitchFamily="18" charset="0"/>
            </a:endParaRPr>
          </a:p>
          <a:p>
            <a:pPr algn="ctr">
              <a:spcBef>
                <a:spcPts val="600"/>
              </a:spcBef>
              <a:spcAft>
                <a:spcPts val="600"/>
              </a:spcAft>
            </a:pPr>
            <a:r>
              <a:rPr lang="en-US" sz="2600" dirty="0">
                <a:solidFill>
                  <a:schemeClr val="tx1">
                    <a:lumMod val="85000"/>
                    <a:lumOff val="15000"/>
                  </a:schemeClr>
                </a:solidFill>
                <a:latin typeface="Cambria" pitchFamily="18" charset="0"/>
              </a:rPr>
              <a:t>“Thu </a:t>
            </a:r>
            <a:r>
              <a:rPr lang="en-US" sz="2600" dirty="0" err="1">
                <a:solidFill>
                  <a:schemeClr val="tx1">
                    <a:lumMod val="85000"/>
                    <a:lumOff val="15000"/>
                  </a:schemeClr>
                </a:solidFill>
                <a:latin typeface="Cambria" pitchFamily="18" charset="0"/>
              </a:rPr>
              <a:t>thập</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thông</a:t>
            </a:r>
            <a:r>
              <a:rPr lang="en-US" sz="2600" dirty="0">
                <a:solidFill>
                  <a:schemeClr val="tx1">
                    <a:lumMod val="85000"/>
                    <a:lumOff val="15000"/>
                  </a:schemeClr>
                </a:solidFill>
                <a:latin typeface="Cambria" pitchFamily="18" charset="0"/>
              </a:rPr>
              <a:t> tin </a:t>
            </a:r>
            <a:r>
              <a:rPr lang="en-US" sz="2600" dirty="0" err="1">
                <a:solidFill>
                  <a:schemeClr val="tx1">
                    <a:lumMod val="85000"/>
                    <a:lumOff val="15000"/>
                  </a:schemeClr>
                </a:solidFill>
                <a:latin typeface="Cambria" pitchFamily="18" charset="0"/>
              </a:rPr>
              <a:t>để</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tổng</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hợp</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các</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chỉ</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tiêu</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giá</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trị</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sản</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xuất</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giá</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trị</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tăng</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thêm</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của</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các</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đơn</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vị</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sự</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nghiệp</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và</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tổ</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chức</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vô</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vị</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lợi</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phục</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vụ</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biên</a:t>
            </a:r>
            <a:r>
              <a:rPr lang="en-US" sz="2600" dirty="0">
                <a:solidFill>
                  <a:schemeClr val="tx1">
                    <a:lumMod val="85000"/>
                    <a:lumOff val="15000"/>
                  </a:schemeClr>
                </a:solidFill>
                <a:latin typeface="Cambria" pitchFamily="18" charset="0"/>
              </a:rPr>
              <a:t> </a:t>
            </a:r>
            <a:r>
              <a:rPr lang="en-US" sz="2600" dirty="0" err="1">
                <a:solidFill>
                  <a:schemeClr val="tx1">
                    <a:lumMod val="85000"/>
                    <a:lumOff val="15000"/>
                  </a:schemeClr>
                </a:solidFill>
                <a:latin typeface="Cambria" pitchFamily="18" charset="0"/>
              </a:rPr>
              <a:t>soạn</a:t>
            </a:r>
            <a:r>
              <a:rPr lang="en-US" sz="2600" dirty="0">
                <a:solidFill>
                  <a:schemeClr val="tx1">
                    <a:lumMod val="85000"/>
                    <a:lumOff val="15000"/>
                  </a:schemeClr>
                </a:solidFill>
                <a:latin typeface="Cambria" pitchFamily="18" charset="0"/>
              </a:rPr>
              <a:t> GDP; GRDP”</a:t>
            </a:r>
            <a:endParaRPr lang="vi-VN" sz="2600" dirty="0">
              <a:solidFill>
                <a:schemeClr val="tx1">
                  <a:lumMod val="85000"/>
                  <a:lumOff val="15000"/>
                </a:schemeClr>
              </a:solidFill>
              <a:latin typeface="Cambria" pitchFamily="18" charset="0"/>
            </a:endParaRPr>
          </a:p>
          <a:p>
            <a:pPr>
              <a:spcBef>
                <a:spcPts val="600"/>
              </a:spcBef>
              <a:spcAft>
                <a:spcPts val="600"/>
              </a:spcAft>
            </a:pPr>
            <a:endParaRPr lang="vi-VN" sz="2800" dirty="0">
              <a:latin typeface="Cambria" pitchFamily="18" charset="0"/>
            </a:endParaRPr>
          </a:p>
          <a:p>
            <a:pPr>
              <a:spcBef>
                <a:spcPts val="600"/>
              </a:spcBef>
              <a:spcAft>
                <a:spcPts val="600"/>
              </a:spcAft>
            </a:pPr>
            <a:endParaRPr lang="vi-VN" sz="2800" dirty="0">
              <a:latin typeface="Cambria" pitchFamily="18" charset="0"/>
            </a:endParaRPr>
          </a:p>
        </p:txBody>
      </p:sp>
    </p:spTree>
    <p:extLst>
      <p:ext uri="{BB962C8B-B14F-4D97-AF65-F5344CB8AC3E}">
        <p14:creationId xmlns:p14="http://schemas.microsoft.com/office/powerpoint/2010/main" val="358664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9">
                                            <p:txEl>
                                              <p:pRg st="2" end="2"/>
                                            </p:txEl>
                                          </p:spTgt>
                                        </p:tgtEl>
                                        <p:attrNameLst>
                                          <p:attrName>style.visibility</p:attrName>
                                        </p:attrNameLst>
                                      </p:cBhvr>
                                      <p:to>
                                        <p:strVal val="visible"/>
                                      </p:to>
                                    </p:set>
                                    <p:animEffect transition="in" filter="barn(inVertical)">
                                      <p:cBhvr>
                                        <p:cTn id="7" dur="500"/>
                                        <p:tgtEl>
                                          <p:spTgt spid="4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973A7CE6-7D49-49E8-8BA4-1D8C83EC7131}"/>
              </a:ext>
            </a:extLst>
          </p:cNvPr>
          <p:cNvSpPr/>
          <p:nvPr/>
        </p:nvSpPr>
        <p:spPr>
          <a:xfrm>
            <a:off x="0" y="0"/>
            <a:ext cx="4880008" cy="6858000"/>
          </a:xfrm>
          <a:prstGeom prst="rect">
            <a:avLst/>
          </a:prstGeom>
          <a:gradFill>
            <a:gsLst>
              <a:gs pos="100000">
                <a:srgbClr val="29487D"/>
              </a:gs>
              <a:gs pos="0">
                <a:srgbClr val="3C589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32" tIns="45671" rIns="91332" bIns="45671"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xmlns="" id="{9C9A6E10-591C-4B02-82AA-479EF78F63AB}"/>
              </a:ext>
            </a:extLst>
          </p:cNvPr>
          <p:cNvSpPr>
            <a:spLocks noGrp="1"/>
          </p:cNvSpPr>
          <p:nvPr>
            <p:ph type="title"/>
          </p:nvPr>
        </p:nvSpPr>
        <p:spPr>
          <a:xfrm>
            <a:off x="309664" y="347617"/>
            <a:ext cx="3279697" cy="2515942"/>
          </a:xfrm>
        </p:spPr>
        <p:txBody>
          <a:bodyPr>
            <a:noAutofit/>
          </a:bodyPr>
          <a:lstStyle/>
          <a:p>
            <a:r>
              <a:rPr lang="en-US" dirty="0" smtClean="0">
                <a:solidFill>
                  <a:schemeClr val="bg1"/>
                </a:solidFill>
              </a:rPr>
              <a:t>II. PHẠM VI, ĐỐI TƯỢNG, ĐƠN VỊ ĐIỀU TRA</a:t>
            </a:r>
            <a:endParaRPr lang="en-US" dirty="0">
              <a:solidFill>
                <a:schemeClr val="bg1"/>
              </a:solidFill>
            </a:endParaRPr>
          </a:p>
        </p:txBody>
      </p:sp>
      <p:sp>
        <p:nvSpPr>
          <p:cNvPr id="67" name="Freeform: Shape 66">
            <a:extLst>
              <a:ext uri="{FF2B5EF4-FFF2-40B4-BE49-F238E27FC236}">
                <a16:creationId xmlns:a16="http://schemas.microsoft.com/office/drawing/2014/main" xmlns="" id="{34220CCB-3AB9-4239-8B38-3DA9A8554954}"/>
              </a:ext>
            </a:extLst>
          </p:cNvPr>
          <p:cNvSpPr/>
          <p:nvPr/>
        </p:nvSpPr>
        <p:spPr>
          <a:xfrm>
            <a:off x="0" y="2604282"/>
            <a:ext cx="3754392" cy="4253718"/>
          </a:xfrm>
          <a:custGeom>
            <a:avLst/>
            <a:gdLst>
              <a:gd name="connsiteX0" fmla="*/ 0 w 3754392"/>
              <a:gd name="connsiteY0" fmla="*/ 0 h 4231726"/>
              <a:gd name="connsiteX1" fmla="*/ 72692 w 3754392"/>
              <a:gd name="connsiteY1" fmla="*/ 1838 h 4231726"/>
              <a:gd name="connsiteX2" fmla="*/ 3754392 w 3754392"/>
              <a:gd name="connsiteY2" fmla="*/ 3878225 h 4231726"/>
              <a:gd name="connsiteX3" fmla="*/ 3749341 w 3754392"/>
              <a:gd name="connsiteY3" fmla="*/ 4077963 h 4231726"/>
              <a:gd name="connsiteX4" fmla="*/ 3737650 w 3754392"/>
              <a:gd name="connsiteY4" fmla="*/ 4231726 h 4231726"/>
              <a:gd name="connsiteX5" fmla="*/ 0 w 3754392"/>
              <a:gd name="connsiteY5" fmla="*/ 4231726 h 4231726"/>
              <a:gd name="connsiteX6" fmla="*/ 0 w 3754392"/>
              <a:gd name="connsiteY6" fmla="*/ 0 h 423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4392" h="4231726">
                <a:moveTo>
                  <a:pt x="0" y="0"/>
                </a:moveTo>
                <a:lnTo>
                  <a:pt x="72692" y="1838"/>
                </a:lnTo>
                <a:cubicBezTo>
                  <a:pt x="2123527" y="105794"/>
                  <a:pt x="3754392" y="1801555"/>
                  <a:pt x="3754392" y="3878225"/>
                </a:cubicBezTo>
                <a:cubicBezTo>
                  <a:pt x="3754392" y="3945214"/>
                  <a:pt x="3752695" y="4011807"/>
                  <a:pt x="3749341" y="4077963"/>
                </a:cubicBezTo>
                <a:lnTo>
                  <a:pt x="3737650" y="4231726"/>
                </a:lnTo>
                <a:lnTo>
                  <a:pt x="0" y="4231726"/>
                </a:lnTo>
                <a:lnTo>
                  <a:pt x="0" y="0"/>
                </a:lnTo>
                <a:close/>
              </a:path>
            </a:pathLst>
          </a:custGeom>
          <a:solidFill>
            <a:srgbClr val="29487D"/>
          </a:solidFill>
          <a:ln>
            <a:noFill/>
          </a:ln>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p>
        </p:txBody>
      </p:sp>
      <p:pic>
        <p:nvPicPr>
          <p:cNvPr id="59" name="Graphic 58">
            <a:extLst>
              <a:ext uri="{FF2B5EF4-FFF2-40B4-BE49-F238E27FC236}">
                <a16:creationId xmlns:a16="http://schemas.microsoft.com/office/drawing/2014/main" xmlns="" id="{EBD44257-EF71-4321-8011-620DDF2C017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450986" y="4959180"/>
            <a:ext cx="3595642" cy="1898822"/>
          </a:xfrm>
          <a:prstGeom prst="rect">
            <a:avLst/>
          </a:prstGeom>
        </p:spPr>
      </p:pic>
      <p:pic>
        <p:nvPicPr>
          <p:cNvPr id="60" name="Graphic 59">
            <a:extLst>
              <a:ext uri="{FF2B5EF4-FFF2-40B4-BE49-F238E27FC236}">
                <a16:creationId xmlns:a16="http://schemas.microsoft.com/office/drawing/2014/main" xmlns="" id="{E74A2E9E-539F-41EF-B425-A92F32645B18}"/>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439041" y="5419405"/>
            <a:ext cx="2724150" cy="1438596"/>
          </a:xfrm>
          <a:prstGeom prst="rect">
            <a:avLst/>
          </a:prstGeom>
        </p:spPr>
      </p:pic>
      <p:sp>
        <p:nvSpPr>
          <p:cNvPr id="4" name="Rectangle: Rounded Corners 3">
            <a:extLst>
              <a:ext uri="{FF2B5EF4-FFF2-40B4-BE49-F238E27FC236}">
                <a16:creationId xmlns:a16="http://schemas.microsoft.com/office/drawing/2014/main" xmlns="" id="{DF013860-7EEE-4E13-8709-CB3A84DBEE71}"/>
              </a:ext>
            </a:extLst>
          </p:cNvPr>
          <p:cNvSpPr/>
          <p:nvPr/>
        </p:nvSpPr>
        <p:spPr>
          <a:xfrm>
            <a:off x="4416974" y="1035898"/>
            <a:ext cx="7474989" cy="878104"/>
          </a:xfrm>
          <a:prstGeom prst="roundRect">
            <a:avLst>
              <a:gd name="adj" fmla="val 5264"/>
            </a:avLst>
          </a:prstGeom>
          <a:solidFill>
            <a:schemeClr val="bg1"/>
          </a:solidFill>
          <a:ln>
            <a:solidFill>
              <a:schemeClr val="bg1">
                <a:lumMod val="85000"/>
              </a:schemeClr>
            </a:solidFill>
          </a:ln>
          <a:effectLst>
            <a:outerShdw blurRad="368300" dist="381000" dir="5400000" sx="58000" sy="58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p>
        </p:txBody>
      </p:sp>
      <p:sp>
        <p:nvSpPr>
          <p:cNvPr id="5" name="Rectangle: Rounded Corners 4">
            <a:extLst>
              <a:ext uri="{FF2B5EF4-FFF2-40B4-BE49-F238E27FC236}">
                <a16:creationId xmlns:a16="http://schemas.microsoft.com/office/drawing/2014/main" xmlns="" id="{7ED345FC-28B5-40DD-83E6-12D1C049D463}"/>
              </a:ext>
            </a:extLst>
          </p:cNvPr>
          <p:cNvSpPr/>
          <p:nvPr/>
        </p:nvSpPr>
        <p:spPr>
          <a:xfrm>
            <a:off x="4416974" y="2137740"/>
            <a:ext cx="7474989" cy="878104"/>
          </a:xfrm>
          <a:prstGeom prst="roundRect">
            <a:avLst>
              <a:gd name="adj" fmla="val 5264"/>
            </a:avLst>
          </a:prstGeom>
          <a:solidFill>
            <a:schemeClr val="bg1"/>
          </a:solidFill>
          <a:ln>
            <a:solidFill>
              <a:schemeClr val="bg1">
                <a:lumMod val="85000"/>
              </a:schemeClr>
            </a:solidFill>
          </a:ln>
          <a:effectLst>
            <a:outerShdw blurRad="368300" dist="381000" dir="5400000" sx="58000" sy="58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p>
        </p:txBody>
      </p:sp>
      <p:sp>
        <p:nvSpPr>
          <p:cNvPr id="6" name="Rectangle: Rounded Corners 5">
            <a:extLst>
              <a:ext uri="{FF2B5EF4-FFF2-40B4-BE49-F238E27FC236}">
                <a16:creationId xmlns:a16="http://schemas.microsoft.com/office/drawing/2014/main" xmlns="" id="{7AF20AAF-F8B5-4C59-9A71-18C6B30FEC0E}"/>
              </a:ext>
            </a:extLst>
          </p:cNvPr>
          <p:cNvSpPr/>
          <p:nvPr/>
        </p:nvSpPr>
        <p:spPr>
          <a:xfrm>
            <a:off x="4416974" y="3239582"/>
            <a:ext cx="7474989" cy="2669009"/>
          </a:xfrm>
          <a:prstGeom prst="roundRect">
            <a:avLst>
              <a:gd name="adj" fmla="val 5264"/>
            </a:avLst>
          </a:prstGeom>
          <a:solidFill>
            <a:schemeClr val="bg1"/>
          </a:solidFill>
          <a:ln>
            <a:solidFill>
              <a:schemeClr val="bg1">
                <a:lumMod val="85000"/>
              </a:schemeClr>
            </a:solidFill>
          </a:ln>
          <a:effectLst>
            <a:outerShdw blurRad="368300" dist="381000" dir="5400000" sx="58000" sy="58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p>
        </p:txBody>
      </p:sp>
      <p:sp>
        <p:nvSpPr>
          <p:cNvPr id="10" name="Rectangle: Rounded Corners 9">
            <a:extLst>
              <a:ext uri="{FF2B5EF4-FFF2-40B4-BE49-F238E27FC236}">
                <a16:creationId xmlns:a16="http://schemas.microsoft.com/office/drawing/2014/main" xmlns="" id="{4EE53B54-DAC5-4221-AE62-FDC577B1151A}"/>
              </a:ext>
            </a:extLst>
          </p:cNvPr>
          <p:cNvSpPr/>
          <p:nvPr/>
        </p:nvSpPr>
        <p:spPr>
          <a:xfrm>
            <a:off x="4544046" y="1153618"/>
            <a:ext cx="1140474" cy="642666"/>
          </a:xfrm>
          <a:prstGeom prst="roundRect">
            <a:avLst>
              <a:gd name="adj" fmla="val 5264"/>
            </a:avLst>
          </a:prstGeom>
          <a:solidFill>
            <a:srgbClr val="29487D"/>
          </a:solidFill>
          <a:ln>
            <a:noFill/>
          </a:ln>
          <a:effectLst>
            <a:outerShdw blurRad="368300" dist="381000" dir="5400000" sx="58000" sy="58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r>
              <a:rPr lang="en-US" sz="3200" dirty="0">
                <a:latin typeface="Franklin Gothic Demi" panose="020B0703020102020204" pitchFamily="34" charset="0"/>
              </a:rPr>
              <a:t>01</a:t>
            </a:r>
          </a:p>
        </p:txBody>
      </p:sp>
      <p:sp>
        <p:nvSpPr>
          <p:cNvPr id="15" name="Rectangle: Rounded Corners 14">
            <a:extLst>
              <a:ext uri="{FF2B5EF4-FFF2-40B4-BE49-F238E27FC236}">
                <a16:creationId xmlns:a16="http://schemas.microsoft.com/office/drawing/2014/main" xmlns="" id="{987625EB-742E-47F7-BB87-75EC1A279AE0}"/>
              </a:ext>
            </a:extLst>
          </p:cNvPr>
          <p:cNvSpPr/>
          <p:nvPr/>
        </p:nvSpPr>
        <p:spPr>
          <a:xfrm>
            <a:off x="4544046" y="2255460"/>
            <a:ext cx="1140474" cy="642666"/>
          </a:xfrm>
          <a:prstGeom prst="roundRect">
            <a:avLst>
              <a:gd name="adj" fmla="val 5264"/>
            </a:avLst>
          </a:prstGeom>
          <a:solidFill>
            <a:srgbClr val="29487D"/>
          </a:solidFill>
          <a:ln>
            <a:noFill/>
          </a:ln>
          <a:effectLst>
            <a:outerShdw blurRad="368300" dist="381000" dir="5400000" sx="58000" sy="58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r>
              <a:rPr lang="en-US" sz="3200" dirty="0">
                <a:latin typeface="Franklin Gothic Demi" panose="020B0703020102020204" pitchFamily="34" charset="0"/>
              </a:rPr>
              <a:t>02</a:t>
            </a:r>
          </a:p>
        </p:txBody>
      </p:sp>
      <p:sp>
        <p:nvSpPr>
          <p:cNvPr id="16" name="Rectangle: Rounded Corners 15">
            <a:extLst>
              <a:ext uri="{FF2B5EF4-FFF2-40B4-BE49-F238E27FC236}">
                <a16:creationId xmlns:a16="http://schemas.microsoft.com/office/drawing/2014/main" xmlns="" id="{9DE09517-3ABE-4E7B-84D4-2172C044FB16}"/>
              </a:ext>
            </a:extLst>
          </p:cNvPr>
          <p:cNvSpPr/>
          <p:nvPr/>
        </p:nvSpPr>
        <p:spPr>
          <a:xfrm>
            <a:off x="4544046" y="3357302"/>
            <a:ext cx="1140474" cy="642666"/>
          </a:xfrm>
          <a:prstGeom prst="roundRect">
            <a:avLst>
              <a:gd name="adj" fmla="val 5264"/>
            </a:avLst>
          </a:prstGeom>
          <a:solidFill>
            <a:srgbClr val="29487D"/>
          </a:solidFill>
          <a:ln>
            <a:noFill/>
          </a:ln>
          <a:effectLst>
            <a:outerShdw blurRad="368300" dist="381000" dir="5400000" sx="58000" sy="58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r>
              <a:rPr lang="en-US" sz="3200" dirty="0">
                <a:latin typeface="Franklin Gothic Demi" panose="020B0703020102020204" pitchFamily="34" charset="0"/>
              </a:rPr>
              <a:t>03</a:t>
            </a:r>
          </a:p>
        </p:txBody>
      </p:sp>
      <p:grpSp>
        <p:nvGrpSpPr>
          <p:cNvPr id="23" name="Group 22">
            <a:extLst>
              <a:ext uri="{FF2B5EF4-FFF2-40B4-BE49-F238E27FC236}">
                <a16:creationId xmlns:a16="http://schemas.microsoft.com/office/drawing/2014/main" xmlns="" id="{35612FD9-A7DD-437B-8E99-63C8CD9BC7E8}"/>
              </a:ext>
            </a:extLst>
          </p:cNvPr>
          <p:cNvGrpSpPr/>
          <p:nvPr/>
        </p:nvGrpSpPr>
        <p:grpSpPr>
          <a:xfrm>
            <a:off x="5796252" y="1147249"/>
            <a:ext cx="5468650" cy="730625"/>
            <a:chOff x="4553641" y="1135340"/>
            <a:chExt cx="6412956" cy="730625"/>
          </a:xfrm>
        </p:grpSpPr>
        <p:sp>
          <p:nvSpPr>
            <p:cNvPr id="21" name="TextBox 20">
              <a:extLst>
                <a:ext uri="{FF2B5EF4-FFF2-40B4-BE49-F238E27FC236}">
                  <a16:creationId xmlns:a16="http://schemas.microsoft.com/office/drawing/2014/main" xmlns="" id="{508832F1-0216-47AF-BE9E-CA6820A46F70}"/>
                </a:ext>
              </a:extLst>
            </p:cNvPr>
            <p:cNvSpPr txBox="1"/>
            <p:nvPr/>
          </p:nvSpPr>
          <p:spPr>
            <a:xfrm>
              <a:off x="4553642" y="1135340"/>
              <a:ext cx="5545138" cy="369332"/>
            </a:xfrm>
            <a:prstGeom prst="rect">
              <a:avLst/>
            </a:prstGeom>
            <a:noFill/>
            <a:ln>
              <a:noFill/>
            </a:ln>
          </p:spPr>
          <p:txBody>
            <a:bodyPr wrap="square" rtlCol="0">
              <a:spAutoFit/>
            </a:bodyPr>
            <a:lstStyle/>
            <a:p>
              <a:r>
                <a:rPr lang="en-US" b="1" dirty="0" err="1" smtClean="0">
                  <a:latin typeface="Cambria" pitchFamily="18" charset="0"/>
                </a:rPr>
                <a:t>Phạm</a:t>
              </a:r>
              <a:r>
                <a:rPr lang="en-US" b="1" dirty="0" smtClean="0">
                  <a:latin typeface="Cambria" pitchFamily="18" charset="0"/>
                </a:rPr>
                <a:t> vi </a:t>
              </a:r>
              <a:r>
                <a:rPr lang="en-US" b="1" dirty="0" err="1" smtClean="0">
                  <a:latin typeface="Cambria" pitchFamily="18" charset="0"/>
                </a:rPr>
                <a:t>điều</a:t>
              </a:r>
              <a:r>
                <a:rPr lang="en-US" b="1" dirty="0" smtClean="0">
                  <a:latin typeface="Cambria" pitchFamily="18" charset="0"/>
                </a:rPr>
                <a:t> </a:t>
              </a:r>
              <a:r>
                <a:rPr lang="en-US" b="1" dirty="0" err="1" smtClean="0">
                  <a:latin typeface="Cambria" pitchFamily="18" charset="0"/>
                </a:rPr>
                <a:t>tra</a:t>
              </a:r>
              <a:endParaRPr lang="en-US" b="1" dirty="0">
                <a:latin typeface="Cambria" pitchFamily="18" charset="0"/>
              </a:endParaRPr>
            </a:p>
          </p:txBody>
        </p:sp>
        <p:sp>
          <p:nvSpPr>
            <p:cNvPr id="22" name="TextBox 21">
              <a:extLst>
                <a:ext uri="{FF2B5EF4-FFF2-40B4-BE49-F238E27FC236}">
                  <a16:creationId xmlns:a16="http://schemas.microsoft.com/office/drawing/2014/main" xmlns="" id="{03A3055C-9921-4FC6-B563-D2BE977AD415}"/>
                </a:ext>
              </a:extLst>
            </p:cNvPr>
            <p:cNvSpPr txBox="1"/>
            <p:nvPr/>
          </p:nvSpPr>
          <p:spPr>
            <a:xfrm>
              <a:off x="4553641" y="1496633"/>
              <a:ext cx="6412956" cy="369332"/>
            </a:xfrm>
            <a:prstGeom prst="rect">
              <a:avLst/>
            </a:prstGeom>
            <a:noFill/>
            <a:ln>
              <a:noFill/>
            </a:ln>
          </p:spPr>
          <p:txBody>
            <a:bodyPr wrap="square" rtlCol="0">
              <a:spAutoFit/>
            </a:bodyPr>
            <a:lstStyle/>
            <a:p>
              <a:pPr marL="285469" indent="-285469">
                <a:buFont typeface="Wingdings" pitchFamily="2" charset="2"/>
                <a:buChar char="Ø"/>
              </a:pPr>
              <a:r>
                <a:rPr lang="en-US" dirty="0" smtClean="0">
                  <a:latin typeface="Cambria" pitchFamily="18" charset="0"/>
                </a:rPr>
                <a:t>63 </a:t>
              </a:r>
              <a:r>
                <a:rPr lang="en-US" dirty="0" err="1" smtClean="0">
                  <a:latin typeface="Cambria" pitchFamily="18" charset="0"/>
                </a:rPr>
                <a:t>tỉnh</a:t>
              </a:r>
              <a:r>
                <a:rPr lang="en-US" dirty="0" smtClean="0">
                  <a:latin typeface="Cambria" pitchFamily="18" charset="0"/>
                </a:rPr>
                <a:t>, </a:t>
              </a:r>
              <a:r>
                <a:rPr lang="en-US" dirty="0" err="1" smtClean="0">
                  <a:latin typeface="Cambria" pitchFamily="18" charset="0"/>
                </a:rPr>
                <a:t>thành</a:t>
              </a:r>
              <a:r>
                <a:rPr lang="en-US" dirty="0" smtClean="0">
                  <a:latin typeface="Cambria" pitchFamily="18" charset="0"/>
                </a:rPr>
                <a:t> </a:t>
              </a:r>
              <a:r>
                <a:rPr lang="en-US" dirty="0" err="1" smtClean="0">
                  <a:latin typeface="Cambria" pitchFamily="18" charset="0"/>
                </a:rPr>
                <a:t>phố</a:t>
              </a:r>
              <a:r>
                <a:rPr lang="en-US" dirty="0" smtClean="0">
                  <a:latin typeface="Cambria" pitchFamily="18" charset="0"/>
                </a:rPr>
                <a:t> </a:t>
              </a:r>
              <a:endParaRPr lang="en-US" dirty="0">
                <a:latin typeface="Cambria" pitchFamily="18" charset="0"/>
              </a:endParaRPr>
            </a:p>
          </p:txBody>
        </p:sp>
      </p:grpSp>
      <p:grpSp>
        <p:nvGrpSpPr>
          <p:cNvPr id="24" name="Group 23">
            <a:extLst>
              <a:ext uri="{FF2B5EF4-FFF2-40B4-BE49-F238E27FC236}">
                <a16:creationId xmlns:a16="http://schemas.microsoft.com/office/drawing/2014/main" xmlns="" id="{B038EF0D-DDEF-4A25-ACB0-AE39BD2E33E3}"/>
              </a:ext>
            </a:extLst>
          </p:cNvPr>
          <p:cNvGrpSpPr/>
          <p:nvPr/>
        </p:nvGrpSpPr>
        <p:grpSpPr>
          <a:xfrm>
            <a:off x="5796257" y="2262739"/>
            <a:ext cx="5468649" cy="703329"/>
            <a:chOff x="4553642" y="1148988"/>
            <a:chExt cx="6412955" cy="703329"/>
          </a:xfrm>
        </p:grpSpPr>
        <p:sp>
          <p:nvSpPr>
            <p:cNvPr id="25" name="TextBox 24">
              <a:extLst>
                <a:ext uri="{FF2B5EF4-FFF2-40B4-BE49-F238E27FC236}">
                  <a16:creationId xmlns:a16="http://schemas.microsoft.com/office/drawing/2014/main" xmlns="" id="{22F2A05C-7C48-44E5-A1C2-2C8991E53FCF}"/>
                </a:ext>
              </a:extLst>
            </p:cNvPr>
            <p:cNvSpPr txBox="1"/>
            <p:nvPr/>
          </p:nvSpPr>
          <p:spPr>
            <a:xfrm>
              <a:off x="4553642" y="1148988"/>
              <a:ext cx="5545138" cy="369332"/>
            </a:xfrm>
            <a:prstGeom prst="rect">
              <a:avLst/>
            </a:prstGeom>
            <a:noFill/>
            <a:ln>
              <a:noFill/>
            </a:ln>
          </p:spPr>
          <p:txBody>
            <a:bodyPr wrap="square" rtlCol="0">
              <a:spAutoFit/>
            </a:bodyPr>
            <a:lstStyle/>
            <a:p>
              <a:r>
                <a:rPr lang="en-US" b="1" dirty="0" err="1" smtClean="0">
                  <a:latin typeface="Cambria" pitchFamily="18" charset="0"/>
                </a:rPr>
                <a:t>Đối</a:t>
              </a:r>
              <a:r>
                <a:rPr lang="en-US" b="1" dirty="0" smtClean="0">
                  <a:latin typeface="Cambria" pitchFamily="18" charset="0"/>
                </a:rPr>
                <a:t> </a:t>
              </a:r>
              <a:r>
                <a:rPr lang="en-US" b="1" dirty="0" err="1" smtClean="0">
                  <a:latin typeface="Cambria" pitchFamily="18" charset="0"/>
                </a:rPr>
                <a:t>tượng</a:t>
              </a:r>
              <a:r>
                <a:rPr lang="en-US" b="1" dirty="0" smtClean="0">
                  <a:latin typeface="Cambria" pitchFamily="18" charset="0"/>
                </a:rPr>
                <a:t> </a:t>
              </a:r>
              <a:r>
                <a:rPr lang="en-US" b="1" dirty="0" err="1" smtClean="0">
                  <a:latin typeface="Cambria" pitchFamily="18" charset="0"/>
                </a:rPr>
                <a:t>điều</a:t>
              </a:r>
              <a:r>
                <a:rPr lang="en-US" b="1" dirty="0" smtClean="0">
                  <a:latin typeface="Cambria" pitchFamily="18" charset="0"/>
                </a:rPr>
                <a:t> </a:t>
              </a:r>
              <a:r>
                <a:rPr lang="en-US" b="1" dirty="0" err="1" smtClean="0">
                  <a:latin typeface="Cambria" pitchFamily="18" charset="0"/>
                </a:rPr>
                <a:t>tra</a:t>
              </a:r>
              <a:endParaRPr lang="en-US" b="1" dirty="0">
                <a:latin typeface="Cambria" pitchFamily="18" charset="0"/>
              </a:endParaRPr>
            </a:p>
          </p:txBody>
        </p:sp>
        <p:sp>
          <p:nvSpPr>
            <p:cNvPr id="26" name="TextBox 25">
              <a:extLst>
                <a:ext uri="{FF2B5EF4-FFF2-40B4-BE49-F238E27FC236}">
                  <a16:creationId xmlns:a16="http://schemas.microsoft.com/office/drawing/2014/main" xmlns="" id="{F453CA6B-89BF-4433-9651-9DDB9C901CE8}"/>
                </a:ext>
              </a:extLst>
            </p:cNvPr>
            <p:cNvSpPr txBox="1"/>
            <p:nvPr/>
          </p:nvSpPr>
          <p:spPr>
            <a:xfrm>
              <a:off x="4553642" y="1482985"/>
              <a:ext cx="6412955" cy="369332"/>
            </a:xfrm>
            <a:prstGeom prst="rect">
              <a:avLst/>
            </a:prstGeom>
            <a:noFill/>
            <a:ln>
              <a:noFill/>
            </a:ln>
          </p:spPr>
          <p:txBody>
            <a:bodyPr wrap="square" rtlCol="0">
              <a:spAutoFit/>
            </a:bodyPr>
            <a:lstStyle/>
            <a:p>
              <a:pPr marL="285469" indent="-285469">
                <a:buFont typeface="Wingdings" pitchFamily="2" charset="2"/>
                <a:buChar char="Ø"/>
              </a:pPr>
              <a:r>
                <a:rPr lang="en-US" dirty="0" err="1" smtClean="0">
                  <a:latin typeface="Cambria" pitchFamily="18" charset="0"/>
                </a:rPr>
                <a:t>Đơn</a:t>
              </a:r>
              <a:r>
                <a:rPr lang="en-US" dirty="0" smtClean="0">
                  <a:latin typeface="Cambria" pitchFamily="18" charset="0"/>
                </a:rPr>
                <a:t> </a:t>
              </a:r>
              <a:r>
                <a:rPr lang="en-US" dirty="0" err="1" smtClean="0">
                  <a:latin typeface="Cambria" pitchFamily="18" charset="0"/>
                </a:rPr>
                <a:t>vị</a:t>
              </a:r>
              <a:r>
                <a:rPr lang="en-US" dirty="0" smtClean="0">
                  <a:latin typeface="Cambria" pitchFamily="18" charset="0"/>
                </a:rPr>
                <a:t> </a:t>
              </a:r>
              <a:r>
                <a:rPr lang="en-US" dirty="0" err="1" smtClean="0">
                  <a:latin typeface="Cambria" pitchFamily="18" charset="0"/>
                </a:rPr>
                <a:t>sự</a:t>
              </a:r>
              <a:r>
                <a:rPr lang="en-US" dirty="0" smtClean="0">
                  <a:latin typeface="Cambria" pitchFamily="18" charset="0"/>
                </a:rPr>
                <a:t> </a:t>
              </a:r>
              <a:r>
                <a:rPr lang="en-US" dirty="0" err="1" smtClean="0">
                  <a:latin typeface="Cambria" pitchFamily="18" charset="0"/>
                </a:rPr>
                <a:t>nghiệp</a:t>
              </a:r>
              <a:r>
                <a:rPr lang="en-US" dirty="0" smtClean="0">
                  <a:latin typeface="Cambria" pitchFamily="18" charset="0"/>
                </a:rPr>
                <a:t> &amp; </a:t>
              </a:r>
              <a:r>
                <a:rPr lang="en-US" dirty="0" err="1" smtClean="0">
                  <a:latin typeface="Cambria" pitchFamily="18" charset="0"/>
                </a:rPr>
                <a:t>tổ</a:t>
              </a:r>
              <a:r>
                <a:rPr lang="en-US" dirty="0" smtClean="0">
                  <a:latin typeface="Cambria" pitchFamily="18" charset="0"/>
                </a:rPr>
                <a:t> </a:t>
              </a:r>
              <a:r>
                <a:rPr lang="en-US" dirty="0" err="1" smtClean="0">
                  <a:latin typeface="Cambria" pitchFamily="18" charset="0"/>
                </a:rPr>
                <a:t>chức</a:t>
              </a:r>
              <a:r>
                <a:rPr lang="en-US" dirty="0" smtClean="0">
                  <a:latin typeface="Cambria" pitchFamily="18" charset="0"/>
                </a:rPr>
                <a:t> </a:t>
              </a:r>
              <a:r>
                <a:rPr lang="en-US" dirty="0" err="1" smtClean="0">
                  <a:latin typeface="Cambria" pitchFamily="18" charset="0"/>
                </a:rPr>
                <a:t>vô</a:t>
              </a:r>
              <a:r>
                <a:rPr lang="en-US" dirty="0" smtClean="0">
                  <a:latin typeface="Cambria" pitchFamily="18" charset="0"/>
                </a:rPr>
                <a:t> </a:t>
              </a:r>
              <a:r>
                <a:rPr lang="en-US" dirty="0" err="1" smtClean="0">
                  <a:latin typeface="Cambria" pitchFamily="18" charset="0"/>
                </a:rPr>
                <a:t>vị</a:t>
              </a:r>
              <a:r>
                <a:rPr lang="en-US" dirty="0" smtClean="0">
                  <a:latin typeface="Cambria" pitchFamily="18" charset="0"/>
                </a:rPr>
                <a:t> </a:t>
              </a:r>
              <a:r>
                <a:rPr lang="en-US" dirty="0" err="1" smtClean="0">
                  <a:latin typeface="Cambria" pitchFamily="18" charset="0"/>
                </a:rPr>
                <a:t>lợi</a:t>
              </a:r>
              <a:endParaRPr lang="en-US" dirty="0">
                <a:latin typeface="Cambria" pitchFamily="18" charset="0"/>
              </a:endParaRPr>
            </a:p>
          </p:txBody>
        </p:sp>
      </p:grpSp>
      <p:grpSp>
        <p:nvGrpSpPr>
          <p:cNvPr id="27" name="Group 26">
            <a:extLst>
              <a:ext uri="{FF2B5EF4-FFF2-40B4-BE49-F238E27FC236}">
                <a16:creationId xmlns:a16="http://schemas.microsoft.com/office/drawing/2014/main" xmlns="" id="{354E768A-E88F-4191-AFAA-E1D3E491D0BB}"/>
              </a:ext>
            </a:extLst>
          </p:cNvPr>
          <p:cNvGrpSpPr/>
          <p:nvPr/>
        </p:nvGrpSpPr>
        <p:grpSpPr>
          <a:xfrm>
            <a:off x="5800591" y="3364579"/>
            <a:ext cx="5560419" cy="2784941"/>
            <a:chOff x="4553641" y="1148988"/>
            <a:chExt cx="6520570" cy="2784941"/>
          </a:xfrm>
        </p:grpSpPr>
        <p:sp>
          <p:nvSpPr>
            <p:cNvPr id="28" name="TextBox 27">
              <a:extLst>
                <a:ext uri="{FF2B5EF4-FFF2-40B4-BE49-F238E27FC236}">
                  <a16:creationId xmlns:a16="http://schemas.microsoft.com/office/drawing/2014/main" xmlns="" id="{3C0BF61B-3948-433D-A927-6E7E65353733}"/>
                </a:ext>
              </a:extLst>
            </p:cNvPr>
            <p:cNvSpPr txBox="1"/>
            <p:nvPr/>
          </p:nvSpPr>
          <p:spPr>
            <a:xfrm>
              <a:off x="4553642" y="1148988"/>
              <a:ext cx="5545138" cy="369332"/>
            </a:xfrm>
            <a:prstGeom prst="rect">
              <a:avLst/>
            </a:prstGeom>
            <a:noFill/>
            <a:ln>
              <a:noFill/>
            </a:ln>
          </p:spPr>
          <p:txBody>
            <a:bodyPr wrap="square" rtlCol="0">
              <a:spAutoFit/>
            </a:bodyPr>
            <a:lstStyle/>
            <a:p>
              <a:r>
                <a:rPr lang="en-US" b="1" dirty="0" err="1" smtClean="0">
                  <a:latin typeface="Cambria" pitchFamily="18" charset="0"/>
                </a:rPr>
                <a:t>Đơn</a:t>
              </a:r>
              <a:r>
                <a:rPr lang="en-US" b="1" dirty="0" smtClean="0">
                  <a:latin typeface="Cambria" pitchFamily="18" charset="0"/>
                </a:rPr>
                <a:t> </a:t>
              </a:r>
              <a:r>
                <a:rPr lang="en-US" b="1" dirty="0" err="1" smtClean="0">
                  <a:latin typeface="Cambria" pitchFamily="18" charset="0"/>
                </a:rPr>
                <a:t>vị</a:t>
              </a:r>
              <a:r>
                <a:rPr lang="en-US" b="1" dirty="0" smtClean="0">
                  <a:latin typeface="Cambria" pitchFamily="18" charset="0"/>
                </a:rPr>
                <a:t> </a:t>
              </a:r>
              <a:r>
                <a:rPr lang="en-US" b="1" dirty="0" err="1" smtClean="0">
                  <a:latin typeface="Cambria" pitchFamily="18" charset="0"/>
                </a:rPr>
                <a:t>điều</a:t>
              </a:r>
              <a:r>
                <a:rPr lang="en-US" b="1" dirty="0" smtClean="0">
                  <a:latin typeface="Cambria" pitchFamily="18" charset="0"/>
                </a:rPr>
                <a:t> </a:t>
              </a:r>
              <a:r>
                <a:rPr lang="en-US" b="1" dirty="0" err="1" smtClean="0">
                  <a:latin typeface="Cambria" pitchFamily="18" charset="0"/>
                </a:rPr>
                <a:t>tra</a:t>
              </a:r>
              <a:endParaRPr lang="en-US" b="1" dirty="0">
                <a:latin typeface="Cambria" pitchFamily="18" charset="0"/>
              </a:endParaRPr>
            </a:p>
          </p:txBody>
        </p:sp>
        <p:sp>
          <p:nvSpPr>
            <p:cNvPr id="29" name="TextBox 28">
              <a:extLst>
                <a:ext uri="{FF2B5EF4-FFF2-40B4-BE49-F238E27FC236}">
                  <a16:creationId xmlns:a16="http://schemas.microsoft.com/office/drawing/2014/main" xmlns="" id="{2000D97B-A9FC-4A90-AE23-BDA8DAC51C65}"/>
                </a:ext>
              </a:extLst>
            </p:cNvPr>
            <p:cNvSpPr txBox="1"/>
            <p:nvPr/>
          </p:nvSpPr>
          <p:spPr>
            <a:xfrm>
              <a:off x="4553641" y="1551225"/>
              <a:ext cx="6520570" cy="2382704"/>
            </a:xfrm>
            <a:prstGeom prst="rect">
              <a:avLst/>
            </a:prstGeom>
            <a:noFill/>
            <a:ln>
              <a:noFill/>
            </a:ln>
          </p:spPr>
          <p:txBody>
            <a:bodyPr wrap="square" rtlCol="0">
              <a:spAutoFit/>
            </a:bodyPr>
            <a:lstStyle/>
            <a:p>
              <a:pPr marL="285469" indent="-285469" algn="just">
                <a:spcBef>
                  <a:spcPts val="700"/>
                </a:spcBef>
                <a:spcAft>
                  <a:spcPts val="700"/>
                </a:spcAft>
                <a:buFont typeface="Wingdings" pitchFamily="2" charset="2"/>
                <a:buChar char="Ø"/>
              </a:pPr>
              <a:r>
                <a:rPr lang="en-US" dirty="0" err="1" smtClean="0">
                  <a:latin typeface="Cambria" pitchFamily="18" charset="0"/>
                </a:rPr>
                <a:t>Đơn</a:t>
              </a:r>
              <a:r>
                <a:rPr lang="en-US" dirty="0" smtClean="0">
                  <a:latin typeface="Cambria" pitchFamily="18" charset="0"/>
                </a:rPr>
                <a:t> </a:t>
              </a:r>
              <a:r>
                <a:rPr lang="en-US" dirty="0" err="1" smtClean="0">
                  <a:latin typeface="Cambria" pitchFamily="18" charset="0"/>
                </a:rPr>
                <a:t>vị</a:t>
              </a:r>
              <a:r>
                <a:rPr lang="en-US" dirty="0" smtClean="0">
                  <a:latin typeface="Cambria" pitchFamily="18" charset="0"/>
                </a:rPr>
                <a:t> </a:t>
              </a:r>
              <a:r>
                <a:rPr lang="en-US" dirty="0" err="1" smtClean="0">
                  <a:latin typeface="Cambria" pitchFamily="18" charset="0"/>
                </a:rPr>
                <a:t>sự</a:t>
              </a:r>
              <a:r>
                <a:rPr lang="en-US" dirty="0" smtClean="0">
                  <a:latin typeface="Cambria" pitchFamily="18" charset="0"/>
                </a:rPr>
                <a:t> </a:t>
              </a:r>
              <a:r>
                <a:rPr lang="en-US" dirty="0" err="1" smtClean="0">
                  <a:latin typeface="Cambria" pitchFamily="18" charset="0"/>
                </a:rPr>
                <a:t>nghiệp</a:t>
              </a:r>
              <a:r>
                <a:rPr lang="en-US" dirty="0">
                  <a:latin typeface="Cambria" pitchFamily="18" charset="0"/>
                </a:rPr>
                <a:t> </a:t>
              </a:r>
              <a:r>
                <a:rPr lang="en-US" dirty="0" smtClean="0">
                  <a:latin typeface="Cambria" pitchFamily="18" charset="0"/>
                </a:rPr>
                <a:t>&amp; </a:t>
              </a:r>
              <a:r>
                <a:rPr lang="en-US" dirty="0" err="1" smtClean="0">
                  <a:latin typeface="Cambria" pitchFamily="18" charset="0"/>
                </a:rPr>
                <a:t>tổ</a:t>
              </a:r>
              <a:r>
                <a:rPr lang="en-US" dirty="0" smtClean="0">
                  <a:latin typeface="Cambria" pitchFamily="18" charset="0"/>
                </a:rPr>
                <a:t> </a:t>
              </a:r>
              <a:r>
                <a:rPr lang="en-US" dirty="0" err="1" smtClean="0">
                  <a:latin typeface="Cambria" pitchFamily="18" charset="0"/>
                </a:rPr>
                <a:t>chức</a:t>
              </a:r>
              <a:r>
                <a:rPr lang="en-US" dirty="0" smtClean="0">
                  <a:latin typeface="Cambria" pitchFamily="18" charset="0"/>
                </a:rPr>
                <a:t> </a:t>
              </a:r>
              <a:r>
                <a:rPr lang="en-US" dirty="0" err="1" smtClean="0">
                  <a:latin typeface="Cambria" pitchFamily="18" charset="0"/>
                </a:rPr>
                <a:t>vô</a:t>
              </a:r>
              <a:r>
                <a:rPr lang="en-US" dirty="0" smtClean="0">
                  <a:latin typeface="Cambria" pitchFamily="18" charset="0"/>
                </a:rPr>
                <a:t> </a:t>
              </a:r>
              <a:r>
                <a:rPr lang="en-US" dirty="0" err="1" smtClean="0">
                  <a:latin typeface="Cambria" pitchFamily="18" charset="0"/>
                </a:rPr>
                <a:t>vị</a:t>
              </a:r>
              <a:r>
                <a:rPr lang="en-US" dirty="0" smtClean="0">
                  <a:latin typeface="Cambria" pitchFamily="18" charset="0"/>
                </a:rPr>
                <a:t> </a:t>
              </a:r>
              <a:r>
                <a:rPr lang="en-US" dirty="0" err="1" smtClean="0">
                  <a:latin typeface="Cambria" pitchFamily="18" charset="0"/>
                </a:rPr>
                <a:t>lợi</a:t>
              </a:r>
              <a:r>
                <a:rPr lang="en-US" dirty="0" smtClean="0">
                  <a:latin typeface="Cambria" pitchFamily="18" charset="0"/>
                </a:rPr>
                <a:t>:</a:t>
              </a:r>
            </a:p>
            <a:p>
              <a:pPr algn="just">
                <a:spcBef>
                  <a:spcPts val="700"/>
                </a:spcBef>
                <a:spcAft>
                  <a:spcPts val="700"/>
                </a:spcAft>
              </a:pPr>
              <a:r>
                <a:rPr lang="vi-VN" dirty="0" smtClean="0">
                  <a:latin typeface="Cambria" pitchFamily="18" charset="0"/>
                </a:rPr>
                <a:t>(1) Có </a:t>
              </a:r>
              <a:r>
                <a:rPr lang="vi-VN" dirty="0">
                  <a:latin typeface="Cambria" pitchFamily="18" charset="0"/>
                </a:rPr>
                <a:t>địa điểm xác định trên lãnh thổ Việt Nam </a:t>
              </a:r>
              <a:endParaRPr lang="vi-VN" dirty="0" smtClean="0">
                <a:latin typeface="Cambria" pitchFamily="18" charset="0"/>
              </a:endParaRPr>
            </a:p>
            <a:p>
              <a:pPr algn="just">
                <a:spcBef>
                  <a:spcPts val="700"/>
                </a:spcBef>
                <a:spcAft>
                  <a:spcPts val="700"/>
                </a:spcAft>
              </a:pPr>
              <a:r>
                <a:rPr lang="vi-VN" dirty="0" smtClean="0">
                  <a:latin typeface="Cambria" pitchFamily="18" charset="0"/>
                </a:rPr>
                <a:t>(</a:t>
              </a:r>
              <a:r>
                <a:rPr lang="vi-VN" dirty="0">
                  <a:latin typeface="Cambria" pitchFamily="18" charset="0"/>
                </a:rPr>
                <a:t>2) Có chủ thể sở hữu và người đứng đầu </a:t>
              </a:r>
              <a:endParaRPr lang="vi-VN" dirty="0" smtClean="0">
                <a:latin typeface="Cambria" pitchFamily="18" charset="0"/>
              </a:endParaRPr>
            </a:p>
            <a:p>
              <a:pPr algn="just">
                <a:spcBef>
                  <a:spcPts val="700"/>
                </a:spcBef>
                <a:spcAft>
                  <a:spcPts val="700"/>
                </a:spcAft>
              </a:pPr>
              <a:r>
                <a:rPr lang="vi-VN" dirty="0" smtClean="0">
                  <a:latin typeface="Cambria" pitchFamily="18" charset="0"/>
                </a:rPr>
                <a:t>(</a:t>
              </a:r>
              <a:r>
                <a:rPr lang="vi-VN" dirty="0">
                  <a:latin typeface="Cambria" pitchFamily="18" charset="0"/>
                </a:rPr>
                <a:t>3) Có thời gian hoạt động liên tục hoặc định kỳ </a:t>
              </a:r>
              <a:r>
                <a:rPr lang="vi-VN" dirty="0" smtClean="0">
                  <a:latin typeface="Cambria" pitchFamily="18" charset="0"/>
                </a:rPr>
                <a:t>trong năm 2022</a:t>
              </a:r>
              <a:endParaRPr lang="vi-VN" dirty="0">
                <a:latin typeface="Cambria" pitchFamily="18" charset="0"/>
              </a:endParaRPr>
            </a:p>
            <a:p>
              <a:endParaRPr lang="en-US" dirty="0">
                <a:latin typeface="Cambria" pitchFamily="18" charset="0"/>
              </a:endParaRPr>
            </a:p>
          </p:txBody>
        </p:sp>
      </p:grpSp>
    </p:spTree>
    <p:extLst>
      <p:ext uri="{BB962C8B-B14F-4D97-AF65-F5344CB8AC3E}">
        <p14:creationId xmlns:p14="http://schemas.microsoft.com/office/powerpoint/2010/main" val="90638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973A7CE6-7D49-49E8-8BA4-1D8C83EC7131}"/>
              </a:ext>
            </a:extLst>
          </p:cNvPr>
          <p:cNvSpPr/>
          <p:nvPr/>
        </p:nvSpPr>
        <p:spPr>
          <a:xfrm>
            <a:off x="0" y="0"/>
            <a:ext cx="4880008" cy="6858000"/>
          </a:xfrm>
          <a:prstGeom prst="rect">
            <a:avLst/>
          </a:prstGeom>
          <a:gradFill>
            <a:gsLst>
              <a:gs pos="100000">
                <a:srgbClr val="29487D"/>
              </a:gs>
              <a:gs pos="0">
                <a:srgbClr val="3C589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32" tIns="45671" rIns="91332" bIns="45671"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xmlns="" id="{9C9A6E10-591C-4B02-82AA-479EF78F63AB}"/>
              </a:ext>
            </a:extLst>
          </p:cNvPr>
          <p:cNvSpPr>
            <a:spLocks noGrp="1"/>
          </p:cNvSpPr>
          <p:nvPr>
            <p:ph type="title"/>
          </p:nvPr>
        </p:nvSpPr>
        <p:spPr>
          <a:xfrm>
            <a:off x="309664" y="347617"/>
            <a:ext cx="3279697" cy="2515942"/>
          </a:xfrm>
        </p:spPr>
        <p:txBody>
          <a:bodyPr>
            <a:noAutofit/>
          </a:bodyPr>
          <a:lstStyle/>
          <a:p>
            <a:r>
              <a:rPr lang="en-US" dirty="0" smtClean="0">
                <a:solidFill>
                  <a:schemeClr val="bg1"/>
                </a:solidFill>
              </a:rPr>
              <a:t>II. PHẠM VI, ĐỐI TƯỢNG, ĐƠN VỊ ĐIỀU TRA</a:t>
            </a:r>
            <a:endParaRPr lang="en-US" dirty="0">
              <a:solidFill>
                <a:schemeClr val="bg1"/>
              </a:solidFill>
            </a:endParaRPr>
          </a:p>
        </p:txBody>
      </p:sp>
      <p:sp>
        <p:nvSpPr>
          <p:cNvPr id="67" name="Freeform: Shape 66">
            <a:extLst>
              <a:ext uri="{FF2B5EF4-FFF2-40B4-BE49-F238E27FC236}">
                <a16:creationId xmlns:a16="http://schemas.microsoft.com/office/drawing/2014/main" xmlns="" id="{34220CCB-3AB9-4239-8B38-3DA9A8554954}"/>
              </a:ext>
            </a:extLst>
          </p:cNvPr>
          <p:cNvSpPr/>
          <p:nvPr/>
        </p:nvSpPr>
        <p:spPr>
          <a:xfrm>
            <a:off x="0" y="2604282"/>
            <a:ext cx="3754392" cy="4253718"/>
          </a:xfrm>
          <a:custGeom>
            <a:avLst/>
            <a:gdLst>
              <a:gd name="connsiteX0" fmla="*/ 0 w 3754392"/>
              <a:gd name="connsiteY0" fmla="*/ 0 h 4231726"/>
              <a:gd name="connsiteX1" fmla="*/ 72692 w 3754392"/>
              <a:gd name="connsiteY1" fmla="*/ 1838 h 4231726"/>
              <a:gd name="connsiteX2" fmla="*/ 3754392 w 3754392"/>
              <a:gd name="connsiteY2" fmla="*/ 3878225 h 4231726"/>
              <a:gd name="connsiteX3" fmla="*/ 3749341 w 3754392"/>
              <a:gd name="connsiteY3" fmla="*/ 4077963 h 4231726"/>
              <a:gd name="connsiteX4" fmla="*/ 3737650 w 3754392"/>
              <a:gd name="connsiteY4" fmla="*/ 4231726 h 4231726"/>
              <a:gd name="connsiteX5" fmla="*/ 0 w 3754392"/>
              <a:gd name="connsiteY5" fmla="*/ 4231726 h 4231726"/>
              <a:gd name="connsiteX6" fmla="*/ 0 w 3754392"/>
              <a:gd name="connsiteY6" fmla="*/ 0 h 423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4392" h="4231726">
                <a:moveTo>
                  <a:pt x="0" y="0"/>
                </a:moveTo>
                <a:lnTo>
                  <a:pt x="72692" y="1838"/>
                </a:lnTo>
                <a:cubicBezTo>
                  <a:pt x="2123527" y="105794"/>
                  <a:pt x="3754392" y="1801555"/>
                  <a:pt x="3754392" y="3878225"/>
                </a:cubicBezTo>
                <a:cubicBezTo>
                  <a:pt x="3754392" y="3945214"/>
                  <a:pt x="3752695" y="4011807"/>
                  <a:pt x="3749341" y="4077963"/>
                </a:cubicBezTo>
                <a:lnTo>
                  <a:pt x="3737650" y="4231726"/>
                </a:lnTo>
                <a:lnTo>
                  <a:pt x="0" y="4231726"/>
                </a:lnTo>
                <a:lnTo>
                  <a:pt x="0" y="0"/>
                </a:lnTo>
                <a:close/>
              </a:path>
            </a:pathLst>
          </a:custGeom>
          <a:solidFill>
            <a:srgbClr val="29487D"/>
          </a:solidFill>
          <a:ln>
            <a:noFill/>
          </a:ln>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p>
        </p:txBody>
      </p:sp>
      <p:pic>
        <p:nvPicPr>
          <p:cNvPr id="60" name="Graphic 59">
            <a:extLst>
              <a:ext uri="{FF2B5EF4-FFF2-40B4-BE49-F238E27FC236}">
                <a16:creationId xmlns:a16="http://schemas.microsoft.com/office/drawing/2014/main" xmlns="" id="{E74A2E9E-539F-41EF-B425-A92F32645B18}"/>
              </a:ext>
            </a:extLst>
          </p:cNvPr>
          <p:cNvPicPr>
            <a:picLocks noChangeAspect="1"/>
          </p:cNvPicPr>
          <p:nvPr/>
        </p:nvPicPr>
        <p:blipFill>
          <a:blip r:embed="rId2">
            <a:extLst>
              <a:ext uri="{96DAC541-7B7A-43D3-8B79-37D633B846F1}">
                <asvg:svgBlip xmlns:asvg="http://schemas.microsoft.com/office/drawing/2016/SVG/main" xmlns="" r:embed="rId7"/>
              </a:ext>
            </a:extLst>
          </a:blip>
          <a:stretch>
            <a:fillRect/>
          </a:stretch>
        </p:blipFill>
        <p:spPr>
          <a:xfrm>
            <a:off x="-439041" y="5419405"/>
            <a:ext cx="2724150" cy="1438596"/>
          </a:xfrm>
          <a:prstGeom prst="rect">
            <a:avLst/>
          </a:prstGeom>
        </p:spPr>
      </p:pic>
      <p:sp>
        <p:nvSpPr>
          <p:cNvPr id="6" name="Rectangle: Rounded Corners 5">
            <a:extLst>
              <a:ext uri="{FF2B5EF4-FFF2-40B4-BE49-F238E27FC236}">
                <a16:creationId xmlns:a16="http://schemas.microsoft.com/office/drawing/2014/main" xmlns="" id="{7AF20AAF-F8B5-4C59-9A71-18C6B30FEC0E}"/>
              </a:ext>
            </a:extLst>
          </p:cNvPr>
          <p:cNvSpPr/>
          <p:nvPr/>
        </p:nvSpPr>
        <p:spPr>
          <a:xfrm>
            <a:off x="4427396" y="239178"/>
            <a:ext cx="7474989" cy="6199722"/>
          </a:xfrm>
          <a:prstGeom prst="roundRect">
            <a:avLst>
              <a:gd name="adj" fmla="val 5264"/>
            </a:avLst>
          </a:prstGeom>
          <a:solidFill>
            <a:schemeClr val="bg1"/>
          </a:solidFill>
          <a:ln>
            <a:solidFill>
              <a:schemeClr val="bg1">
                <a:lumMod val="85000"/>
              </a:schemeClr>
            </a:solidFill>
          </a:ln>
          <a:effectLst>
            <a:outerShdw blurRad="368300" dist="381000" dir="5400000" sx="58000" sy="58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p>
        </p:txBody>
      </p:sp>
      <p:sp>
        <p:nvSpPr>
          <p:cNvPr id="16" name="Rectangle: Rounded Corners 15">
            <a:extLst>
              <a:ext uri="{FF2B5EF4-FFF2-40B4-BE49-F238E27FC236}">
                <a16:creationId xmlns:a16="http://schemas.microsoft.com/office/drawing/2014/main" xmlns="" id="{9DE09517-3ABE-4E7B-84D4-2172C044FB16}"/>
              </a:ext>
            </a:extLst>
          </p:cNvPr>
          <p:cNvSpPr/>
          <p:nvPr/>
        </p:nvSpPr>
        <p:spPr>
          <a:xfrm>
            <a:off x="4554468" y="356898"/>
            <a:ext cx="1140474" cy="642666"/>
          </a:xfrm>
          <a:prstGeom prst="roundRect">
            <a:avLst>
              <a:gd name="adj" fmla="val 5264"/>
            </a:avLst>
          </a:prstGeom>
          <a:solidFill>
            <a:srgbClr val="29487D"/>
          </a:solidFill>
          <a:ln>
            <a:noFill/>
          </a:ln>
          <a:effectLst>
            <a:outerShdw blurRad="368300" dist="381000" dir="5400000" sx="58000" sy="58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r>
              <a:rPr lang="en-US" sz="3200" dirty="0">
                <a:latin typeface="Franklin Gothic Demi" panose="020B0703020102020204" pitchFamily="34" charset="0"/>
              </a:rPr>
              <a:t>03</a:t>
            </a:r>
          </a:p>
        </p:txBody>
      </p:sp>
      <p:grpSp>
        <p:nvGrpSpPr>
          <p:cNvPr id="27" name="Group 26">
            <a:extLst>
              <a:ext uri="{FF2B5EF4-FFF2-40B4-BE49-F238E27FC236}">
                <a16:creationId xmlns:a16="http://schemas.microsoft.com/office/drawing/2014/main" xmlns="" id="{354E768A-E88F-4191-AFAA-E1D3E491D0BB}"/>
              </a:ext>
            </a:extLst>
          </p:cNvPr>
          <p:cNvGrpSpPr/>
          <p:nvPr/>
        </p:nvGrpSpPr>
        <p:grpSpPr>
          <a:xfrm>
            <a:off x="5811011" y="364168"/>
            <a:ext cx="5428497" cy="5843914"/>
            <a:chOff x="4553641" y="1148988"/>
            <a:chExt cx="6365868" cy="5843914"/>
          </a:xfrm>
        </p:grpSpPr>
        <p:sp>
          <p:nvSpPr>
            <p:cNvPr id="28" name="TextBox 27">
              <a:extLst>
                <a:ext uri="{FF2B5EF4-FFF2-40B4-BE49-F238E27FC236}">
                  <a16:creationId xmlns:a16="http://schemas.microsoft.com/office/drawing/2014/main" xmlns="" id="{3C0BF61B-3948-433D-A927-6E7E65353733}"/>
                </a:ext>
              </a:extLst>
            </p:cNvPr>
            <p:cNvSpPr txBox="1"/>
            <p:nvPr/>
          </p:nvSpPr>
          <p:spPr>
            <a:xfrm>
              <a:off x="4553642" y="1148988"/>
              <a:ext cx="5545138" cy="369332"/>
            </a:xfrm>
            <a:prstGeom prst="rect">
              <a:avLst/>
            </a:prstGeom>
            <a:noFill/>
            <a:ln>
              <a:noFill/>
            </a:ln>
          </p:spPr>
          <p:txBody>
            <a:bodyPr wrap="square" rtlCol="0">
              <a:spAutoFit/>
            </a:bodyPr>
            <a:lstStyle/>
            <a:p>
              <a:r>
                <a:rPr lang="en-US" b="1" dirty="0" err="1" smtClean="0">
                  <a:latin typeface="Cambria" pitchFamily="18" charset="0"/>
                </a:rPr>
                <a:t>Đơn</a:t>
              </a:r>
              <a:r>
                <a:rPr lang="en-US" b="1" dirty="0" smtClean="0">
                  <a:latin typeface="Cambria" pitchFamily="18" charset="0"/>
                </a:rPr>
                <a:t> </a:t>
              </a:r>
              <a:r>
                <a:rPr lang="en-US" b="1" dirty="0" err="1" smtClean="0">
                  <a:latin typeface="Cambria" pitchFamily="18" charset="0"/>
                </a:rPr>
                <a:t>vị</a:t>
              </a:r>
              <a:r>
                <a:rPr lang="en-US" b="1" dirty="0" smtClean="0">
                  <a:latin typeface="Cambria" pitchFamily="18" charset="0"/>
                </a:rPr>
                <a:t> </a:t>
              </a:r>
              <a:r>
                <a:rPr lang="en-US" b="1" dirty="0" err="1" smtClean="0">
                  <a:latin typeface="Cambria" pitchFamily="18" charset="0"/>
                </a:rPr>
                <a:t>điều</a:t>
              </a:r>
              <a:r>
                <a:rPr lang="en-US" b="1" dirty="0" smtClean="0">
                  <a:latin typeface="Cambria" pitchFamily="18" charset="0"/>
                </a:rPr>
                <a:t> </a:t>
              </a:r>
              <a:r>
                <a:rPr lang="en-US" b="1" dirty="0" err="1" smtClean="0">
                  <a:latin typeface="Cambria" pitchFamily="18" charset="0"/>
                </a:rPr>
                <a:t>tra</a:t>
              </a:r>
              <a:endParaRPr lang="en-US" b="1" dirty="0">
                <a:latin typeface="Cambria" pitchFamily="18" charset="0"/>
              </a:endParaRPr>
            </a:p>
          </p:txBody>
        </p:sp>
        <p:sp>
          <p:nvSpPr>
            <p:cNvPr id="29" name="TextBox 28">
              <a:extLst>
                <a:ext uri="{FF2B5EF4-FFF2-40B4-BE49-F238E27FC236}">
                  <a16:creationId xmlns:a16="http://schemas.microsoft.com/office/drawing/2014/main" xmlns="" id="{2000D97B-A9FC-4A90-AE23-BDA8DAC51C65}"/>
                </a:ext>
              </a:extLst>
            </p:cNvPr>
            <p:cNvSpPr txBox="1"/>
            <p:nvPr/>
          </p:nvSpPr>
          <p:spPr>
            <a:xfrm>
              <a:off x="4553641" y="1711969"/>
              <a:ext cx="6365868" cy="5280933"/>
            </a:xfrm>
            <a:prstGeom prst="rect">
              <a:avLst/>
            </a:prstGeom>
            <a:noFill/>
            <a:ln>
              <a:noFill/>
            </a:ln>
          </p:spPr>
          <p:txBody>
            <a:bodyPr wrap="square" rtlCol="0">
              <a:spAutoFit/>
            </a:bodyPr>
            <a:lstStyle/>
            <a:p>
              <a:pPr marL="394890" algn="just">
                <a:spcBef>
                  <a:spcPts val="700"/>
                </a:spcBef>
                <a:spcAft>
                  <a:spcPts val="700"/>
                </a:spcAft>
              </a:pPr>
              <a:r>
                <a:rPr lang="en-US" sz="2000" b="1" dirty="0">
                  <a:solidFill>
                    <a:srgbClr val="395594"/>
                  </a:solidFill>
                  <a:latin typeface="Cambria" pitchFamily="18" charset="0"/>
                </a:rPr>
                <a:t>ĐƠN VỊ SỰ NGHIỆP</a:t>
              </a:r>
            </a:p>
            <a:p>
              <a:pPr marL="520180" algn="just">
                <a:spcBef>
                  <a:spcPts val="700"/>
                </a:spcBef>
                <a:spcAft>
                  <a:spcPts val="700"/>
                </a:spcAft>
              </a:pPr>
              <a:r>
                <a:rPr lang="vi-VN" sz="1900" dirty="0">
                  <a:solidFill>
                    <a:srgbClr val="395594"/>
                  </a:solidFill>
                  <a:latin typeface="Cambria" pitchFamily="18" charset="0"/>
                </a:rPr>
                <a:t>Là loại hình tổ chức dịch vụ do cơ quan NN có thẩm quyền, tổ chức chính trị, tổ chức chính trị - XH, tổ chức XH, doanh nghiệp thành lập hoặc cho phép thành lập theo quy định pháp luật nhằm thực hiện chức năng cung cấp các </a:t>
              </a:r>
              <a:r>
                <a:rPr lang="vi-VN" sz="1900" b="1" dirty="0">
                  <a:solidFill>
                    <a:srgbClr val="C00000"/>
                  </a:solidFill>
                  <a:latin typeface="Cambria" pitchFamily="18" charset="0"/>
                </a:rPr>
                <a:t>dịch vụ sự nghiệp công</a:t>
              </a:r>
            </a:p>
            <a:p>
              <a:pPr marL="394890" algn="just">
                <a:spcBef>
                  <a:spcPts val="700"/>
                </a:spcBef>
                <a:spcAft>
                  <a:spcPts val="700"/>
                </a:spcAft>
              </a:pPr>
              <a:endParaRPr lang="vi-VN" b="1" dirty="0" smtClean="0">
                <a:solidFill>
                  <a:srgbClr val="395594"/>
                </a:solidFill>
                <a:latin typeface="Cambria" pitchFamily="18" charset="0"/>
              </a:endParaRPr>
            </a:p>
            <a:p>
              <a:pPr marL="634370" algn="ctr">
                <a:spcBef>
                  <a:spcPts val="700"/>
                </a:spcBef>
                <a:spcAft>
                  <a:spcPts val="700"/>
                </a:spcAft>
              </a:pPr>
              <a:r>
                <a:rPr lang="vi-VN" sz="1700" i="1" dirty="0">
                  <a:solidFill>
                    <a:srgbClr val="16A8FD"/>
                  </a:solidFill>
                  <a:latin typeface="Cambria" pitchFamily="18" charset="0"/>
                </a:rPr>
                <a:t>Dịch vụ sự nghiệp trong lĩnh vực: giáo dục đào tạo; giáo dục nghề nghiệp; y tế - dân số; văn hóa; thể thao – du lịch; khoa học công nghệ...</a:t>
              </a:r>
            </a:p>
            <a:p>
              <a:pPr marL="394890" algn="just">
                <a:spcBef>
                  <a:spcPts val="700"/>
                </a:spcBef>
                <a:spcAft>
                  <a:spcPts val="700"/>
                </a:spcAft>
              </a:pPr>
              <a:endParaRPr lang="vi-VN" sz="700" dirty="0">
                <a:solidFill>
                  <a:srgbClr val="395594"/>
                </a:solidFill>
                <a:latin typeface="Cambria" pitchFamily="18" charset="0"/>
              </a:endParaRPr>
            </a:p>
            <a:p>
              <a:pPr marL="394890" algn="just">
                <a:spcBef>
                  <a:spcPts val="700"/>
                </a:spcBef>
                <a:spcAft>
                  <a:spcPts val="700"/>
                </a:spcAft>
              </a:pPr>
              <a:r>
                <a:rPr lang="vi-VN" sz="2000" dirty="0">
                  <a:solidFill>
                    <a:srgbClr val="395594"/>
                  </a:solidFill>
                  <a:latin typeface="Cambria" pitchFamily="18" charset="0"/>
                </a:rPr>
                <a:t>Đơn vị sự nghiệp được chia ra:</a:t>
              </a:r>
            </a:p>
            <a:p>
              <a:pPr marL="680358" indent="-285469" algn="just">
                <a:spcBef>
                  <a:spcPts val="200"/>
                </a:spcBef>
                <a:spcAft>
                  <a:spcPts val="200"/>
                </a:spcAft>
                <a:buFont typeface="Wingdings" pitchFamily="2" charset="2"/>
                <a:buChar char="Ø"/>
              </a:pPr>
              <a:r>
                <a:rPr lang="vi-VN" sz="1600" b="1" dirty="0">
                  <a:solidFill>
                    <a:srgbClr val="16A8FD"/>
                  </a:solidFill>
                  <a:latin typeface="Cambria" pitchFamily="18" charset="0"/>
                </a:rPr>
                <a:t>ĐVSN công lập</a:t>
              </a:r>
            </a:p>
            <a:p>
              <a:pPr marL="680358" indent="-285469" algn="just">
                <a:spcBef>
                  <a:spcPts val="200"/>
                </a:spcBef>
                <a:spcAft>
                  <a:spcPts val="200"/>
                </a:spcAft>
                <a:buFont typeface="Wingdings" pitchFamily="2" charset="2"/>
                <a:buChar char="Ø"/>
              </a:pPr>
              <a:r>
                <a:rPr lang="vi-VN" sz="1600" b="1" dirty="0">
                  <a:solidFill>
                    <a:srgbClr val="16A8FD"/>
                  </a:solidFill>
                  <a:latin typeface="Cambria" pitchFamily="18" charset="0"/>
                </a:rPr>
                <a:t>ĐVSN ngoài công lập</a:t>
              </a:r>
            </a:p>
          </p:txBody>
        </p:sp>
      </p:grpSp>
      <p:sp>
        <p:nvSpPr>
          <p:cNvPr id="3" name="5-Point Star 2"/>
          <p:cNvSpPr/>
          <p:nvPr/>
        </p:nvSpPr>
        <p:spPr>
          <a:xfrm>
            <a:off x="5811004" y="863136"/>
            <a:ext cx="436674" cy="413622"/>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50" tIns="45679" rIns="91350" bIns="45679" rtlCol="0" anchor="ctr"/>
          <a:lstStyle/>
          <a:p>
            <a:pPr algn="ctr"/>
            <a:endParaRPr lang="vi-VN"/>
          </a:p>
        </p:txBody>
      </p:sp>
      <p:sp>
        <p:nvSpPr>
          <p:cNvPr id="32" name="Freeform 24">
            <a:extLst>
              <a:ext uri="{FF2B5EF4-FFF2-40B4-BE49-F238E27FC236}">
                <a16:creationId xmlns:a16="http://schemas.microsoft.com/office/drawing/2014/main" xmlns="" id="{66170CE6-BB68-4EF5-9999-2BA9F514DB94}"/>
              </a:ext>
            </a:extLst>
          </p:cNvPr>
          <p:cNvSpPr>
            <a:spLocks/>
          </p:cNvSpPr>
          <p:nvPr/>
        </p:nvSpPr>
        <p:spPr bwMode="auto">
          <a:xfrm rot="20700000">
            <a:off x="7852675" y="3346091"/>
            <a:ext cx="318661" cy="310209"/>
          </a:xfrm>
          <a:custGeom>
            <a:avLst/>
            <a:gdLst>
              <a:gd name="T0" fmla="*/ 437 w 467"/>
              <a:gd name="T1" fmla="*/ 17 h 467"/>
              <a:gd name="T2" fmla="*/ 424 w 467"/>
              <a:gd name="T3" fmla="*/ 8 h 467"/>
              <a:gd name="T4" fmla="*/ 410 w 467"/>
              <a:gd name="T5" fmla="*/ 3 h 467"/>
              <a:gd name="T6" fmla="*/ 395 w 467"/>
              <a:gd name="T7" fmla="*/ 0 h 467"/>
              <a:gd name="T8" fmla="*/ 379 w 467"/>
              <a:gd name="T9" fmla="*/ 0 h 467"/>
              <a:gd name="T10" fmla="*/ 364 w 467"/>
              <a:gd name="T11" fmla="*/ 3 h 467"/>
              <a:gd name="T12" fmla="*/ 349 w 467"/>
              <a:gd name="T13" fmla="*/ 8 h 467"/>
              <a:gd name="T14" fmla="*/ 336 w 467"/>
              <a:gd name="T15" fmla="*/ 17 h 467"/>
              <a:gd name="T16" fmla="*/ 138 w 467"/>
              <a:gd name="T17" fmla="*/ 215 h 467"/>
              <a:gd name="T18" fmla="*/ 138 w 467"/>
              <a:gd name="T19" fmla="*/ 131 h 467"/>
              <a:gd name="T20" fmla="*/ 136 w 467"/>
              <a:gd name="T21" fmla="*/ 118 h 467"/>
              <a:gd name="T22" fmla="*/ 130 w 467"/>
              <a:gd name="T23" fmla="*/ 105 h 467"/>
              <a:gd name="T24" fmla="*/ 123 w 467"/>
              <a:gd name="T25" fmla="*/ 95 h 467"/>
              <a:gd name="T26" fmla="*/ 113 w 467"/>
              <a:gd name="T27" fmla="*/ 85 h 467"/>
              <a:gd name="T28" fmla="*/ 102 w 467"/>
              <a:gd name="T29" fmla="*/ 77 h 467"/>
              <a:gd name="T30" fmla="*/ 89 w 467"/>
              <a:gd name="T31" fmla="*/ 73 h 467"/>
              <a:gd name="T32" fmla="*/ 76 w 467"/>
              <a:gd name="T33" fmla="*/ 70 h 467"/>
              <a:gd name="T34" fmla="*/ 62 w 467"/>
              <a:gd name="T35" fmla="*/ 70 h 467"/>
              <a:gd name="T36" fmla="*/ 48 w 467"/>
              <a:gd name="T37" fmla="*/ 73 h 467"/>
              <a:gd name="T38" fmla="*/ 35 w 467"/>
              <a:gd name="T39" fmla="*/ 77 h 467"/>
              <a:gd name="T40" fmla="*/ 25 w 467"/>
              <a:gd name="T41" fmla="*/ 85 h 467"/>
              <a:gd name="T42" fmla="*/ 15 w 467"/>
              <a:gd name="T43" fmla="*/ 95 h 467"/>
              <a:gd name="T44" fmla="*/ 7 w 467"/>
              <a:gd name="T45" fmla="*/ 105 h 467"/>
              <a:gd name="T46" fmla="*/ 3 w 467"/>
              <a:gd name="T47" fmla="*/ 118 h 467"/>
              <a:gd name="T48" fmla="*/ 0 w 467"/>
              <a:gd name="T49" fmla="*/ 132 h 467"/>
              <a:gd name="T50" fmla="*/ 0 w 467"/>
              <a:gd name="T51" fmla="*/ 456 h 467"/>
              <a:gd name="T52" fmla="*/ 2 w 467"/>
              <a:gd name="T53" fmla="*/ 464 h 467"/>
              <a:gd name="T54" fmla="*/ 10 w 467"/>
              <a:gd name="T55" fmla="*/ 467 h 467"/>
              <a:gd name="T56" fmla="*/ 314 w 467"/>
              <a:gd name="T57" fmla="*/ 466 h 467"/>
              <a:gd name="T58" fmla="*/ 328 w 467"/>
              <a:gd name="T59" fmla="*/ 464 h 467"/>
              <a:gd name="T60" fmla="*/ 340 w 467"/>
              <a:gd name="T61" fmla="*/ 459 h 467"/>
              <a:gd name="T62" fmla="*/ 352 w 467"/>
              <a:gd name="T63" fmla="*/ 451 h 467"/>
              <a:gd name="T64" fmla="*/ 360 w 467"/>
              <a:gd name="T65" fmla="*/ 441 h 467"/>
              <a:gd name="T66" fmla="*/ 368 w 467"/>
              <a:gd name="T67" fmla="*/ 431 h 467"/>
              <a:gd name="T68" fmla="*/ 373 w 467"/>
              <a:gd name="T69" fmla="*/ 418 h 467"/>
              <a:gd name="T70" fmla="*/ 377 w 467"/>
              <a:gd name="T71" fmla="*/ 405 h 467"/>
              <a:gd name="T72" fmla="*/ 377 w 467"/>
              <a:gd name="T73" fmla="*/ 391 h 467"/>
              <a:gd name="T74" fmla="*/ 373 w 467"/>
              <a:gd name="T75" fmla="*/ 377 h 467"/>
              <a:gd name="T76" fmla="*/ 368 w 467"/>
              <a:gd name="T77" fmla="*/ 364 h 467"/>
              <a:gd name="T78" fmla="*/ 360 w 467"/>
              <a:gd name="T79" fmla="*/ 353 h 467"/>
              <a:gd name="T80" fmla="*/ 352 w 467"/>
              <a:gd name="T81" fmla="*/ 344 h 467"/>
              <a:gd name="T82" fmla="*/ 340 w 467"/>
              <a:gd name="T83" fmla="*/ 337 h 467"/>
              <a:gd name="T84" fmla="*/ 328 w 467"/>
              <a:gd name="T85" fmla="*/ 331 h 467"/>
              <a:gd name="T86" fmla="*/ 314 w 467"/>
              <a:gd name="T87" fmla="*/ 328 h 467"/>
              <a:gd name="T88" fmla="*/ 251 w 467"/>
              <a:gd name="T89" fmla="*/ 328 h 467"/>
              <a:gd name="T90" fmla="*/ 449 w 467"/>
              <a:gd name="T91" fmla="*/ 130 h 467"/>
              <a:gd name="T92" fmla="*/ 458 w 467"/>
              <a:gd name="T93" fmla="*/ 116 h 467"/>
              <a:gd name="T94" fmla="*/ 463 w 467"/>
              <a:gd name="T95" fmla="*/ 102 h 467"/>
              <a:gd name="T96" fmla="*/ 466 w 467"/>
              <a:gd name="T97" fmla="*/ 87 h 467"/>
              <a:gd name="T98" fmla="*/ 466 w 467"/>
              <a:gd name="T99" fmla="*/ 72 h 467"/>
              <a:gd name="T100" fmla="*/ 463 w 467"/>
              <a:gd name="T101" fmla="*/ 57 h 467"/>
              <a:gd name="T102" fmla="*/ 458 w 467"/>
              <a:gd name="T103" fmla="*/ 42 h 467"/>
              <a:gd name="T104" fmla="*/ 449 w 467"/>
              <a:gd name="T105"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467">
                <a:moveTo>
                  <a:pt x="444" y="22"/>
                </a:moveTo>
                <a:lnTo>
                  <a:pt x="437" y="17"/>
                </a:lnTo>
                <a:lnTo>
                  <a:pt x="431" y="13"/>
                </a:lnTo>
                <a:lnTo>
                  <a:pt x="424" y="8"/>
                </a:lnTo>
                <a:lnTo>
                  <a:pt x="418" y="5"/>
                </a:lnTo>
                <a:lnTo>
                  <a:pt x="410" y="3"/>
                </a:lnTo>
                <a:lnTo>
                  <a:pt x="403" y="1"/>
                </a:lnTo>
                <a:lnTo>
                  <a:pt x="395" y="0"/>
                </a:lnTo>
                <a:lnTo>
                  <a:pt x="386" y="0"/>
                </a:lnTo>
                <a:lnTo>
                  <a:pt x="379" y="0"/>
                </a:lnTo>
                <a:lnTo>
                  <a:pt x="371" y="1"/>
                </a:lnTo>
                <a:lnTo>
                  <a:pt x="364" y="3"/>
                </a:lnTo>
                <a:lnTo>
                  <a:pt x="356" y="5"/>
                </a:lnTo>
                <a:lnTo>
                  <a:pt x="349" y="8"/>
                </a:lnTo>
                <a:lnTo>
                  <a:pt x="342" y="13"/>
                </a:lnTo>
                <a:lnTo>
                  <a:pt x="336" y="17"/>
                </a:lnTo>
                <a:lnTo>
                  <a:pt x="330" y="22"/>
                </a:lnTo>
                <a:lnTo>
                  <a:pt x="138" y="215"/>
                </a:lnTo>
                <a:lnTo>
                  <a:pt x="138" y="139"/>
                </a:lnTo>
                <a:lnTo>
                  <a:pt x="138" y="131"/>
                </a:lnTo>
                <a:lnTo>
                  <a:pt x="137" y="125"/>
                </a:lnTo>
                <a:lnTo>
                  <a:pt x="136" y="118"/>
                </a:lnTo>
                <a:lnTo>
                  <a:pt x="133" y="112"/>
                </a:lnTo>
                <a:lnTo>
                  <a:pt x="130" y="105"/>
                </a:lnTo>
                <a:lnTo>
                  <a:pt x="126" y="100"/>
                </a:lnTo>
                <a:lnTo>
                  <a:pt x="123" y="95"/>
                </a:lnTo>
                <a:lnTo>
                  <a:pt x="119" y="90"/>
                </a:lnTo>
                <a:lnTo>
                  <a:pt x="113" y="85"/>
                </a:lnTo>
                <a:lnTo>
                  <a:pt x="108" y="82"/>
                </a:lnTo>
                <a:lnTo>
                  <a:pt x="102" y="77"/>
                </a:lnTo>
                <a:lnTo>
                  <a:pt x="96" y="75"/>
                </a:lnTo>
                <a:lnTo>
                  <a:pt x="89" y="73"/>
                </a:lnTo>
                <a:lnTo>
                  <a:pt x="83" y="71"/>
                </a:lnTo>
                <a:lnTo>
                  <a:pt x="76" y="70"/>
                </a:lnTo>
                <a:lnTo>
                  <a:pt x="69" y="70"/>
                </a:lnTo>
                <a:lnTo>
                  <a:pt x="62" y="70"/>
                </a:lnTo>
                <a:lnTo>
                  <a:pt x="55" y="71"/>
                </a:lnTo>
                <a:lnTo>
                  <a:pt x="48" y="73"/>
                </a:lnTo>
                <a:lnTo>
                  <a:pt x="42" y="75"/>
                </a:lnTo>
                <a:lnTo>
                  <a:pt x="35" y="77"/>
                </a:lnTo>
                <a:lnTo>
                  <a:pt x="30" y="82"/>
                </a:lnTo>
                <a:lnTo>
                  <a:pt x="25" y="85"/>
                </a:lnTo>
                <a:lnTo>
                  <a:pt x="20" y="90"/>
                </a:lnTo>
                <a:lnTo>
                  <a:pt x="15" y="95"/>
                </a:lnTo>
                <a:lnTo>
                  <a:pt x="12" y="100"/>
                </a:lnTo>
                <a:lnTo>
                  <a:pt x="7" y="105"/>
                </a:lnTo>
                <a:lnTo>
                  <a:pt x="5" y="112"/>
                </a:lnTo>
                <a:lnTo>
                  <a:pt x="3" y="118"/>
                </a:lnTo>
                <a:lnTo>
                  <a:pt x="1" y="125"/>
                </a:lnTo>
                <a:lnTo>
                  <a:pt x="0" y="132"/>
                </a:lnTo>
                <a:lnTo>
                  <a:pt x="0" y="139"/>
                </a:lnTo>
                <a:lnTo>
                  <a:pt x="0" y="456"/>
                </a:lnTo>
                <a:lnTo>
                  <a:pt x="0" y="461"/>
                </a:lnTo>
                <a:lnTo>
                  <a:pt x="2" y="464"/>
                </a:lnTo>
                <a:lnTo>
                  <a:pt x="5" y="466"/>
                </a:lnTo>
                <a:lnTo>
                  <a:pt x="10" y="467"/>
                </a:lnTo>
                <a:lnTo>
                  <a:pt x="308" y="467"/>
                </a:lnTo>
                <a:lnTo>
                  <a:pt x="314" y="466"/>
                </a:lnTo>
                <a:lnTo>
                  <a:pt x="322" y="465"/>
                </a:lnTo>
                <a:lnTo>
                  <a:pt x="328" y="464"/>
                </a:lnTo>
                <a:lnTo>
                  <a:pt x="335" y="461"/>
                </a:lnTo>
                <a:lnTo>
                  <a:pt x="340" y="459"/>
                </a:lnTo>
                <a:lnTo>
                  <a:pt x="346" y="455"/>
                </a:lnTo>
                <a:lnTo>
                  <a:pt x="352" y="451"/>
                </a:lnTo>
                <a:lnTo>
                  <a:pt x="356" y="447"/>
                </a:lnTo>
                <a:lnTo>
                  <a:pt x="360" y="441"/>
                </a:lnTo>
                <a:lnTo>
                  <a:pt x="365" y="436"/>
                </a:lnTo>
                <a:lnTo>
                  <a:pt x="368" y="431"/>
                </a:lnTo>
                <a:lnTo>
                  <a:pt x="371" y="424"/>
                </a:lnTo>
                <a:lnTo>
                  <a:pt x="373" y="418"/>
                </a:lnTo>
                <a:lnTo>
                  <a:pt x="376" y="411"/>
                </a:lnTo>
                <a:lnTo>
                  <a:pt x="377" y="405"/>
                </a:lnTo>
                <a:lnTo>
                  <a:pt x="377" y="397"/>
                </a:lnTo>
                <a:lnTo>
                  <a:pt x="377" y="391"/>
                </a:lnTo>
                <a:lnTo>
                  <a:pt x="376" y="383"/>
                </a:lnTo>
                <a:lnTo>
                  <a:pt x="373" y="377"/>
                </a:lnTo>
                <a:lnTo>
                  <a:pt x="371" y="370"/>
                </a:lnTo>
                <a:lnTo>
                  <a:pt x="368" y="364"/>
                </a:lnTo>
                <a:lnTo>
                  <a:pt x="365" y="358"/>
                </a:lnTo>
                <a:lnTo>
                  <a:pt x="360" y="353"/>
                </a:lnTo>
                <a:lnTo>
                  <a:pt x="356" y="348"/>
                </a:lnTo>
                <a:lnTo>
                  <a:pt x="352" y="344"/>
                </a:lnTo>
                <a:lnTo>
                  <a:pt x="346" y="340"/>
                </a:lnTo>
                <a:lnTo>
                  <a:pt x="340" y="337"/>
                </a:lnTo>
                <a:lnTo>
                  <a:pt x="335" y="333"/>
                </a:lnTo>
                <a:lnTo>
                  <a:pt x="328" y="331"/>
                </a:lnTo>
                <a:lnTo>
                  <a:pt x="322" y="329"/>
                </a:lnTo>
                <a:lnTo>
                  <a:pt x="314" y="328"/>
                </a:lnTo>
                <a:lnTo>
                  <a:pt x="308" y="328"/>
                </a:lnTo>
                <a:lnTo>
                  <a:pt x="251" y="328"/>
                </a:lnTo>
                <a:lnTo>
                  <a:pt x="444" y="136"/>
                </a:lnTo>
                <a:lnTo>
                  <a:pt x="449" y="130"/>
                </a:lnTo>
                <a:lnTo>
                  <a:pt x="453" y="124"/>
                </a:lnTo>
                <a:lnTo>
                  <a:pt x="458" y="116"/>
                </a:lnTo>
                <a:lnTo>
                  <a:pt x="461" y="110"/>
                </a:lnTo>
                <a:lnTo>
                  <a:pt x="463" y="102"/>
                </a:lnTo>
                <a:lnTo>
                  <a:pt x="465" y="95"/>
                </a:lnTo>
                <a:lnTo>
                  <a:pt x="466" y="87"/>
                </a:lnTo>
                <a:lnTo>
                  <a:pt x="467" y="80"/>
                </a:lnTo>
                <a:lnTo>
                  <a:pt x="466" y="72"/>
                </a:lnTo>
                <a:lnTo>
                  <a:pt x="465" y="64"/>
                </a:lnTo>
                <a:lnTo>
                  <a:pt x="463" y="57"/>
                </a:lnTo>
                <a:lnTo>
                  <a:pt x="461" y="49"/>
                </a:lnTo>
                <a:lnTo>
                  <a:pt x="458" y="42"/>
                </a:lnTo>
                <a:lnTo>
                  <a:pt x="453" y="35"/>
                </a:lnTo>
                <a:lnTo>
                  <a:pt x="449" y="29"/>
                </a:lnTo>
                <a:lnTo>
                  <a:pt x="444" y="22"/>
                </a:lnTo>
                <a:close/>
              </a:path>
            </a:pathLst>
          </a:custGeom>
          <a:solidFill>
            <a:srgbClr val="FF0000"/>
          </a:solidFill>
          <a:ln>
            <a:solidFill>
              <a:schemeClr val="tx1">
                <a:lumMod val="85000"/>
                <a:lumOff val="15000"/>
              </a:schemeClr>
            </a:solidFill>
          </a:ln>
          <a:extLst/>
        </p:spPr>
        <p:txBody>
          <a:bodyPr vert="horz" wrap="square" lIns="91350" tIns="45679" rIns="91350" bIns="45679" numCol="1" anchor="t" anchorCtr="0" compatLnSpc="1">
            <a:prstTxWarp prst="textNoShape">
              <a:avLst/>
            </a:prstTxWarp>
          </a:bodyPr>
          <a:lstStyle/>
          <a:p>
            <a:endParaRPr lang="en-US"/>
          </a:p>
        </p:txBody>
      </p:sp>
      <p:cxnSp>
        <p:nvCxnSpPr>
          <p:cNvPr id="14" name="Straight Connector 13"/>
          <p:cNvCxnSpPr/>
          <p:nvPr/>
        </p:nvCxnSpPr>
        <p:spPr>
          <a:xfrm>
            <a:off x="6438177" y="3751610"/>
            <a:ext cx="466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38177" y="3751610"/>
            <a:ext cx="0" cy="646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90411" y="4635885"/>
            <a:ext cx="466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158724" y="4101764"/>
            <a:ext cx="0" cy="532551"/>
          </a:xfrm>
          <a:prstGeom prst="line">
            <a:avLst/>
          </a:prstGeom>
        </p:spPr>
        <p:style>
          <a:lnRef idx="1">
            <a:schemeClr val="accent1"/>
          </a:lnRef>
          <a:fillRef idx="0">
            <a:schemeClr val="accent1"/>
          </a:fillRef>
          <a:effectRef idx="0">
            <a:schemeClr val="accent1"/>
          </a:effectRef>
          <a:fontRef idx="minor">
            <a:schemeClr val="tx1"/>
          </a:fontRef>
        </p:style>
      </p:cxnSp>
      <p:pic>
        <p:nvPicPr>
          <p:cNvPr id="3077" name="Picture 5" descr="C:\Users\mtngoc\Desktop\2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5537" y="2948574"/>
            <a:ext cx="2956773" cy="201060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4" name="Picture 4" descr="C:\Users\mtngoc\Desktop\XXXX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7868" y="4203626"/>
            <a:ext cx="2686050" cy="17049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5" name="Graphic 58">
            <a:extLst>
              <a:ext uri="{FF2B5EF4-FFF2-40B4-BE49-F238E27FC236}">
                <a16:creationId xmlns:a16="http://schemas.microsoft.com/office/drawing/2014/main" xmlns="" id="{EBD44257-EF71-4321-8011-620DDF2C0176}"/>
              </a:ext>
            </a:extLst>
          </p:cNvPr>
          <p:cNvPicPr>
            <a:picLocks noChangeAspect="1"/>
          </p:cNvPicPr>
          <p:nvPr/>
        </p:nvPicPr>
        <p:blipFill>
          <a:blip r:embed="rId10">
            <a:extLst>
              <a:ext uri="{96DAC541-7B7A-43D3-8B79-37D633B846F1}">
                <asvg:svgBlip xmlns:asvg="http://schemas.microsoft.com/office/drawing/2016/SVG/main" xmlns="" r:embed="rId3"/>
              </a:ext>
            </a:extLst>
          </a:blip>
          <a:stretch>
            <a:fillRect/>
          </a:stretch>
        </p:blipFill>
        <p:spPr>
          <a:xfrm>
            <a:off x="1450986" y="4959180"/>
            <a:ext cx="3595642" cy="1898822"/>
          </a:xfrm>
          <a:prstGeom prst="rect">
            <a:avLst/>
          </a:prstGeom>
        </p:spPr>
      </p:pic>
    </p:spTree>
    <p:extLst>
      <p:ext uri="{BB962C8B-B14F-4D97-AF65-F5344CB8AC3E}">
        <p14:creationId xmlns:p14="http://schemas.microsoft.com/office/powerpoint/2010/main" val="3625352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973A7CE6-7D49-49E8-8BA4-1D8C83EC7131}"/>
              </a:ext>
            </a:extLst>
          </p:cNvPr>
          <p:cNvSpPr/>
          <p:nvPr/>
        </p:nvSpPr>
        <p:spPr>
          <a:xfrm>
            <a:off x="0" y="0"/>
            <a:ext cx="4880008" cy="6858000"/>
          </a:xfrm>
          <a:prstGeom prst="rect">
            <a:avLst/>
          </a:prstGeom>
          <a:gradFill>
            <a:gsLst>
              <a:gs pos="100000">
                <a:srgbClr val="29487D"/>
              </a:gs>
              <a:gs pos="0">
                <a:srgbClr val="3C589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32" tIns="45671" rIns="91332" bIns="45671"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xmlns="" id="{9C9A6E10-591C-4B02-82AA-479EF78F63AB}"/>
              </a:ext>
            </a:extLst>
          </p:cNvPr>
          <p:cNvSpPr>
            <a:spLocks noGrp="1"/>
          </p:cNvSpPr>
          <p:nvPr>
            <p:ph type="title"/>
          </p:nvPr>
        </p:nvSpPr>
        <p:spPr>
          <a:xfrm>
            <a:off x="309664" y="347617"/>
            <a:ext cx="3279697" cy="2515942"/>
          </a:xfrm>
        </p:spPr>
        <p:txBody>
          <a:bodyPr>
            <a:noAutofit/>
          </a:bodyPr>
          <a:lstStyle/>
          <a:p>
            <a:r>
              <a:rPr lang="en-US" dirty="0" smtClean="0">
                <a:solidFill>
                  <a:schemeClr val="bg1"/>
                </a:solidFill>
              </a:rPr>
              <a:t>II. PHẠM VI, ĐỐI TƯỢNG, ĐƠN VỊ ĐIỀU TRA</a:t>
            </a:r>
            <a:endParaRPr lang="en-US" dirty="0">
              <a:solidFill>
                <a:schemeClr val="bg1"/>
              </a:solidFill>
            </a:endParaRPr>
          </a:p>
        </p:txBody>
      </p:sp>
      <p:sp>
        <p:nvSpPr>
          <p:cNvPr id="67" name="Freeform: Shape 66">
            <a:extLst>
              <a:ext uri="{FF2B5EF4-FFF2-40B4-BE49-F238E27FC236}">
                <a16:creationId xmlns:a16="http://schemas.microsoft.com/office/drawing/2014/main" xmlns="" id="{34220CCB-3AB9-4239-8B38-3DA9A8554954}"/>
              </a:ext>
            </a:extLst>
          </p:cNvPr>
          <p:cNvSpPr/>
          <p:nvPr/>
        </p:nvSpPr>
        <p:spPr>
          <a:xfrm>
            <a:off x="0" y="2604282"/>
            <a:ext cx="3754392" cy="4253718"/>
          </a:xfrm>
          <a:custGeom>
            <a:avLst/>
            <a:gdLst>
              <a:gd name="connsiteX0" fmla="*/ 0 w 3754392"/>
              <a:gd name="connsiteY0" fmla="*/ 0 h 4231726"/>
              <a:gd name="connsiteX1" fmla="*/ 72692 w 3754392"/>
              <a:gd name="connsiteY1" fmla="*/ 1838 h 4231726"/>
              <a:gd name="connsiteX2" fmla="*/ 3754392 w 3754392"/>
              <a:gd name="connsiteY2" fmla="*/ 3878225 h 4231726"/>
              <a:gd name="connsiteX3" fmla="*/ 3749341 w 3754392"/>
              <a:gd name="connsiteY3" fmla="*/ 4077963 h 4231726"/>
              <a:gd name="connsiteX4" fmla="*/ 3737650 w 3754392"/>
              <a:gd name="connsiteY4" fmla="*/ 4231726 h 4231726"/>
              <a:gd name="connsiteX5" fmla="*/ 0 w 3754392"/>
              <a:gd name="connsiteY5" fmla="*/ 4231726 h 4231726"/>
              <a:gd name="connsiteX6" fmla="*/ 0 w 3754392"/>
              <a:gd name="connsiteY6" fmla="*/ 0 h 423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4392" h="4231726">
                <a:moveTo>
                  <a:pt x="0" y="0"/>
                </a:moveTo>
                <a:lnTo>
                  <a:pt x="72692" y="1838"/>
                </a:lnTo>
                <a:cubicBezTo>
                  <a:pt x="2123527" y="105794"/>
                  <a:pt x="3754392" y="1801555"/>
                  <a:pt x="3754392" y="3878225"/>
                </a:cubicBezTo>
                <a:cubicBezTo>
                  <a:pt x="3754392" y="3945214"/>
                  <a:pt x="3752695" y="4011807"/>
                  <a:pt x="3749341" y="4077963"/>
                </a:cubicBezTo>
                <a:lnTo>
                  <a:pt x="3737650" y="4231726"/>
                </a:lnTo>
                <a:lnTo>
                  <a:pt x="0" y="4231726"/>
                </a:lnTo>
                <a:lnTo>
                  <a:pt x="0" y="0"/>
                </a:lnTo>
                <a:close/>
              </a:path>
            </a:pathLst>
          </a:custGeom>
          <a:solidFill>
            <a:srgbClr val="29487D"/>
          </a:solidFill>
          <a:ln>
            <a:noFill/>
          </a:ln>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endParaRPr lang="en-US"/>
          </a:p>
        </p:txBody>
      </p:sp>
      <p:sp>
        <p:nvSpPr>
          <p:cNvPr id="6" name="Rectangle: Rounded Corners 5">
            <a:extLst>
              <a:ext uri="{FF2B5EF4-FFF2-40B4-BE49-F238E27FC236}">
                <a16:creationId xmlns:a16="http://schemas.microsoft.com/office/drawing/2014/main" xmlns="" id="{7AF20AAF-F8B5-4C59-9A71-18C6B30FEC0E}"/>
              </a:ext>
            </a:extLst>
          </p:cNvPr>
          <p:cNvSpPr/>
          <p:nvPr/>
        </p:nvSpPr>
        <p:spPr>
          <a:xfrm>
            <a:off x="4427396" y="239178"/>
            <a:ext cx="7474989" cy="6390222"/>
          </a:xfrm>
          <a:prstGeom prst="roundRect">
            <a:avLst>
              <a:gd name="adj" fmla="val 5264"/>
            </a:avLst>
          </a:prstGeom>
          <a:ln/>
        </p:spPr>
        <p:style>
          <a:lnRef idx="2">
            <a:schemeClr val="accent5"/>
          </a:lnRef>
          <a:fillRef idx="1">
            <a:schemeClr val="lt1"/>
          </a:fillRef>
          <a:effectRef idx="0">
            <a:schemeClr val="accent5"/>
          </a:effectRef>
          <a:fontRef idx="minor">
            <a:schemeClr val="dk1"/>
          </a:fontRef>
        </p:style>
        <p:txBody>
          <a:bodyPr lIns="91332" tIns="45671" rIns="91332" bIns="45671" rtlCol="0" anchor="ctr"/>
          <a:lstStyle/>
          <a:p>
            <a:pPr algn="ctr"/>
            <a:endParaRPr lang="en-US"/>
          </a:p>
        </p:txBody>
      </p:sp>
      <p:sp>
        <p:nvSpPr>
          <p:cNvPr id="16" name="Rectangle: Rounded Corners 15">
            <a:extLst>
              <a:ext uri="{FF2B5EF4-FFF2-40B4-BE49-F238E27FC236}">
                <a16:creationId xmlns:a16="http://schemas.microsoft.com/office/drawing/2014/main" xmlns="" id="{9DE09517-3ABE-4E7B-84D4-2172C044FB16}"/>
              </a:ext>
            </a:extLst>
          </p:cNvPr>
          <p:cNvSpPr/>
          <p:nvPr/>
        </p:nvSpPr>
        <p:spPr>
          <a:xfrm>
            <a:off x="4554468" y="356898"/>
            <a:ext cx="1140474" cy="642666"/>
          </a:xfrm>
          <a:prstGeom prst="roundRect">
            <a:avLst>
              <a:gd name="adj" fmla="val 5264"/>
            </a:avLst>
          </a:prstGeom>
          <a:solidFill>
            <a:srgbClr val="29487D"/>
          </a:solidFill>
          <a:ln>
            <a:noFill/>
          </a:ln>
          <a:effectLst>
            <a:outerShdw blurRad="368300" dist="381000" dir="5400000" sx="58000" sy="58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32" tIns="45671" rIns="91332" bIns="45671" rtlCol="0" anchor="ctr"/>
          <a:lstStyle/>
          <a:p>
            <a:pPr algn="ctr"/>
            <a:r>
              <a:rPr lang="en-US" sz="3200" dirty="0">
                <a:latin typeface="Franklin Gothic Demi" panose="020B0703020102020204" pitchFamily="34" charset="0"/>
              </a:rPr>
              <a:t>03</a:t>
            </a:r>
          </a:p>
        </p:txBody>
      </p:sp>
      <p:grpSp>
        <p:nvGrpSpPr>
          <p:cNvPr id="27" name="Group 26">
            <a:extLst>
              <a:ext uri="{FF2B5EF4-FFF2-40B4-BE49-F238E27FC236}">
                <a16:creationId xmlns:a16="http://schemas.microsoft.com/office/drawing/2014/main" xmlns="" id="{354E768A-E88F-4191-AFAA-E1D3E491D0BB}"/>
              </a:ext>
            </a:extLst>
          </p:cNvPr>
          <p:cNvGrpSpPr/>
          <p:nvPr/>
        </p:nvGrpSpPr>
        <p:grpSpPr>
          <a:xfrm>
            <a:off x="5811013" y="364168"/>
            <a:ext cx="5560419" cy="7439222"/>
            <a:chOff x="4553641" y="1148988"/>
            <a:chExt cx="6520570" cy="7439222"/>
          </a:xfrm>
        </p:grpSpPr>
        <p:sp>
          <p:nvSpPr>
            <p:cNvPr id="28" name="TextBox 27">
              <a:extLst>
                <a:ext uri="{FF2B5EF4-FFF2-40B4-BE49-F238E27FC236}">
                  <a16:creationId xmlns:a16="http://schemas.microsoft.com/office/drawing/2014/main" xmlns="" id="{3C0BF61B-3948-433D-A927-6E7E65353733}"/>
                </a:ext>
              </a:extLst>
            </p:cNvPr>
            <p:cNvSpPr txBox="1"/>
            <p:nvPr/>
          </p:nvSpPr>
          <p:spPr>
            <a:xfrm>
              <a:off x="4553642" y="1148988"/>
              <a:ext cx="5545138" cy="369332"/>
            </a:xfrm>
            <a:prstGeom prst="rect">
              <a:avLst/>
            </a:prstGeom>
            <a:noFill/>
            <a:ln>
              <a:noFill/>
            </a:ln>
          </p:spPr>
          <p:txBody>
            <a:bodyPr wrap="square" rtlCol="0">
              <a:spAutoFit/>
            </a:bodyPr>
            <a:lstStyle/>
            <a:p>
              <a:r>
                <a:rPr lang="en-US" b="1" dirty="0" err="1" smtClean="0">
                  <a:latin typeface="Cambria" pitchFamily="18" charset="0"/>
                </a:rPr>
                <a:t>Đơn</a:t>
              </a:r>
              <a:r>
                <a:rPr lang="en-US" b="1" dirty="0" smtClean="0">
                  <a:latin typeface="Cambria" pitchFamily="18" charset="0"/>
                </a:rPr>
                <a:t> </a:t>
              </a:r>
              <a:r>
                <a:rPr lang="en-US" b="1" dirty="0" err="1" smtClean="0">
                  <a:latin typeface="Cambria" pitchFamily="18" charset="0"/>
                </a:rPr>
                <a:t>vị</a:t>
              </a:r>
              <a:r>
                <a:rPr lang="en-US" b="1" dirty="0" smtClean="0">
                  <a:latin typeface="Cambria" pitchFamily="18" charset="0"/>
                </a:rPr>
                <a:t> </a:t>
              </a:r>
              <a:r>
                <a:rPr lang="en-US" b="1" dirty="0" err="1" smtClean="0">
                  <a:latin typeface="Cambria" pitchFamily="18" charset="0"/>
                </a:rPr>
                <a:t>điều</a:t>
              </a:r>
              <a:r>
                <a:rPr lang="en-US" b="1" dirty="0" smtClean="0">
                  <a:latin typeface="Cambria" pitchFamily="18" charset="0"/>
                </a:rPr>
                <a:t> </a:t>
              </a:r>
              <a:r>
                <a:rPr lang="en-US" b="1" dirty="0" err="1" smtClean="0">
                  <a:latin typeface="Cambria" pitchFamily="18" charset="0"/>
                </a:rPr>
                <a:t>tra</a:t>
              </a:r>
              <a:endParaRPr lang="en-US" b="1" dirty="0">
                <a:latin typeface="Cambria" pitchFamily="18" charset="0"/>
              </a:endParaRPr>
            </a:p>
          </p:txBody>
        </p:sp>
        <p:sp>
          <p:nvSpPr>
            <p:cNvPr id="29" name="TextBox 28">
              <a:extLst>
                <a:ext uri="{FF2B5EF4-FFF2-40B4-BE49-F238E27FC236}">
                  <a16:creationId xmlns:a16="http://schemas.microsoft.com/office/drawing/2014/main" xmlns="" id="{2000D97B-A9FC-4A90-AE23-BDA8DAC51C65}"/>
                </a:ext>
              </a:extLst>
            </p:cNvPr>
            <p:cNvSpPr txBox="1"/>
            <p:nvPr/>
          </p:nvSpPr>
          <p:spPr>
            <a:xfrm>
              <a:off x="4553641" y="1711969"/>
              <a:ext cx="6520570" cy="6876241"/>
            </a:xfrm>
            <a:prstGeom prst="rect">
              <a:avLst/>
            </a:prstGeom>
            <a:noFill/>
            <a:ln>
              <a:noFill/>
            </a:ln>
          </p:spPr>
          <p:txBody>
            <a:bodyPr wrap="square" rtlCol="0">
              <a:spAutoFit/>
            </a:bodyPr>
            <a:lstStyle/>
            <a:p>
              <a:pPr marL="394890" algn="just">
                <a:spcBef>
                  <a:spcPts val="700"/>
                </a:spcBef>
                <a:spcAft>
                  <a:spcPts val="700"/>
                </a:spcAft>
              </a:pPr>
              <a:r>
                <a:rPr lang="en-US" sz="2000" b="1" dirty="0">
                  <a:solidFill>
                    <a:srgbClr val="395594"/>
                  </a:solidFill>
                  <a:latin typeface="Cambria" pitchFamily="18" charset="0"/>
                </a:rPr>
                <a:t>TỔ CHỨC VÔ VỊ LỢI</a:t>
              </a:r>
            </a:p>
            <a:p>
              <a:pPr marL="394890" algn="just">
                <a:spcBef>
                  <a:spcPts val="700"/>
                </a:spcBef>
                <a:spcAft>
                  <a:spcPts val="700"/>
                </a:spcAft>
              </a:pPr>
              <a:r>
                <a:rPr lang="vi-VN" b="1" dirty="0" smtClean="0">
                  <a:solidFill>
                    <a:srgbClr val="395594"/>
                  </a:solidFill>
                  <a:latin typeface="Cambria" pitchFamily="18" charset="0"/>
                </a:rPr>
                <a:t>HỘI</a:t>
              </a:r>
              <a:r>
                <a:rPr lang="vi-VN" dirty="0" smtClean="0">
                  <a:solidFill>
                    <a:srgbClr val="395594"/>
                  </a:solidFill>
                  <a:latin typeface="Cambria" pitchFamily="18" charset="0"/>
                </a:rPr>
                <a:t>: </a:t>
              </a:r>
              <a:r>
                <a:rPr lang="vi-VN" sz="1600" dirty="0">
                  <a:solidFill>
                    <a:srgbClr val="395594"/>
                  </a:solidFill>
                  <a:latin typeface="Cambria" pitchFamily="18" charset="0"/>
                </a:rPr>
                <a:t>bao gồm tổ chức XH, tổ chức XH- nghề nghiệp, tổ chức chính trị XH- nghề nghiệp</a:t>
              </a:r>
            </a:p>
            <a:p>
              <a:pPr marL="394890" algn="just">
                <a:spcBef>
                  <a:spcPts val="700"/>
                </a:spcBef>
                <a:spcAft>
                  <a:spcPts val="700"/>
                </a:spcAft>
              </a:pPr>
              <a:endParaRPr lang="vi-VN" dirty="0">
                <a:solidFill>
                  <a:srgbClr val="395594"/>
                </a:solidFill>
                <a:latin typeface="Cambria" pitchFamily="18" charset="0"/>
              </a:endParaRPr>
            </a:p>
            <a:p>
              <a:pPr marL="394890" algn="just">
                <a:spcBef>
                  <a:spcPts val="700"/>
                </a:spcBef>
                <a:spcAft>
                  <a:spcPts val="700"/>
                </a:spcAft>
              </a:pPr>
              <a:endParaRPr lang="vi-VN" dirty="0" smtClean="0">
                <a:solidFill>
                  <a:srgbClr val="395594"/>
                </a:solidFill>
                <a:latin typeface="Cambria" pitchFamily="18" charset="0"/>
              </a:endParaRPr>
            </a:p>
            <a:p>
              <a:pPr marL="394890" algn="just">
                <a:spcBef>
                  <a:spcPts val="700"/>
                </a:spcBef>
                <a:spcAft>
                  <a:spcPts val="700"/>
                </a:spcAft>
              </a:pPr>
              <a:endParaRPr lang="vi-VN" dirty="0">
                <a:solidFill>
                  <a:srgbClr val="395594"/>
                </a:solidFill>
                <a:latin typeface="Cambria" pitchFamily="18" charset="0"/>
              </a:endParaRPr>
            </a:p>
            <a:p>
              <a:pPr marL="394890" algn="just">
                <a:spcBef>
                  <a:spcPts val="700"/>
                </a:spcBef>
                <a:spcAft>
                  <a:spcPts val="700"/>
                </a:spcAft>
              </a:pPr>
              <a:r>
                <a:rPr lang="vi-VN" b="1" dirty="0" smtClean="0">
                  <a:solidFill>
                    <a:srgbClr val="395594"/>
                  </a:solidFill>
                  <a:latin typeface="Cambria" pitchFamily="18" charset="0"/>
                </a:rPr>
                <a:t>TỔ CHỨC PHI CHÍNH PHỦ NƯỚC NGOÀI TẠI VN:</a:t>
              </a:r>
              <a:r>
                <a:rPr lang="vi-VN" dirty="0" smtClean="0">
                  <a:solidFill>
                    <a:srgbClr val="395594"/>
                  </a:solidFill>
                  <a:latin typeface="Cambria" pitchFamily="18" charset="0"/>
                </a:rPr>
                <a:t> </a:t>
              </a:r>
              <a:r>
                <a:rPr lang="vi-VN" sz="1600" dirty="0">
                  <a:solidFill>
                    <a:srgbClr val="395594"/>
                  </a:solidFill>
                  <a:latin typeface="Cambria" pitchFamily="18" charset="0"/>
                </a:rPr>
                <a:t>L</a:t>
              </a:r>
              <a:r>
                <a:rPr lang="vi-VN" sz="1600" dirty="0" smtClean="0">
                  <a:solidFill>
                    <a:srgbClr val="395594"/>
                  </a:solidFill>
                  <a:latin typeface="Cambria" pitchFamily="18" charset="0"/>
                </a:rPr>
                <a:t>à </a:t>
              </a:r>
              <a:r>
                <a:rPr lang="vi-VN" sz="1600" dirty="0">
                  <a:solidFill>
                    <a:srgbClr val="395594"/>
                  </a:solidFill>
                  <a:latin typeface="Cambria" pitchFamily="18" charset="0"/>
                </a:rPr>
                <a:t>các tổ chức phi lợi nhuận, các quỹ xã hội, quỹ tư nhân... được thành lập theo luật pháp nước ngoài, có hoạt động hỗ trợ phát triển, viện trợ nhân đạo... tại VN</a:t>
              </a:r>
            </a:p>
            <a:p>
              <a:pPr marL="394890" algn="just">
                <a:spcBef>
                  <a:spcPts val="700"/>
                </a:spcBef>
                <a:spcAft>
                  <a:spcPts val="700"/>
                </a:spcAft>
              </a:pPr>
              <a:r>
                <a:rPr lang="vi-VN" b="1" dirty="0" smtClean="0">
                  <a:solidFill>
                    <a:srgbClr val="395594"/>
                  </a:solidFill>
                  <a:latin typeface="Cambria" pitchFamily="18" charset="0"/>
                </a:rPr>
                <a:t>CƠ SỞ TÔN GIÁO: </a:t>
              </a:r>
              <a:r>
                <a:rPr lang="vi-VN" sz="1600" dirty="0">
                  <a:solidFill>
                    <a:srgbClr val="395594"/>
                  </a:solidFill>
                  <a:latin typeface="Cambria" pitchFamily="18" charset="0"/>
                </a:rPr>
                <a:t>Là nơi thờ tự, tu hành, nơi đào tạo người chuyên hoạt động tôn giáo... như: chùa, tự, viện, tịnh xá, niệm phật đường, nhà thờ, nhà thờ họ công giáo, nhà nguyện, thánh thất, thánh đường...</a:t>
              </a:r>
            </a:p>
            <a:p>
              <a:pPr marL="394890" algn="just">
                <a:spcBef>
                  <a:spcPts val="700"/>
                </a:spcBef>
                <a:spcAft>
                  <a:spcPts val="700"/>
                </a:spcAft>
              </a:pPr>
              <a:r>
                <a:rPr lang="vi-VN" b="1" dirty="0" smtClean="0">
                  <a:solidFill>
                    <a:srgbClr val="395594"/>
                  </a:solidFill>
                  <a:latin typeface="Cambria" pitchFamily="18" charset="0"/>
                </a:rPr>
                <a:t>CƠ SỞ TÍN NGƯỠNG: </a:t>
              </a:r>
              <a:r>
                <a:rPr lang="vi-VN" sz="1600" dirty="0">
                  <a:solidFill>
                    <a:srgbClr val="395594"/>
                  </a:solidFill>
                  <a:latin typeface="Cambria" pitchFamily="18" charset="0"/>
                </a:rPr>
                <a:t>Là nơi thực hiện hoạt động tín ngưỡng cộng đồng, gồm: đình, đền, phủ, miếu, am </a:t>
              </a:r>
            </a:p>
            <a:p>
              <a:pPr algn="just">
                <a:spcBef>
                  <a:spcPts val="700"/>
                </a:spcBef>
                <a:spcAft>
                  <a:spcPts val="700"/>
                </a:spcAft>
              </a:pPr>
              <a:endParaRPr lang="vi-VN" dirty="0">
                <a:solidFill>
                  <a:srgbClr val="395594"/>
                </a:solidFill>
                <a:latin typeface="Cambria" pitchFamily="18" charset="0"/>
              </a:endParaRPr>
            </a:p>
            <a:p>
              <a:pPr marL="285469" indent="-285469" algn="just">
                <a:spcBef>
                  <a:spcPts val="700"/>
                </a:spcBef>
                <a:spcAft>
                  <a:spcPts val="700"/>
                </a:spcAft>
                <a:buFont typeface="Wingdings" pitchFamily="2" charset="2"/>
                <a:buChar char="Ø"/>
              </a:pPr>
              <a:endParaRPr lang="vi-VN" dirty="0">
                <a:solidFill>
                  <a:srgbClr val="395594"/>
                </a:solidFill>
                <a:latin typeface="Cambria" pitchFamily="18" charset="0"/>
              </a:endParaRPr>
            </a:p>
            <a:p>
              <a:endParaRPr lang="en-US" dirty="0">
                <a:solidFill>
                  <a:srgbClr val="395594"/>
                </a:solidFill>
                <a:latin typeface="Cambria" pitchFamily="18" charset="0"/>
              </a:endParaRPr>
            </a:p>
          </p:txBody>
        </p:sp>
      </p:grpSp>
      <p:sp>
        <p:nvSpPr>
          <p:cNvPr id="3" name="5-Point Star 2"/>
          <p:cNvSpPr/>
          <p:nvPr/>
        </p:nvSpPr>
        <p:spPr>
          <a:xfrm>
            <a:off x="5811004" y="863136"/>
            <a:ext cx="436674" cy="413622"/>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50" tIns="45679" rIns="91350" bIns="45679" rtlCol="0" anchor="ctr"/>
          <a:lstStyle/>
          <a:p>
            <a:pPr algn="ctr"/>
            <a:endParaRPr lang="vi-VN"/>
          </a:p>
        </p:txBody>
      </p:sp>
      <p:sp>
        <p:nvSpPr>
          <p:cNvPr id="14" name="TextBox 13">
            <a:extLst>
              <a:ext uri="{FF2B5EF4-FFF2-40B4-BE49-F238E27FC236}">
                <a16:creationId xmlns:a16="http://schemas.microsoft.com/office/drawing/2014/main" xmlns="" id="{2000D97B-A9FC-4A90-AE23-BDA8DAC51C65}"/>
              </a:ext>
            </a:extLst>
          </p:cNvPr>
          <p:cNvSpPr txBox="1"/>
          <p:nvPr/>
        </p:nvSpPr>
        <p:spPr>
          <a:xfrm>
            <a:off x="7084164" y="2217382"/>
            <a:ext cx="4350758" cy="1077218"/>
          </a:xfrm>
          <a:prstGeom prst="rect">
            <a:avLst/>
          </a:prstGeom>
          <a:noFill/>
          <a:ln>
            <a:noFill/>
          </a:ln>
        </p:spPr>
        <p:txBody>
          <a:bodyPr wrap="square" lIns="91350" tIns="45679" rIns="91350" bIns="45679" rtlCol="0">
            <a:spAutoFit/>
          </a:bodyPr>
          <a:lstStyle/>
          <a:p>
            <a:pPr marL="394890" algn="ctr">
              <a:spcBef>
                <a:spcPts val="700"/>
              </a:spcBef>
              <a:spcAft>
                <a:spcPts val="700"/>
              </a:spcAft>
            </a:pPr>
            <a:r>
              <a:rPr lang="vi-VN" sz="1600" i="1" dirty="0">
                <a:solidFill>
                  <a:srgbClr val="16A8FD"/>
                </a:solidFill>
                <a:latin typeface="Cambria" pitchFamily="18" charset="0"/>
              </a:rPr>
              <a:t>Mặt trận Tổ quốc VN; Tổng liên đoàn lao động VN; Đoàn thanh niên cộng sản HCM; Hội nông dân </a:t>
            </a:r>
            <a:r>
              <a:rPr lang="vi-VN" sz="1600" i="1" dirty="0" smtClean="0">
                <a:solidFill>
                  <a:srgbClr val="16A8FD"/>
                </a:solidFill>
                <a:latin typeface="Cambria" pitchFamily="18" charset="0"/>
              </a:rPr>
              <a:t>VN; </a:t>
            </a:r>
            <a:r>
              <a:rPr lang="vi-VN" sz="1600" i="1" dirty="0">
                <a:solidFill>
                  <a:srgbClr val="16A8FD"/>
                </a:solidFill>
                <a:latin typeface="Cambria" pitchFamily="18" charset="0"/>
              </a:rPr>
              <a:t>Hội cựu chiến binh VN; Hội liên hiệp phụ nữ VN</a:t>
            </a:r>
            <a:endParaRPr lang="en-US" sz="1600" i="1" dirty="0">
              <a:solidFill>
                <a:srgbClr val="16A8FD"/>
              </a:solidFill>
              <a:latin typeface="Cambria" pitchFamily="18" charset="0"/>
            </a:endParaRPr>
          </a:p>
        </p:txBody>
      </p:sp>
      <p:sp>
        <p:nvSpPr>
          <p:cNvPr id="18" name="TextBox 17">
            <a:extLst>
              <a:ext uri="{FF2B5EF4-FFF2-40B4-BE49-F238E27FC236}">
                <a16:creationId xmlns:a16="http://schemas.microsoft.com/office/drawing/2014/main" xmlns="" id="{2000D97B-A9FC-4A90-AE23-BDA8DAC51C65}"/>
              </a:ext>
            </a:extLst>
          </p:cNvPr>
          <p:cNvSpPr txBox="1"/>
          <p:nvPr/>
        </p:nvSpPr>
        <p:spPr>
          <a:xfrm>
            <a:off x="5857282" y="2152368"/>
            <a:ext cx="1707398" cy="646331"/>
          </a:xfrm>
          <a:prstGeom prst="rect">
            <a:avLst/>
          </a:prstGeom>
          <a:noFill/>
          <a:ln>
            <a:noFill/>
          </a:ln>
        </p:spPr>
        <p:txBody>
          <a:bodyPr wrap="square" lIns="91350" tIns="45679" rIns="91350" bIns="45679" rtlCol="0">
            <a:spAutoFit/>
          </a:bodyPr>
          <a:lstStyle/>
          <a:p>
            <a:pPr marL="394890" algn="ctr">
              <a:spcBef>
                <a:spcPts val="700"/>
              </a:spcBef>
              <a:spcAft>
                <a:spcPts val="700"/>
              </a:spcAft>
            </a:pPr>
            <a:r>
              <a:rPr lang="vi-VN" b="1" dirty="0" smtClean="0">
                <a:solidFill>
                  <a:srgbClr val="16A8FD"/>
                </a:solidFill>
                <a:latin typeface="Cambria" pitchFamily="18" charset="0"/>
              </a:rPr>
              <a:t>KHÔNG BAO GỒM</a:t>
            </a:r>
            <a:endParaRPr lang="en-US" b="1" dirty="0">
              <a:solidFill>
                <a:srgbClr val="16A8FD"/>
              </a:solidFill>
              <a:latin typeface="Cambria" pitchFamily="18" charset="0"/>
            </a:endParaRPr>
          </a:p>
        </p:txBody>
      </p:sp>
      <p:cxnSp>
        <p:nvCxnSpPr>
          <p:cNvPr id="20" name="Straight Connector 19"/>
          <p:cNvCxnSpPr/>
          <p:nvPr/>
        </p:nvCxnSpPr>
        <p:spPr>
          <a:xfrm>
            <a:off x="7559708" y="2214910"/>
            <a:ext cx="466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559708" y="2214920"/>
            <a:ext cx="0" cy="646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823608" y="3262839"/>
            <a:ext cx="466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287158" y="2942858"/>
            <a:ext cx="0" cy="323166"/>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Picture 2" descr="C:\Users\mtngoc\Desktop\XXXX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874" y="5390386"/>
            <a:ext cx="2506734" cy="13688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50" name="Picture 2" descr="C:\Users\mtngoc\Desktop\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051" y="4442936"/>
            <a:ext cx="1517431" cy="1894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9" name="Graphic 59">
            <a:extLst>
              <a:ext uri="{FF2B5EF4-FFF2-40B4-BE49-F238E27FC236}">
                <a16:creationId xmlns:a16="http://schemas.microsoft.com/office/drawing/2014/main" xmlns="" id="{E74A2E9E-539F-41EF-B425-A92F32645B18}"/>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439040" y="5181610"/>
            <a:ext cx="3174462" cy="1676401"/>
          </a:xfrm>
          <a:prstGeom prst="rect">
            <a:avLst/>
          </a:prstGeom>
        </p:spPr>
      </p:pic>
    </p:spTree>
    <p:extLst>
      <p:ext uri="{BB962C8B-B14F-4D97-AF65-F5344CB8AC3E}">
        <p14:creationId xmlns:p14="http://schemas.microsoft.com/office/powerpoint/2010/main" val="664769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624458" y="5050517"/>
            <a:ext cx="2336798" cy="2159523"/>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B6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1772"/>
                </a:lnSpc>
                <a:spcBef>
                  <a:spcPct val="0"/>
                </a:spcBef>
              </a:pPr>
              <a:endParaRPr/>
            </a:p>
          </p:txBody>
        </p:sp>
      </p:grpSp>
      <p:sp>
        <p:nvSpPr>
          <p:cNvPr id="12" name="Freeform 12"/>
          <p:cNvSpPr/>
          <p:nvPr/>
        </p:nvSpPr>
        <p:spPr>
          <a:xfrm rot="2700000">
            <a:off x="150839" y="-1055352"/>
            <a:ext cx="2286712" cy="4573424"/>
          </a:xfrm>
          <a:custGeom>
            <a:avLst/>
            <a:gdLst/>
            <a:ahLst/>
            <a:cxnLst/>
            <a:rect l="l" t="t" r="r" b="b"/>
            <a:pathLst>
              <a:path w="3430068" h="6860136">
                <a:moveTo>
                  <a:pt x="0" y="0"/>
                </a:moveTo>
                <a:lnTo>
                  <a:pt x="3430068" y="0"/>
                </a:lnTo>
                <a:lnTo>
                  <a:pt x="3430068" y="6860136"/>
                </a:lnTo>
                <a:lnTo>
                  <a:pt x="0" y="686013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grpSp>
        <p:nvGrpSpPr>
          <p:cNvPr id="13" name="Group 13"/>
          <p:cNvGrpSpPr/>
          <p:nvPr/>
        </p:nvGrpSpPr>
        <p:grpSpPr>
          <a:xfrm>
            <a:off x="7092535" y="6985436"/>
            <a:ext cx="338551" cy="338551"/>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FC6BB"/>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1772"/>
                </a:lnSpc>
                <a:spcBef>
                  <a:spcPct val="0"/>
                </a:spcBef>
              </a:pPr>
              <a:endParaRPr/>
            </a:p>
          </p:txBody>
        </p:sp>
      </p:grpSp>
      <p:grpSp>
        <p:nvGrpSpPr>
          <p:cNvPr id="16" name="Group 16"/>
          <p:cNvGrpSpPr/>
          <p:nvPr/>
        </p:nvGrpSpPr>
        <p:grpSpPr>
          <a:xfrm>
            <a:off x="170588" y="170586"/>
            <a:ext cx="515219" cy="515219"/>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FC6BB"/>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1772"/>
                </a:lnSpc>
                <a:spcBef>
                  <a:spcPct val="0"/>
                </a:spcBef>
              </a:pPr>
              <a:endParaRPr/>
            </a:p>
          </p:txBody>
        </p:sp>
      </p:grpSp>
      <p:sp>
        <p:nvSpPr>
          <p:cNvPr id="19" name="Freeform 19"/>
          <p:cNvSpPr/>
          <p:nvPr/>
        </p:nvSpPr>
        <p:spPr>
          <a:xfrm>
            <a:off x="2738216" y="2805693"/>
            <a:ext cx="1083721" cy="648877"/>
          </a:xfrm>
          <a:custGeom>
            <a:avLst/>
            <a:gdLst/>
            <a:ahLst/>
            <a:cxnLst/>
            <a:rect l="l" t="t" r="r" b="b"/>
            <a:pathLst>
              <a:path w="1625581" h="973316">
                <a:moveTo>
                  <a:pt x="0" y="0"/>
                </a:moveTo>
                <a:lnTo>
                  <a:pt x="1625580" y="0"/>
                </a:lnTo>
                <a:lnTo>
                  <a:pt x="1625580" y="973316"/>
                </a:lnTo>
                <a:lnTo>
                  <a:pt x="0" y="9733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TextBox 20"/>
          <p:cNvSpPr txBox="1"/>
          <p:nvPr/>
        </p:nvSpPr>
        <p:spPr>
          <a:xfrm>
            <a:off x="4235120" y="4210209"/>
            <a:ext cx="4622277" cy="1299501"/>
          </a:xfrm>
          <a:prstGeom prst="rect">
            <a:avLst/>
          </a:prstGeom>
        </p:spPr>
        <p:txBody>
          <a:bodyPr wrap="square" lIns="0" tIns="0" rIns="0" bIns="0" rtlCol="0" anchor="t">
            <a:spAutoFit/>
          </a:bodyPr>
          <a:lstStyle/>
          <a:p>
            <a:pPr algn="ctr">
              <a:lnSpc>
                <a:spcPts val="2500"/>
              </a:lnSpc>
              <a:spcBef>
                <a:spcPct val="0"/>
              </a:spcBef>
            </a:pPr>
            <a:r>
              <a:rPr lang="vi-VN" sz="2400" dirty="0">
                <a:solidFill>
                  <a:srgbClr val="395594"/>
                </a:solidFill>
                <a:latin typeface="Cambria" pitchFamily="18" charset="0"/>
              </a:rPr>
              <a:t>Dàn mẫu sử </a:t>
            </a:r>
            <a:r>
              <a:rPr lang="vi-VN" sz="2400" dirty="0" smtClean="0">
                <a:solidFill>
                  <a:srgbClr val="395594"/>
                </a:solidFill>
                <a:latin typeface="Cambria" pitchFamily="18" charset="0"/>
              </a:rPr>
              <a:t>dụng:</a:t>
            </a:r>
          </a:p>
          <a:p>
            <a:pPr algn="ctr">
              <a:lnSpc>
                <a:spcPts val="2500"/>
              </a:lnSpc>
              <a:spcBef>
                <a:spcPct val="0"/>
              </a:spcBef>
            </a:pPr>
            <a:r>
              <a:rPr lang="vi-VN" sz="2400" dirty="0" smtClean="0">
                <a:solidFill>
                  <a:srgbClr val="395594"/>
                </a:solidFill>
                <a:latin typeface="Cambria" pitchFamily="18" charset="0"/>
              </a:rPr>
              <a:t>Danh </a:t>
            </a:r>
            <a:r>
              <a:rPr lang="vi-VN" sz="2400" dirty="0">
                <a:solidFill>
                  <a:srgbClr val="395594"/>
                </a:solidFill>
                <a:latin typeface="Cambria" pitchFamily="18" charset="0"/>
              </a:rPr>
              <a:t>sách các đơn vị sự nghiệp, tổ chức vô vị lợi </a:t>
            </a:r>
            <a:r>
              <a:rPr lang="vi-VN" sz="2400" dirty="0" smtClean="0">
                <a:solidFill>
                  <a:srgbClr val="395594"/>
                </a:solidFill>
                <a:latin typeface="Cambria" pitchFamily="18" charset="0"/>
              </a:rPr>
              <a:t>từ </a:t>
            </a:r>
            <a:r>
              <a:rPr lang="vi-VN" sz="2400" b="1" dirty="0" smtClean="0">
                <a:solidFill>
                  <a:srgbClr val="395594"/>
                </a:solidFill>
                <a:latin typeface="Cambria" pitchFamily="18" charset="0"/>
              </a:rPr>
              <a:t>Tổng </a:t>
            </a:r>
            <a:r>
              <a:rPr lang="vi-VN" sz="2400" b="1" dirty="0">
                <a:solidFill>
                  <a:srgbClr val="395594"/>
                </a:solidFill>
                <a:latin typeface="Cambria" pitchFamily="18" charset="0"/>
              </a:rPr>
              <a:t>điều tra kinh tế năm 2021</a:t>
            </a:r>
            <a:endParaRPr lang="en-US" sz="2400" b="1" dirty="0">
              <a:solidFill>
                <a:srgbClr val="395594"/>
              </a:solidFill>
              <a:latin typeface="Cambria" pitchFamily="18" charset="0"/>
            </a:endParaRPr>
          </a:p>
        </p:txBody>
      </p:sp>
      <p:sp>
        <p:nvSpPr>
          <p:cNvPr id="32" name="TextBox 32"/>
          <p:cNvSpPr txBox="1"/>
          <p:nvPr/>
        </p:nvSpPr>
        <p:spPr>
          <a:xfrm>
            <a:off x="3853857" y="416117"/>
            <a:ext cx="5384801" cy="628377"/>
          </a:xfrm>
          <a:prstGeom prst="rect">
            <a:avLst/>
          </a:prstGeom>
        </p:spPr>
        <p:txBody>
          <a:bodyPr wrap="square" lIns="0" tIns="0" rIns="0" bIns="0" rtlCol="0" anchor="t">
            <a:spAutoFit/>
          </a:bodyPr>
          <a:lstStyle/>
          <a:p>
            <a:pPr>
              <a:lnSpc>
                <a:spcPts val="4853"/>
              </a:lnSpc>
            </a:pPr>
            <a:r>
              <a:rPr lang="en-US" sz="4800" dirty="0">
                <a:solidFill>
                  <a:srgbClr val="0FC6BB"/>
                </a:solidFill>
                <a:latin typeface="Bobby Jones Soft"/>
              </a:rPr>
              <a:t>III. LOẠI ĐIỀU TRA</a:t>
            </a:r>
          </a:p>
        </p:txBody>
      </p:sp>
      <p:sp>
        <p:nvSpPr>
          <p:cNvPr id="33" name="TextBox 20"/>
          <p:cNvSpPr txBox="1"/>
          <p:nvPr/>
        </p:nvSpPr>
        <p:spPr>
          <a:xfrm>
            <a:off x="4501806" y="2983519"/>
            <a:ext cx="4032566" cy="282129"/>
          </a:xfrm>
          <a:prstGeom prst="rect">
            <a:avLst/>
          </a:prstGeom>
        </p:spPr>
        <p:txBody>
          <a:bodyPr wrap="square" lIns="0" tIns="0" rIns="0" bIns="0" rtlCol="0" anchor="t">
            <a:spAutoFit/>
          </a:bodyPr>
          <a:lstStyle/>
          <a:p>
            <a:pPr algn="just">
              <a:lnSpc>
                <a:spcPts val="2200"/>
              </a:lnSpc>
              <a:spcBef>
                <a:spcPct val="0"/>
              </a:spcBef>
            </a:pPr>
            <a:r>
              <a:rPr lang="vi-VN" sz="3200" dirty="0">
                <a:solidFill>
                  <a:srgbClr val="395594"/>
                </a:solidFill>
                <a:latin typeface="Cambria" pitchFamily="18" charset="0"/>
              </a:rPr>
              <a:t>ĐIỀU TRA CHỌN MẪU</a:t>
            </a:r>
            <a:endParaRPr lang="en-US" sz="3200" dirty="0">
              <a:solidFill>
                <a:srgbClr val="395594"/>
              </a:solidFill>
              <a:latin typeface="Cambria" pitchFamily="18" charset="0"/>
            </a:endParaRPr>
          </a:p>
        </p:txBody>
      </p:sp>
      <p:sp>
        <p:nvSpPr>
          <p:cNvPr id="35" name="Freeform 19"/>
          <p:cNvSpPr/>
          <p:nvPr/>
        </p:nvSpPr>
        <p:spPr>
          <a:xfrm>
            <a:off x="2738216" y="4210202"/>
            <a:ext cx="1083721" cy="648877"/>
          </a:xfrm>
          <a:custGeom>
            <a:avLst/>
            <a:gdLst/>
            <a:ahLst/>
            <a:cxnLst/>
            <a:rect l="l" t="t" r="r" b="b"/>
            <a:pathLst>
              <a:path w="1625581" h="973316">
                <a:moveTo>
                  <a:pt x="0" y="0"/>
                </a:moveTo>
                <a:lnTo>
                  <a:pt x="1625580" y="0"/>
                </a:lnTo>
                <a:lnTo>
                  <a:pt x="1625580" y="973316"/>
                </a:lnTo>
                <a:lnTo>
                  <a:pt x="0" y="9733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50384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1852</Words>
  <Application>Microsoft Office PowerPoint</Application>
  <PresentationFormat>Custom</PresentationFormat>
  <Paragraphs>173</Paragraphs>
  <Slides>18</Slides>
  <Notes>10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3_Office Theme</vt:lpstr>
      <vt:lpstr>HỘI NGHỊ  TẬP HUẤN ĐIỀU TRA ĐƠN VỊ SỰ NGHIỆP  VÀ TỔ CHỨC VÔ VỊ LỢI</vt:lpstr>
      <vt:lpstr>PHƯƠNG ÁN ĐIỀU TRA ĐƠN VỊ SỰ NGHIỆP VÀ TỔ CHỨC VÔ VỊ LỢI</vt:lpstr>
      <vt:lpstr>PowerPoint Presentation</vt:lpstr>
      <vt:lpstr>NỘI DUNG</vt:lpstr>
      <vt:lpstr>PowerPoint Presentation</vt:lpstr>
      <vt:lpstr>II. PHẠM VI, ĐỐI TƯỢNG, ĐƠN VỊ ĐIỀU TRA</vt:lpstr>
      <vt:lpstr>II. PHẠM VI, ĐỐI TƯỢNG, ĐƠN VỊ ĐIỀU TRA</vt:lpstr>
      <vt:lpstr>II. PHẠM VI, ĐỐI TƯỢNG, ĐƠN VỊ ĐIỀU TRA</vt:lpstr>
      <vt:lpstr>PowerPoint Presentation</vt:lpstr>
      <vt:lpstr>PowerPoint Presentation</vt:lpstr>
      <vt:lpstr>PowerPoint Presentation</vt:lpstr>
      <vt:lpstr>VI. PHÂN LOẠI THỐNG KÊ SỬ DỤNG TRONG ĐIỀU TRA</vt:lpstr>
      <vt:lpstr>PowerPoint Presentation</vt:lpstr>
      <vt:lpstr>PowerPoint Presentation</vt:lpstr>
      <vt:lpstr>PowerPoint Presentation</vt:lpstr>
      <vt:lpstr>PowerPoint Presentation</vt:lpstr>
      <vt:lpstr>PowerPoint Presentation</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24slides5</dc:creator>
  <cp:lastModifiedBy>Windows User</cp:lastModifiedBy>
  <cp:revision>127</cp:revision>
  <dcterms:created xsi:type="dcterms:W3CDTF">2019-07-16T02:52:08Z</dcterms:created>
  <dcterms:modified xsi:type="dcterms:W3CDTF">2023-06-24T07:04:21Z</dcterms:modified>
</cp:coreProperties>
</file>